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99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62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32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30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93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783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784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0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9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21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6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27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89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29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63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8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529084-EB8C-47E1-A307-42B030CBCB57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E4004A-4FB3-485D-9995-00E75B8FA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4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dshi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2948" y="1941095"/>
            <a:ext cx="4539915" cy="132343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8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8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1026694"/>
            <a:ext cx="3338765" cy="407665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80077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962524" y="2542670"/>
            <a:ext cx="8438149" cy="1604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197639" y="2197767"/>
            <a:ext cx="0" cy="7218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5775157" y="2277979"/>
            <a:ext cx="1" cy="5454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76733" y="2285999"/>
            <a:ext cx="16043" cy="537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46223" y="2310069"/>
            <a:ext cx="16042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563858" y="2310069"/>
            <a:ext cx="16047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133347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654700" y="2310069"/>
            <a:ext cx="16053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144000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55958" y="2310069"/>
            <a:ext cx="16042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46358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65095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03621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61936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764632" y="2310069"/>
            <a:ext cx="0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35242" y="2310069"/>
            <a:ext cx="16042" cy="5133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27163" y="2194609"/>
            <a:ext cx="87249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</a:t>
            </a:r>
          </a:p>
          <a:p>
            <a:r>
              <a:rPr lang="bn-IN" sz="3200" dirty="0" smtClean="0"/>
              <a:t>           -5       -3      -1   0   1   2         4       6   7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63" y="4197920"/>
            <a:ext cx="8724910" cy="115012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098882" y="371345"/>
            <a:ext cx="8165431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সংখ্যারেখায়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8882" y="1411618"/>
            <a:ext cx="830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+mj-lt"/>
                <a:cs typeface="+mj-cs"/>
              </a:rPr>
              <a:t>0,-5, 7, 4,-3,-1, 2,1,</a:t>
            </a:r>
            <a:r>
              <a:rPr lang="bn-IN" sz="3200" dirty="0" smtClean="0">
                <a:cs typeface="+mj-cs"/>
              </a:rPr>
              <a:t>6</a:t>
            </a:r>
            <a:r>
              <a:rPr lang="bn-IN" sz="3200" dirty="0" smtClean="0">
                <a:latin typeface="+mj-lt"/>
                <a:cs typeface="+mj-cs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+mj-lt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0963" y="3454940"/>
            <a:ext cx="8301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(-2)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6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2840" y="5063486"/>
            <a:ext cx="8453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 smtClean="0"/>
              <a:t>          -5   -4   -3  -2   -1    0    1    2    3    4    5   6 </a:t>
            </a:r>
            <a:endParaRPr lang="en-US" sz="32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04774" y="5824724"/>
            <a:ext cx="35212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014538" y="4396136"/>
            <a:ext cx="12352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lowchart: Connector 27"/>
          <p:cNvSpPr/>
          <p:nvPr/>
        </p:nvSpPr>
        <p:spPr>
          <a:xfrm>
            <a:off x="7563858" y="4734307"/>
            <a:ext cx="124337" cy="165263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77983" y="5966456"/>
            <a:ext cx="5301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-2+ 6 = 4  (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Ans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3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29389"/>
            <a:ext cx="84381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a)  (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-10) + (+19)                       b) (-2) + 8 + (-4) 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 = -10 + 19                              = -2 + 8 – 4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 = 9                                          = - 6 + 8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Ans.  9                                    =  2 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                                                Ans.  2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504" y="3818021"/>
            <a:ext cx="8053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cs typeface="NikoshBAN" panose="02000000000000000000" pitchFamily="2" charset="0"/>
              </a:rPr>
              <a:t>-50, -200, </a:t>
            </a:r>
            <a:r>
              <a:rPr lang="en-US" sz="3200" dirty="0" err="1" smtClean="0"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cs typeface="NikoshBAN" panose="02000000000000000000" pitchFamily="2" charset="0"/>
              </a:rPr>
              <a:t> 300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(-50) + (-200) + 300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            = - 50 – 200 + 300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            =  -250 + 300</a:t>
            </a:r>
          </a:p>
          <a:p>
            <a:r>
              <a:rPr lang="en-US" sz="3200" dirty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            =  50        Ans. 50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897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8612" y="491720"/>
            <a:ext cx="4572000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618936"/>
              </p:ext>
            </p:extLst>
          </p:nvPr>
        </p:nvGraphicFramePr>
        <p:xfrm>
          <a:off x="1422398" y="2420128"/>
          <a:ext cx="427254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6274"/>
                <a:gridCol w="2136274"/>
              </a:tblGrid>
              <a:tr h="435366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পরবর্তী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3200" b="1" dirty="0" smtClean="0">
                          <a:latin typeface="+mj-lt"/>
                          <a:cs typeface="NikoshBAN" panose="02000000000000000000" pitchFamily="2" charset="0"/>
                        </a:rPr>
                        <a:t>10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 8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- 5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- 3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 0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 3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72674"/>
              </p:ext>
            </p:extLst>
          </p:nvPr>
        </p:nvGraphicFramePr>
        <p:xfrm>
          <a:off x="6812545" y="2420128"/>
          <a:ext cx="4160254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0127"/>
                <a:gridCol w="208012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প্রদত্ত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পূর্ববর্তী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সংখ্যা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10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  8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  3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  0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- 3</a:t>
                      </a:r>
                    </a:p>
                    <a:p>
                      <a:r>
                        <a:rPr lang="en-US" sz="3200" b="1" baseline="0" dirty="0" smtClean="0">
                          <a:latin typeface="+mj-lt"/>
                          <a:cs typeface="NikoshBAN" panose="02000000000000000000" pitchFamily="2" charset="0"/>
                        </a:rPr>
                        <a:t>      - 6</a:t>
                      </a:r>
                      <a:endParaRPr lang="en-US" sz="32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2398" y="1493596"/>
            <a:ext cx="4272548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2545" y="1493596"/>
            <a:ext cx="4160254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70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1537" y="866274"/>
            <a:ext cx="4138863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5663" y="1860884"/>
            <a:ext cx="80531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 “ ওজন বৃদ্ধি ” এর বিপরীত অর্থ কী ?</a:t>
            </a:r>
          </a:p>
          <a:p>
            <a:r>
              <a:rPr lang="bn-IN" sz="3200" dirty="0" smtClean="0">
                <a:latin typeface="+mj-lt"/>
                <a:cs typeface="NikoshBAN" panose="02000000000000000000" pitchFamily="2" charset="0"/>
              </a:rPr>
              <a:t>২।  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-10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66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0905" y="1138990"/>
            <a:ext cx="3721769" cy="830997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বাড়ির কাজঃ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873" y="2261937"/>
            <a:ext cx="790875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+mj-lt"/>
                <a:cs typeface="NikoshBAN" panose="02000000000000000000" pitchFamily="2" charset="0"/>
              </a:rPr>
              <a:t>-7+ (+11)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+mj-lt"/>
                <a:cs typeface="NikoshBAN" panose="02000000000000000000" pitchFamily="2" charset="0"/>
              </a:rPr>
              <a:t>-5 - (-9)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।  </a:t>
            </a:r>
            <a:endParaRPr lang="en-US" sz="3200" dirty="0">
              <a:latin typeface="+mj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67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28375">
            <a:off x="2823411" y="1892968"/>
            <a:ext cx="6866021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76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4021" y="545432"/>
            <a:ext cx="4507832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7537" y="2021305"/>
            <a:ext cx="6112042" cy="329320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শিহাব উদ্দীন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সিনিয়র শিক্ষক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 আউলিয়া আবদুল মোনায়েম উবি।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পাড়া, পাঁচলাইশ (বায়েজিদ ), চট্টগ্রাম।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mdshihab@gmail.com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Mobile:    </a:t>
            </a:r>
            <a:r>
              <a:rPr lang="en-US" sz="3200" dirty="0" smtClean="0">
                <a:solidFill>
                  <a:srgbClr val="0070C0"/>
                </a:solidFill>
                <a:cs typeface="NikoshBAN" panose="02000000000000000000" pitchFamily="2" charset="0"/>
              </a:rPr>
              <a:t>01991953907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796" y="2021305"/>
            <a:ext cx="2225120" cy="286376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8539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6947" y="914399"/>
            <a:ext cx="4892842" cy="101566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6295" y="2598821"/>
            <a:ext cx="5903494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বিষয়ঃ গণিত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শ্রেণিঃ ষষ্ঠ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সময়ঃ ৫০ মিনিট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2598821"/>
            <a:ext cx="1856265" cy="230832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82594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9115" y="577517"/>
            <a:ext cx="500513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মানসিক প্রস্তুতি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39115" y="4315326"/>
            <a:ext cx="8128000" cy="4812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7639920"/>
              </p:ext>
            </p:extLst>
          </p:nvPr>
        </p:nvGraphicFramePr>
        <p:xfrm>
          <a:off x="1239115" y="2071001"/>
          <a:ext cx="8128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flipH="1">
            <a:off x="2254240" y="2071001"/>
            <a:ext cx="6730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24589" y="2071001"/>
            <a:ext cx="0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94514" y="2071001"/>
            <a:ext cx="864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58699" y="2071001"/>
            <a:ext cx="1486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5" idx="2"/>
          </p:cNvCxnSpPr>
          <p:nvPr/>
        </p:nvCxnSpPr>
        <p:spPr>
          <a:xfrm>
            <a:off x="5303115" y="2071001"/>
            <a:ext cx="0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347411" y="2071001"/>
            <a:ext cx="0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351769" y="2071001"/>
            <a:ext cx="21033" cy="3708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39115" y="2441841"/>
            <a:ext cx="81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cs typeface="NikoshBAN" panose="02000000000000000000" pitchFamily="2" charset="0"/>
              </a:rPr>
              <a:t>-4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cs typeface="NikoshBAN" panose="02000000000000000000" pitchFamily="2" charset="0"/>
              </a:rPr>
              <a:t>    -3        -2        -1        0         1         2        3     4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89136" y="3378583"/>
            <a:ext cx="2277979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239115" y="3378583"/>
            <a:ext cx="291579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০১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39115" y="5322273"/>
            <a:ext cx="291579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০২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89136" y="5322273"/>
            <a:ext cx="2277979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5303115" y="4090737"/>
            <a:ext cx="9219" cy="505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44252" y="4090737"/>
            <a:ext cx="0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946232" y="4146882"/>
            <a:ext cx="0" cy="4491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648212" y="4090737"/>
            <a:ext cx="3872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358699" y="4090737"/>
            <a:ext cx="0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9111916" y="4090737"/>
            <a:ext cx="16042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73536" y="4090737"/>
            <a:ext cx="0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741683" y="4090737"/>
            <a:ext cx="0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967789" y="4090737"/>
            <a:ext cx="16043" cy="505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60970" y="4090737"/>
            <a:ext cx="0" cy="4812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91916" y="4090737"/>
            <a:ext cx="0" cy="5053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964924" y="4650488"/>
            <a:ext cx="869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C00000"/>
                </a:solidFill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+mj-lt"/>
                <a:cs typeface="NikoshBAN" panose="02000000000000000000" pitchFamily="2" charset="0"/>
              </a:rPr>
              <a:t>-5     -4     -3    -2    -1       0        1     2      3     4      5</a:t>
            </a:r>
            <a:r>
              <a:rPr lang="bn-IN" sz="3200" dirty="0" smtClean="0">
                <a:solidFill>
                  <a:srgbClr val="C00000"/>
                </a:solidFill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02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/>
      <p:bldP spid="40" grpId="0"/>
      <p:bldP spid="41" grpId="0"/>
      <p:bldP spid="42" grpId="0"/>
      <p:bldP spid="43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2568" y="1042736"/>
            <a:ext cx="514951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পাঠ ঘোষণা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4315" y="2502568"/>
            <a:ext cx="6866021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পূর্ণ সংখ্যার ঋণাত্মক ও ধনাত্মক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তৃতীয়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পৃষ্ঠাঃ ৫৯ </a:t>
            </a:r>
          </a:p>
        </p:txBody>
      </p:sp>
    </p:spTree>
    <p:extLst>
      <p:ext uri="{BB962C8B-B14F-4D97-AF65-F5344CB8AC3E}">
        <p14:creationId xmlns:p14="http://schemas.microsoft.com/office/powerpoint/2010/main" val="2557860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4232" y="866274"/>
            <a:ext cx="51816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6084" y="2133600"/>
            <a:ext cx="8165432" cy="26161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ঋণাত্মক পূর্ণসংখ্যার ধারণা করতে পারবো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সংখ্যারেখায় পূর্ণসংখ্যার অবস্থান দেখাতে পারবো ।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ক্রম অনুসারে পূর্ণসংখ্যার যোগ করতে পারবো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70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16" y="324398"/>
            <a:ext cx="4860758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3" y="2788568"/>
            <a:ext cx="6817894" cy="1152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93894" y="324398"/>
            <a:ext cx="62243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2273" y="1957137"/>
            <a:ext cx="178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6316" y="1957137"/>
            <a:ext cx="17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ক্ষুদ্রতর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4295273" y="2135486"/>
            <a:ext cx="2077453" cy="292243"/>
          </a:xfrm>
          <a:prstGeom prst="leftRightArrow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47539" y="5087995"/>
            <a:ext cx="9593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শূন্য বিন্দুর বামদিকের ধাপকে ‘–’ চিহ্ন এবং ডানদিকের ধাপকে ‘+’ চিহ্ন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সূচিত করা হলো।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4168" y="3990420"/>
            <a:ext cx="3669631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সংখ্যা রেখা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70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011" y="417095"/>
            <a:ext cx="611204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ঋণাত্মক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5242" y="1379621"/>
            <a:ext cx="85344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নিচের শব্দযুগল সম্পর্কে ব্যাখ্যা দাও । </a:t>
            </a:r>
          </a:p>
          <a:p>
            <a:r>
              <a:rPr lang="bn-IN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 , খরচ           ভরা , খালি           নগদ , বাকি          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35242" y="2711479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উপরোক্ত শব্দগুলো আমাদের পরিচিত । এগুলো জোড়ায়, 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প্রথমটি দ্বিতীয়টির বিপরীত । জমা, ভরা ও নগদ বলতে পরিমাণে 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বাড়ে । আবার খরচ, খালি ও বাকি বলতে পরিমাণে কমে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5242" y="4412668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জমা,খরচ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3, + 4, + 5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করা</a:t>
            </a:r>
            <a:endParaRPr lang="en-US" sz="32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খরচ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খালি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বাকিকে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- 3,  - 4,  - 5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চিহ্নিত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। </a:t>
            </a:r>
          </a:p>
          <a:p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তাহলে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(+)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চিহ্নযুক্ত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রাশিকে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ধন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এবং</a:t>
            </a:r>
            <a:endParaRPr lang="en-US" sz="32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+mj-lt"/>
                <a:cs typeface="NikoshBAN" panose="02000000000000000000" pitchFamily="2" charset="0"/>
              </a:rPr>
              <a:t>(-)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চিহ্নযুক্ত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রাশিকে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ঋণ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রাশি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633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848" y="528712"/>
            <a:ext cx="5903495" cy="830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পূর্ণসংখ্যার অবস্থান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7963" y="5066498"/>
            <a:ext cx="9348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-7 -6  -5  -4  -3  -2  -1   0   1    2   3   4   5   6   7</a:t>
            </a:r>
            <a:endParaRPr lang="en-US" sz="3200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16" y="3914254"/>
            <a:ext cx="9504488" cy="1152244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994611" y="1359709"/>
            <a:ext cx="94808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1,2,3,4,5 ------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ধনাত্মক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0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নিয়ে</a:t>
            </a:r>
            <a:endParaRPr lang="en-US" sz="32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 0,1,2,3,4,5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অঋণাত্মক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পূর্ণসংখ্যা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আবার</a:t>
            </a:r>
            <a:endParaRPr lang="en-US" sz="3200" dirty="0" smtClean="0">
              <a:latin typeface="+mj-lt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+mj-lt"/>
                <a:cs typeface="NikoshBAN" panose="02000000000000000000" pitchFamily="2" charset="0"/>
              </a:rPr>
              <a:t>-4,-3,-2,-1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সংখ্যাগুলো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ঋণাত্মক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পূর্ণসংখ্যা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একত্রে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সংখ্যারেখায়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দেখানো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এগুলোকে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পূর্ণসংখ্যা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+mj-lt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+mj-lt"/>
                <a:cs typeface="NikoshBAN" panose="02000000000000000000" pitchFamily="2" charset="0"/>
              </a:rPr>
              <a:t>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913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/>
      <p:bldP spid="6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865</TotalTime>
  <Words>706</Words>
  <Application>Microsoft Office PowerPoint</Application>
  <PresentationFormat>Widescreen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Garamond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98</cp:revision>
  <dcterms:created xsi:type="dcterms:W3CDTF">2020-12-29T03:37:37Z</dcterms:created>
  <dcterms:modified xsi:type="dcterms:W3CDTF">2021-01-25T01:36:17Z</dcterms:modified>
</cp:coreProperties>
</file>