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8" r:id="rId20"/>
    <p:sldId id="279" r:id="rId21"/>
    <p:sldId id="280" r:id="rId22"/>
    <p:sldId id="281" r:id="rId23"/>
    <p:sldId id="282" r:id="rId24"/>
    <p:sldId id="283" r:id="rId25"/>
    <p:sldId id="273" r:id="rId26"/>
    <p:sldId id="276" r:id="rId27"/>
    <p:sldId id="284" r:id="rId28"/>
    <p:sldId id="28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2EF08-F17B-3146-AFE7-FABCA8F73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F32A0-784C-174A-B4E6-C9948537F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7B930-20BE-BB4D-96A0-59A960CB3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8AF3E-E0A2-604D-8D8B-7D3C304A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1084F-33E0-FF46-BB08-176CC308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8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2C0EB-D554-4D49-B4A6-5E1314EF0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1C128-8E49-234D-ABB2-FE4A2D250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3C547-EDF8-FE42-942F-519775003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39AD7-96BC-6047-A18F-23F577B4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CC3CA-F119-5248-8A0F-8AFF75E1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9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3CCE84-D7A6-F24F-9609-B7E262EC0E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9E3C5-4692-BB4C-8BA7-75C9AFCCE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9DE7B-982B-954E-91F7-C6784234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C5202-DEF3-3D42-8330-B801CBF6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B41F2-710D-C94D-A6E6-918647AE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3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DCFD-AE39-BA4E-9ECE-BFFE58346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718C4-E0BB-504C-B447-B062FEC23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09110-754C-0049-993F-24DC1E1E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C835C-E41C-D147-8AC4-7EDFB213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F20F1-1D7B-FD43-9784-F7F40C990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9E1A0-73BC-D64A-90D7-13FE55B9F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6737C-7B2D-0F44-9147-C23233457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3BA6-05B8-1B40-B669-0F1B0565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886BB-E787-E444-B769-C4987927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7732F-8B85-3249-BF27-C432F994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1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7B83E-5E58-BE43-B102-D436603F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62A86-D45A-1441-925B-5C3F73ADD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44FB7-E612-7844-BA3C-56639973A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6B2C2-1D47-D544-8E8B-4AA670EB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09E3B-AFB9-0B47-B435-60786195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88BE0-4AEB-DC4F-8FD4-6D23E54AD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1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F983-58F2-0F44-81FB-4876B4D4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A70A3-1BA3-3A4F-906E-AADEDA1D0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ED3CD-187E-724C-8081-DDA4B5C93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F90C52-8D58-C546-B030-0C4D2BBA9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151342-4AB7-A345-A052-10C3B9B0A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AD9ED6-F434-B34D-B829-FD5C7CFA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719D8B-E5E5-E848-8644-E767AA2F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C8E5DF-6DF4-5145-A1AF-A1E920BD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2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2F307-DB13-DC4E-89D6-4FDFA7211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DFAD6-B1EA-4144-A6B4-FE65272B2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20CD0-AA87-044B-90BF-03596E24C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C0D65-A1C5-A540-B718-C881CF72B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42485A-370A-2648-8835-D19D0138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83A003-4B11-564A-AB7F-8C5ACFF8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33319-3C42-9E48-9340-9AED3219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EFF1-861E-2F43-937F-4C8502F7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0ACF-E870-CD40-B6EF-F9A0A7784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F236D-B19C-5846-8424-3FC009E01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2E7A2-90CC-0B4C-9C8D-B35CFED6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4969E-9348-2547-B518-5EADE104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56E6A-CA5D-D943-943A-9AAB2D811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1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F125A-7A48-CF4D-B1D4-1B3D61159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37CCB-3FB5-E644-8B20-1A8207360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A64B2-635A-8548-BED4-9DD45DAB9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F3F96-0495-9945-AA61-CB0B73C4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0C2DC-0179-A440-8337-4F4FC87B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7BC08-C323-9746-923F-55BB00F6E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9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C7DF00-1942-3E43-AE9E-16A76FE4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6B714-31EE-CF48-83DF-6A621879D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81414-B6F3-B14D-B60C-EC069ED97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62EB-ECC2-A047-93D2-EC870B900F2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51149-1B18-F344-AA82-AAD29BECA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277FA-6066-0044-B531-76F17A16F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DC81-7132-EE4F-8856-6C256ACC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4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hyperlink" Target="mailto:rabiul.agc.sw@gmail" TargetMode="External" /><Relationship Id="rId1" Type="http://schemas.openxmlformats.org/officeDocument/2006/relationships/slideLayout" Target="../slideLayouts/slideLayout4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AB576-46B0-5B4A-9022-D134B0A6AA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স্বাগত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53658-0EA2-6244-811E-6B7D8AA93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8313" y="1854201"/>
            <a:ext cx="9144000" cy="165576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C335021-7F1A-8F44-88C3-2E7966403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66" y="34290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F6A6A-0C9A-C04A-A0FB-E19F67214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D29DE-112F-084F-829C-9D5B6987E9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5E16D-68AB-F643-AB12-90C514E75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6038" y="2990453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মূল্যবোধ হলো কীভাবে আচরণ করা উচিত কিংবা অনুচিত, কোনো বাস্তব অবস্থার মূল্য আরোপ করা বা না করা ইত্যাদি সম্পর্কে  কারও সামগ্রিক বিশ্বাসের মধ্যে মুখ্যভাবে অন্তর্গত এক ধরনের বিশ্বাস।               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C78DE87D-2FD1-4441-AAB3-8380EDF7B090}"/>
              </a:ext>
            </a:extLst>
          </p:cNvPr>
          <p:cNvSpPr/>
          <p:nvPr/>
        </p:nvSpPr>
        <p:spPr>
          <a:xfrm>
            <a:off x="1214438" y="3339703"/>
            <a:ext cx="4089796" cy="2426494"/>
          </a:xfrm>
          <a:prstGeom prst="homePlate">
            <a:avLst>
              <a:gd name="adj" fmla="val 46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মিল্টন রকইচ বলেন  </a:t>
            </a:r>
          </a:p>
        </p:txBody>
      </p:sp>
    </p:spTree>
    <p:extLst>
      <p:ext uri="{BB962C8B-B14F-4D97-AF65-F5344CB8AC3E}">
        <p14:creationId xmlns:p14="http://schemas.microsoft.com/office/powerpoint/2010/main" val="416811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5B200-987B-F44E-8AE4-09FD3B88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সমাজকর্ম অভিধানের মতে মূল্যবোধ   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1E807FE-F6B2-5B49-B97B-C9D3E3610C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575" y="1858169"/>
            <a:ext cx="2990850" cy="428625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CB7C4-B9FF-7942-A473-DBAB66CD5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3034110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মূল্য হলো সেসব প্রথা, আচরণের মানদণ্ড এবং নীতি যেগুলো কোনো একটি সাংস্কৃতিক গোষ্টি, একটি দলের সদস্য অথবা ব্যক্তি প্রত্যাশিত বা বাঞ্ছিত বলে বিবেচনা করে ।             </a:t>
            </a:r>
          </a:p>
        </p:txBody>
      </p:sp>
    </p:spTree>
    <p:extLst>
      <p:ext uri="{BB962C8B-B14F-4D97-AF65-F5344CB8AC3E}">
        <p14:creationId xmlns:p14="http://schemas.microsoft.com/office/powerpoint/2010/main" val="66318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D4C19-C505-934D-8245-BC748350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F609F-A43B-4343-BBE7-588BCD079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CD6D5-9766-244E-B0D3-15E086324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9616" y="3429000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মূল্যবোধ হলো সাধারণভাবে স্থায়ী সামাজিক অভিরুচি, যা মানুষের দৈনন্দিন জীবনের আচরণ ও সিধান্তগুলোকে নিয়ন্ত্রিত করে।                   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8023FDCE-E3EA-5147-8F59-6E36BFCE0628}"/>
              </a:ext>
            </a:extLst>
          </p:cNvPr>
          <p:cNvSpPr/>
          <p:nvPr/>
        </p:nvSpPr>
        <p:spPr>
          <a:xfrm>
            <a:off x="1268016" y="2940028"/>
            <a:ext cx="4904185" cy="232848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মনীষী উডস বলেন </a:t>
            </a:r>
          </a:p>
        </p:txBody>
      </p:sp>
    </p:spTree>
    <p:extLst>
      <p:ext uri="{BB962C8B-B14F-4D97-AF65-F5344CB8AC3E}">
        <p14:creationId xmlns:p14="http://schemas.microsoft.com/office/powerpoint/2010/main" val="2446660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D52A-314D-0745-A0C4-5B0D64CA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4A84D-0B6B-5045-B60E-8FBEF9AC86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5BEB36-C360-3C46-BEB1-EB8393A44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290093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ভালো বা মন্দ, কাঙ্খিত বা অনাকাঙ্ক্ষিত এবং ঠিক বা বেঠিক সম্পর্কে সমাজে বিদ্যমান ধারণার নামেই মূল্যবোধ।।         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8ABB3C39-7F4D-2748-B24A-7E403C4DFCCA}"/>
              </a:ext>
            </a:extLst>
          </p:cNvPr>
          <p:cNvSpPr/>
          <p:nvPr/>
        </p:nvSpPr>
        <p:spPr>
          <a:xfrm>
            <a:off x="1268016" y="3105101"/>
            <a:ext cx="3911203" cy="1395462"/>
          </a:xfrm>
          <a:prstGeom prst="homePlate">
            <a:avLst>
              <a:gd name="adj" fmla="val 65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আর টি শেফার বলেন </a:t>
            </a:r>
          </a:p>
        </p:txBody>
      </p:sp>
    </p:spTree>
    <p:extLst>
      <p:ext uri="{BB962C8B-B14F-4D97-AF65-F5344CB8AC3E}">
        <p14:creationId xmlns:p14="http://schemas.microsoft.com/office/powerpoint/2010/main" val="960672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97018-BB5B-A942-B1F3-E768B2505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611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/>
              <a:t>সার্বিক আলোচনার প্রেক্ষিতে বলা যায় যে,  মূল্যবোধ হলো এমন একটি ধারণা,বিশ্বাস ও আদর্শ যার দ্বারা মানুষের আচরণের ভালো-মন্দ  ও যথার্থতা নির্ণয় করা হয়। অর্থাৎ বলা যায় যে, মানুষের আচার আচরণের আদর্শ মান বা মানদণ্ডই হচ্ছে মূল্যবোধ।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49341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>
            <a:extLst>
              <a:ext uri="{FF2B5EF4-FFF2-40B4-BE49-F238E27FC236}">
                <a16:creationId xmlns:a16="http://schemas.microsoft.com/office/drawing/2014/main" id="{AB707FB9-EAED-584C-94E9-A511CF12B2F4}"/>
              </a:ext>
            </a:extLst>
          </p:cNvPr>
          <p:cNvSpPr/>
          <p:nvPr/>
        </p:nvSpPr>
        <p:spPr>
          <a:xfrm>
            <a:off x="3250407" y="732234"/>
            <a:ext cx="5929312" cy="503634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মূল্যবোধের ধরণ   </a:t>
            </a:r>
          </a:p>
        </p:txBody>
      </p:sp>
    </p:spTree>
    <p:extLst>
      <p:ext uri="{BB962C8B-B14F-4D97-AF65-F5344CB8AC3E}">
        <p14:creationId xmlns:p14="http://schemas.microsoft.com/office/powerpoint/2010/main" val="3252426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273C-3876-5D4E-B13B-7CF53D93E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4622" y="1754187"/>
            <a:ext cx="5181600" cy="4351338"/>
          </a:xfrm>
          <a:solidFill>
            <a:schemeClr val="accent2"/>
          </a:solidFill>
        </p:spPr>
        <p:txBody>
          <a:bodyPr/>
          <a:lstStyle/>
          <a:p>
            <a:pPr marL="0" indent="0">
              <a:buNone/>
            </a:pPr>
            <a:r>
              <a:rPr lang="en-US"/>
              <a:t>মার্কিন মনোবিজ্ঞানী  জি ডব্লিউ অলপোর্ট, ব্রিটিশ বংশোদ্ভূত কানাডিয়ান মনোবিজ্ঞানী পি ই ভারনন এবং মার্কিন মনোবিজ্ঞানী জি লিন্ডজে ১৯৭০ সালে ৬টি প্রধান মূল্যবোধের কথা উল্লেখ করেছেন।  তা হলো -      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B6987-C338-D948-A0ED-E005B70E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5778" y="1754187"/>
            <a:ext cx="5181600" cy="4228703"/>
          </a:xfrm>
          <a:solidFill>
            <a:schemeClr val="accent5"/>
          </a:solidFill>
        </p:spPr>
        <p:txBody>
          <a:bodyPr/>
          <a:lstStyle/>
          <a:p>
            <a:pPr marL="514350" indent="-514350">
              <a:buAutoNum type="arabicParenR"/>
            </a:pPr>
            <a:r>
              <a:rPr lang="en-US"/>
              <a:t>তাত্বিক মূল্যবোধ,</a:t>
            </a:r>
          </a:p>
          <a:p>
            <a:pPr marL="514350" indent="-514350">
              <a:buAutoNum type="arabicParenR"/>
            </a:pPr>
            <a:r>
              <a:rPr lang="en-US"/>
              <a:t>অর্থনৈতিক মূল্যবোধ,</a:t>
            </a:r>
          </a:p>
          <a:p>
            <a:pPr marL="514350" indent="-514350">
              <a:buAutoNum type="arabicParenR"/>
            </a:pPr>
            <a:r>
              <a:rPr lang="en-US"/>
              <a:t>শৈল্পিক মূল্যবোধ,</a:t>
            </a:r>
          </a:p>
          <a:p>
            <a:pPr marL="514350" indent="-514350">
              <a:buAutoNum type="arabicParenR"/>
            </a:pPr>
            <a:r>
              <a:rPr lang="en-US"/>
              <a:t>সামাজিক মূল্যবোধ,</a:t>
            </a:r>
          </a:p>
          <a:p>
            <a:pPr marL="514350" indent="-514350">
              <a:buAutoNum type="arabicParenR"/>
            </a:pPr>
            <a:r>
              <a:rPr lang="en-US"/>
              <a:t>রাজনৈতিক মূল্যবোধ এবং</a:t>
            </a:r>
          </a:p>
          <a:p>
            <a:pPr marL="514350" indent="-514350">
              <a:buAutoNum type="arabicParenR"/>
            </a:pPr>
            <a:r>
              <a:rPr lang="en-US"/>
              <a:t>ধর্মীয় মূল্যবোধ।            </a:t>
            </a:r>
          </a:p>
        </p:txBody>
      </p:sp>
    </p:spTree>
    <p:extLst>
      <p:ext uri="{BB962C8B-B14F-4D97-AF65-F5344CB8AC3E}">
        <p14:creationId xmlns:p14="http://schemas.microsoft.com/office/powerpoint/2010/main" val="3021698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E8606-766C-6641-8044-640B110B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মনীষী উইলিয়াম তাঁর American Society গ্রন্থে আমেরিকার প্রচলিত সামাজিক মূল্যবোধের একটি তালিকা করেন।  তা হলো -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76FE2-A06C-4842-8447-46E11FBB57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/>
              <a:t>সাফল্য</a:t>
            </a:r>
          </a:p>
          <a:p>
            <a:pPr marL="514350" indent="-514350">
              <a:buAutoNum type="arabicParenR"/>
            </a:pPr>
            <a:r>
              <a:rPr lang="en-US"/>
              <a:t>কর্ম</a:t>
            </a:r>
          </a:p>
          <a:p>
            <a:pPr marL="514350" indent="-514350">
              <a:buAutoNum type="arabicParenR"/>
            </a:pPr>
            <a:r>
              <a:rPr lang="en-US"/>
              <a:t>নীতি পরায়ণতা</a:t>
            </a:r>
          </a:p>
          <a:p>
            <a:pPr marL="514350" indent="-514350">
              <a:buAutoNum type="arabicParenR"/>
            </a:pPr>
            <a:r>
              <a:rPr lang="en-US"/>
              <a:t>মানবিক রীতি নীতি</a:t>
            </a:r>
          </a:p>
          <a:p>
            <a:pPr marL="514350" indent="-514350">
              <a:buAutoNum type="arabicParenR"/>
            </a:pPr>
            <a:r>
              <a:rPr lang="en-US"/>
              <a:t>দক্ষতা এবং বাস্তবতা </a:t>
            </a:r>
          </a:p>
          <a:p>
            <a:pPr marL="514350" indent="-514350">
              <a:buAutoNum type="arabicParenR"/>
            </a:pPr>
            <a:r>
              <a:rPr lang="en-US"/>
              <a:t>প্রগতি </a:t>
            </a:r>
          </a:p>
          <a:p>
            <a:pPr marL="514350" indent="-514350">
              <a:buAutoNum type="arabicParenR"/>
            </a:pPr>
            <a:r>
              <a:rPr lang="en-US"/>
              <a:t>বস্তুগত আরাম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70953-6411-5F45-B46F-0842F8A7C4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8) সমতা</a:t>
            </a:r>
          </a:p>
          <a:p>
            <a:pPr marL="0" indent="0">
              <a:buNone/>
            </a:pPr>
            <a:r>
              <a:rPr lang="en-US"/>
              <a:t>9) স্বাধীনতা</a:t>
            </a:r>
          </a:p>
          <a:p>
            <a:pPr marL="0" indent="0">
              <a:buNone/>
            </a:pPr>
            <a:r>
              <a:rPr lang="en-US"/>
              <a:t>10) বিজ্ঞান ও ধর্মনিরপেক্ষতা    </a:t>
            </a:r>
          </a:p>
          <a:p>
            <a:pPr marL="0" indent="0">
              <a:buNone/>
            </a:pPr>
            <a:r>
              <a:rPr lang="en-US"/>
              <a:t>11) জাতীয়তা এবং দেশাত্ববোধ  </a:t>
            </a:r>
          </a:p>
          <a:p>
            <a:pPr marL="0" indent="0">
              <a:buNone/>
            </a:pPr>
            <a:r>
              <a:rPr lang="en-US"/>
              <a:t>12) গণতন্ত্র </a:t>
            </a:r>
          </a:p>
          <a:p>
            <a:pPr marL="0" indent="0">
              <a:buNone/>
            </a:pPr>
            <a:r>
              <a:rPr lang="en-US"/>
              <a:t>13) ব্যক্তিগত সত্তা এবং  </a:t>
            </a:r>
          </a:p>
          <a:p>
            <a:pPr marL="0" indent="0">
              <a:buNone/>
            </a:pPr>
            <a:r>
              <a:rPr lang="en-US"/>
              <a:t>14) বর্ণবাদ এবং বর্ণগত শ্রেষ্ঠত্ব।    </a:t>
            </a:r>
          </a:p>
          <a:p>
            <a:pPr marL="0" indent="0">
              <a:buNone/>
            </a:pPr>
            <a:r>
              <a:rPr lang="en-US"/>
              <a:t>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4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A6489-CC05-834F-8114-4BB8AE3AA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বাংলাদেশে প্রচলিত মূল্যবোধের মধ্যে রয়েছে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C96F0-E368-534F-B195-F633023675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গণতন্ত্র</a:t>
            </a:r>
          </a:p>
          <a:p>
            <a:pPr marL="0" indent="0">
              <a:buNone/>
            </a:pPr>
            <a:r>
              <a:rPr lang="en-US"/>
              <a:t>শ্রম বা কর্ম</a:t>
            </a:r>
          </a:p>
          <a:p>
            <a:pPr marL="0" indent="0">
              <a:buNone/>
            </a:pPr>
            <a:r>
              <a:rPr lang="en-US"/>
              <a:t>মানবসেবা</a:t>
            </a:r>
          </a:p>
          <a:p>
            <a:pPr marL="0" indent="0">
              <a:buNone/>
            </a:pPr>
            <a:r>
              <a:rPr lang="en-US"/>
              <a:t>সাম্য</a:t>
            </a:r>
          </a:p>
          <a:p>
            <a:pPr marL="0" indent="0">
              <a:buNone/>
            </a:pPr>
            <a:r>
              <a:rPr lang="en-US"/>
              <a:t>পারস্পরিক দায়িত্ব</a:t>
            </a:r>
          </a:p>
          <a:p>
            <a:pPr marL="0" indent="0">
              <a:buNone/>
            </a:pPr>
            <a:r>
              <a:rPr lang="en-US"/>
              <a:t>দেশাত্ববোধ</a:t>
            </a:r>
          </a:p>
          <a:p>
            <a:pPr marL="0" indent="0">
              <a:buNone/>
            </a:pPr>
            <a:r>
              <a:rPr lang="en-US"/>
              <a:t>ব্যক্তিস্বাধীনতা</a:t>
            </a:r>
          </a:p>
          <a:p>
            <a:pPr marL="0" indent="0">
              <a:buNone/>
            </a:pPr>
            <a:r>
              <a:rPr lang="en-US"/>
              <a:t>জাতীয়তাবাদ</a:t>
            </a:r>
          </a:p>
          <a:p>
            <a:pPr marL="0" indent="0">
              <a:buNone/>
            </a:pPr>
            <a:r>
              <a:rPr lang="en-US"/>
              <a:t>ধর্মীয় বিশ্বাস </a:t>
            </a:r>
          </a:p>
          <a:p>
            <a:pPr marL="0" indent="0">
              <a:buNone/>
            </a:pPr>
            <a:r>
              <a:rPr lang="en-US"/>
              <a:t>যোগ্যতা </a:t>
            </a:r>
          </a:p>
          <a:p>
            <a:pPr marL="0" indent="0">
              <a:buNone/>
            </a:pPr>
            <a:r>
              <a:rPr lang="en-US"/>
              <a:t>সমানাধিকার ইত্যাদি।   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FF2D29F-2E1E-0C4C-AB2F-B39FCC871B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904" y="1825625"/>
            <a:ext cx="3114192" cy="4351338"/>
          </a:xfrm>
        </p:spPr>
      </p:pic>
    </p:spTree>
    <p:extLst>
      <p:ext uri="{BB962C8B-B14F-4D97-AF65-F5344CB8AC3E}">
        <p14:creationId xmlns:p14="http://schemas.microsoft.com/office/powerpoint/2010/main" val="4061588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B67AF-11AE-044C-BA8E-76EB93EAC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ব্যবহারিক দৃষ্টিকোন থেকে মূল্যবোধ দুই প্রকার যথা-  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CCBF0-A8CF-9B40-A6C2-56415DA4E3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ইতিবাচক মূল্যবোধ</a:t>
            </a:r>
            <a:r>
              <a:rPr lang="en-US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EA7FC-A589-1048-921F-087AE0733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089024" y="3006726"/>
            <a:ext cx="6786165" cy="3808611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ইতিবাচক মূল্যবোধ সমাজের জন্য কল্যাণ বয়ে আনে।  অর্থাৎ এটি সমাজের জন্য কাঙ্খিত, বাঞ্ছিত ও অনুকুল পরিবেশ৷ বজায় রাখে।  উদাহরণস্বরূপ বড়দের সম্মান করা,ছোটদের স্নেহ করা, অপরকে সাহায্য করা, অন্যায়কে  ঘৃণা ক ইত্যাদি।               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519C6-4F92-4244-95FE-BDF687D63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45200" y="1627188"/>
            <a:ext cx="5183188" cy="79752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নেতিবাচক মূল্যবোধ</a:t>
            </a:r>
            <a:r>
              <a:rPr lang="en-US"/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8F30-C00E-0140-8641-6ADDAC80766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নেতিবাচক মূল্যবোধ সমাজের জন্য ক্ষতিকর তথা অকল্যাণকর। এ ধরনের মূল্যবোধ সমাজের জন্য সর্বদাই অবাঞ্ছিত ও অনাকাঙ্খি।  এটি সমাজের পরিবেশ সৃষ্টি করে। উদাহরণস্বরূপ অপরাধকে প্রশ্রয় দেওয়া,বড়দের অসম্মান করা, ছোটদের আদর না করা, অন্যের সম্পদ নষ্ট না করা ইত্যাদি।           ।            </a:t>
            </a:r>
          </a:p>
        </p:txBody>
      </p:sp>
    </p:spTree>
    <p:extLst>
      <p:ext uri="{BB962C8B-B14F-4D97-AF65-F5344CB8AC3E}">
        <p14:creationId xmlns:p14="http://schemas.microsoft.com/office/powerpoint/2010/main" val="206773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87E8-B7FB-1D43-85DC-EEF813D0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B219E-393B-6A4B-B70A-073F2DCB0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748" y="1690688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এ এস এম রবিউল ইসলাম</a:t>
            </a:r>
          </a:p>
          <a:p>
            <a:pPr marL="0" indent="0">
              <a:buNone/>
            </a:pPr>
            <a:r>
              <a:rPr lang="en-US"/>
              <a:t>প্রভাষক </a:t>
            </a:r>
          </a:p>
          <a:p>
            <a:pPr marL="0" indent="0">
              <a:buNone/>
            </a:pPr>
            <a:r>
              <a:rPr lang="en-US"/>
              <a:t>সমাজকর্ম </a:t>
            </a:r>
          </a:p>
          <a:p>
            <a:pPr marL="0" indent="0">
              <a:buNone/>
            </a:pPr>
            <a:r>
              <a:rPr lang="en-US"/>
              <a:t>আদিতমারী সরকারি কলেজ </a:t>
            </a:r>
          </a:p>
          <a:p>
            <a:pPr marL="0" indent="0">
              <a:buNone/>
            </a:pPr>
            <a:r>
              <a:rPr lang="en-US"/>
              <a:t>আদিতমারী, লালমনিরহাট ।            </a:t>
            </a:r>
          </a:p>
          <a:p>
            <a:pPr marL="0" indent="0">
              <a:buNone/>
            </a:pPr>
            <a:r>
              <a:rPr lang="en-US"/>
              <a:t>ই মেইলঃ </a:t>
            </a:r>
            <a:r>
              <a:rPr lang="en-US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rabiul.agc.sw@gmail</a:t>
            </a:r>
            <a:r>
              <a:rPr lang="en-US">
                <a:solidFill>
                  <a:srgbClr val="FF0000"/>
                </a:solidFill>
              </a:rPr>
              <a:t>.com</a:t>
            </a:r>
            <a:r>
              <a:rPr lang="en-US"/>
              <a:t>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D9788FC-06B1-064F-B8A9-C7B0BEAD9A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273" y="1027906"/>
            <a:ext cx="3154362" cy="4351338"/>
          </a:xfrm>
        </p:spPr>
      </p:pic>
    </p:spTree>
    <p:extLst>
      <p:ext uri="{BB962C8B-B14F-4D97-AF65-F5344CB8AC3E}">
        <p14:creationId xmlns:p14="http://schemas.microsoft.com/office/powerpoint/2010/main" val="3699622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965D5-47CB-8C41-BBE9-D2CBDF39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সাধারণ দৃষ্টিতে মূল্যবোধ ৫টি ভাগে ভাগ করা যায় যথা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F46C3-ADCD-854F-8792-DD20986AA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714749"/>
            <a:ext cx="5181600" cy="246221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সাধারণ দৃষ্টিতে মূল্যবোধ   ১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0532A8-61F3-094F-85AE-D068BAF2B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9964" y="2141537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ব্যক্তিগত মূল্যবোধ- ব্যক্তিগত বিশ্বাস, চিন্তাচেতনা, পছন্দ, দৃষ্টিভঙ্গি প্রভৃতির উপর ভিত্তি করে এ জাতীয় মূল্যবোধ পরিচালিত হয়। ব্যক্তিগত মূল্যবোধ ব্যক্তিকে নিয়ন্ত্রণ করে।  উদাহরণস্বরূপ সত্পথে উপার্জন করা।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92298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FEC27-744F-704B-BCA7-DCAE6B261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875483"/>
            <a:ext cx="5181600" cy="2301479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সাধারণ দৃষ্টিতে  মূল্যবোধ ২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6F4AD-F125-6F4A-A475-9285AA01A3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দলীয় মূল্যবোধ- দলগত মূল্যবোধ দলীয় কার্যক্রমকে নিয়ন্ত্রণ ও পরিচালিত করে।  দলীয় বিশ্বাস, ধারণা, চিন্তাভাবনা, দৃষ্টিভঙ্গি  প্রভৃতির উপর ভিত্তি করে এ জাতীয় মূল্যবোধ গড়ে উঠে।  এটি ব্যক্তিগত  মূল্যবোধের উপর প্রভাব বিস্তার করে। </a:t>
            </a:r>
          </a:p>
          <a:p>
            <a:pPr marL="0" indent="0">
              <a:buNone/>
            </a:pPr>
            <a:r>
              <a:rPr lang="en-US"/>
              <a:t>উদাহরণস্বরূপ সকলের মধ্যে সম্প্রীতি বা ভ্রাতৃত্ববোধ স্থাপন করা।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6695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F24EF-E97A-7943-A907-D4C39C70D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679031"/>
            <a:ext cx="5037534" cy="2497932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সাধারণ দৃষ্টিতে  মূল্যবোধ ৩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89B1B-3E16-F043-B415-AC8AD52B8A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সমষ্টিগত মূল্যবোধ – সমষ্টিগত মূল্যবোধ সামাজিক মূল্যবোধের আর একটি নাম। সমষ্টি বা সমাজের সদস্যদের কেন্দ্র করে এ জাতীয় মূল্যবোধ গড়ে উঠে ।  এর মাধ্যমে সমষ্টির মানুষ তাদের ভালো মন্দ বিচার করার সুযোগ পায়।  এটি ব্যক্তিগত ও দলীয় মূল্যবোধের সমন্বয় মাত্র। উদাহরণস্বরূপ পারস্পরিক সহমর্মিতা।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90779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A15FA-F114-BF44-AE32-601A85E01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28999"/>
            <a:ext cx="5181600" cy="223242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সাধারণ মূল্য ৪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BE37E-545B-0C40-80F0-88A4F615EF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প্রাতিষ্ঠানিক মূল্যবোধ- প্রাতিষ্ঠানিক মূল্যবোধ প্রতিষ্ঠানের স্থায়িত্ব নিশ্চিত করে। এটি প্রতিষ্ঠানের লক্ষ্য বাস্তবায়নের মাধ্যমে মানুষের  আশা আকাঙ্ক্ষার প্রতিফলন ঘটায়। এ জাতীয় মূল্যবোধ প্রতিষ্ঠানের চালিকাশক্তি হিসেবে কাজ করে। </a:t>
            </a:r>
          </a:p>
          <a:p>
            <a:pPr marL="0" indent="0">
              <a:buNone/>
            </a:pPr>
            <a:r>
              <a:rPr lang="en-US"/>
              <a:t>উদাগরণস্বরূপ বিভিন্ন সমাজসেবা কর্তৃক সাহায্যে প্রার্থীদের সহায়তা করা।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29396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13AE2-E7B0-804A-B6F0-804055907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714749"/>
            <a:ext cx="5181600" cy="2462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সাধারণ দৃষ্টিতে  মূল্যবোধ ৫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F3820-5EE0-7A4D-999A-10A9261E3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H="1">
            <a:off x="5125641" y="1825625"/>
            <a:ext cx="5518547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পেশাগত মূল্যবোধ – পেশাগত মূল্যবোধ প্রতিটি পেশার কার্যক্রমকে নিয়ন্ত্রণ ও পরিচালিত করে।  এর মাধ্যমে পেশার লক্ষ্য  ও উদ্দেশ্য সমূহ বাস্তবায়িত হয়।  কর্মীরা স্ব স্ব পেশার মূল্যবোধ অনুসরণ করে।  উদাহরণস্বরূপ সমাজকর্ম পেশায় সমাজকর্মীরা পেশাগত মূল্যবোধ অনুসরণের মাধ্যমে সাহায্যপ্রাথীকে সক্ষম করে তুলে। </a:t>
            </a:r>
          </a:p>
          <a:p>
            <a:pPr marL="0" indent="0">
              <a:buNone/>
            </a:pPr>
            <a:r>
              <a:rPr lang="en-US"/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30768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5A4F3-3BA0-4E48-AA83-8954DD23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একক কাজঃ নিচের ছকে বিভিন্ন ধরনের মূল্যবোধের উদাহরণ দাও।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11F5-8C0A-704E-B9C3-A7DDD79D7E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মূল্যবোধ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B1564-6BCE-EB47-B2FB-13F51D1594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----------------------------------------</a:t>
            </a:r>
          </a:p>
          <a:p>
            <a:pPr marL="0" indent="0">
              <a:buNone/>
            </a:pPr>
            <a:r>
              <a:rPr lang="en-US"/>
              <a:t>----------------------------------------</a:t>
            </a:r>
          </a:p>
          <a:p>
            <a:pPr marL="0" indent="0">
              <a:buNone/>
            </a:pPr>
            <a:r>
              <a:rPr lang="en-US"/>
              <a:t>-----------------------------------------</a:t>
            </a:r>
          </a:p>
          <a:p>
            <a:pPr marL="0" indent="0">
              <a:buNone/>
            </a:pPr>
            <a:r>
              <a:rPr lang="en-US"/>
              <a:t>-----------------------------------------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C3CF9-C697-D148-9244-3FAA04904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উদাহরণ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A64BD-D001-4C4D-8890-A6FF7C2F388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---------</a:t>
            </a:r>
          </a:p>
          <a:p>
            <a:pPr marL="0" indent="0">
              <a:buNone/>
            </a:pPr>
            <a:r>
              <a:rPr lang="en-US"/>
              <a:t>---------</a:t>
            </a:r>
          </a:p>
          <a:p>
            <a:pPr marL="0" indent="0">
              <a:buNone/>
            </a:pPr>
            <a:r>
              <a:rPr lang="en-US"/>
              <a:t>----------</a:t>
            </a:r>
          </a:p>
          <a:p>
            <a:pPr marL="0" indent="0">
              <a:buNone/>
            </a:pPr>
            <a:r>
              <a:rPr lang="en-US"/>
              <a:t>-----------</a:t>
            </a:r>
          </a:p>
        </p:txBody>
      </p:sp>
    </p:spTree>
    <p:extLst>
      <p:ext uri="{BB962C8B-B14F-4D97-AF65-F5344CB8AC3E}">
        <p14:creationId xmlns:p14="http://schemas.microsoft.com/office/powerpoint/2010/main" val="1318312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926E-5EA7-DA4D-8A0A-B589F9FEB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দলীয় কাজ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C030F2A-3122-FA4B-9405-0019209CA63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410619"/>
            <a:ext cx="3810000" cy="318135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2568F-E698-E742-8101-B6D38395D3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মূল্যবোধের ধরন আলোচনা করে একটি প্রতিবেদন তৈরি কর।    </a:t>
            </a:r>
          </a:p>
        </p:txBody>
      </p:sp>
    </p:spTree>
    <p:extLst>
      <p:ext uri="{BB962C8B-B14F-4D97-AF65-F5344CB8AC3E}">
        <p14:creationId xmlns:p14="http://schemas.microsoft.com/office/powerpoint/2010/main" val="816838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D3360-8434-804A-B18E-E310E3F65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153" y="329406"/>
            <a:ext cx="10515600" cy="1325563"/>
          </a:xfrm>
        </p:spPr>
        <p:txBody>
          <a:bodyPr/>
          <a:lstStyle/>
          <a:p>
            <a:r>
              <a:rPr lang="en-US"/>
              <a:t>মূল্যায়ন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0B3D8-CBB7-0D49-8DAF-DF0D428096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নিচের মূল্যবোধ গুলো কোন গ্রন্থে উল্লেখ করা আছে ।  টিক চিহ্ন দাও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9288F-96FE-674B-A0DB-AFD9CB7962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ক) American Society</a:t>
            </a:r>
          </a:p>
          <a:p>
            <a:pPr marL="0" indent="0">
              <a:buNone/>
            </a:pPr>
            <a:r>
              <a:rPr lang="en-US"/>
              <a:t>খ) Dictionary fo Social Work</a:t>
            </a:r>
          </a:p>
          <a:p>
            <a:pPr marL="0" indent="0">
              <a:buNone/>
            </a:pPr>
            <a:r>
              <a:rPr lang="en-US"/>
              <a:t>গ) Encyclopedia of Social Work        </a:t>
            </a:r>
          </a:p>
        </p:txBody>
      </p:sp>
    </p:spTree>
    <p:extLst>
      <p:ext uri="{BB962C8B-B14F-4D97-AF65-F5344CB8AC3E}">
        <p14:creationId xmlns:p14="http://schemas.microsoft.com/office/powerpoint/2010/main" val="105049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F06EC-6E84-464F-A775-DFB8A2911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975" y="681037"/>
            <a:ext cx="8782050" cy="1135062"/>
          </a:xfrm>
        </p:spPr>
        <p:txBody>
          <a:bodyPr/>
          <a:lstStyle/>
          <a:p>
            <a:r>
              <a:rPr lang="en-US"/>
              <a:t>কনটেন্ট দেখার জন্য আন্তরিক ধন্যবাদ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1FEB7-9159-3440-95DA-FC66E9BD5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036219"/>
            <a:ext cx="5181600" cy="214074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ধন্যবাদ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41A8946-ACEC-494D-AD5E-9794D36E695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523" y="2304419"/>
            <a:ext cx="3667055" cy="3872544"/>
          </a:xfrm>
        </p:spPr>
      </p:pic>
    </p:spTree>
    <p:extLst>
      <p:ext uri="{BB962C8B-B14F-4D97-AF65-F5344CB8AC3E}">
        <p14:creationId xmlns:p14="http://schemas.microsoft.com/office/powerpoint/2010/main" val="282626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42590-A8B5-4943-9580-C3EBA99DA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4356" y="153192"/>
            <a:ext cx="10515600" cy="1325563"/>
          </a:xfrm>
        </p:spPr>
        <p:txBody>
          <a:bodyPr/>
          <a:lstStyle/>
          <a:p>
            <a:r>
              <a:rPr lang="en-US"/>
              <a:t>পাঠ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DAA1B-249A-814F-A76B-A93AC0106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245591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শ্রেণিঃ একাদশ </a:t>
            </a:r>
          </a:p>
          <a:p>
            <a:pPr marL="0" indent="0">
              <a:buNone/>
            </a:pPr>
            <a:r>
              <a:rPr lang="en-US"/>
              <a:t>বিষয়ঃ সমাজকর্ম প্রথম পত্র</a:t>
            </a:r>
          </a:p>
          <a:p>
            <a:pPr marL="0" indent="0">
              <a:buNone/>
            </a:pPr>
            <a:r>
              <a:rPr lang="en-US"/>
              <a:t>সমাজকর্ম পরিচিতি</a:t>
            </a:r>
          </a:p>
          <a:p>
            <a:pPr marL="0" indent="0">
              <a:buNone/>
            </a:pPr>
            <a:r>
              <a:rPr lang="en-US"/>
              <a:t>অধ্যায়ঃ  তৃতীয়</a:t>
            </a:r>
          </a:p>
          <a:p>
            <a:pPr marL="0" indent="0">
              <a:buNone/>
            </a:pPr>
            <a:r>
              <a:rPr lang="en-US"/>
              <a:t>সমাজকর্মের মূল্যবোধ ও নীতিমালা          </a:t>
            </a:r>
          </a:p>
        </p:txBody>
      </p:sp>
    </p:spTree>
    <p:extLst>
      <p:ext uri="{BB962C8B-B14F-4D97-AF65-F5344CB8AC3E}">
        <p14:creationId xmlns:p14="http://schemas.microsoft.com/office/powerpoint/2010/main" val="33362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483D-B45D-7B47-8BBB-4719EA94A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088" y="262931"/>
            <a:ext cx="10515600" cy="1325563"/>
          </a:xfrm>
        </p:spPr>
        <p:txBody>
          <a:bodyPr/>
          <a:lstStyle/>
          <a:p>
            <a:r>
              <a:rPr lang="en-US"/>
              <a:t>ক্লাসে সময়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2A8AF-62F6-FC42-8166-4CC0B093F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86888" y="1548805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1FE54A-7D07-284B-A775-B3177A4A0A94}"/>
              </a:ext>
            </a:extLst>
          </p:cNvPr>
          <p:cNvSpPr/>
          <p:nvPr/>
        </p:nvSpPr>
        <p:spPr>
          <a:xfrm>
            <a:off x="3059906" y="1816697"/>
            <a:ext cx="6072188" cy="3855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ক্লাসের সময়</a:t>
            </a:r>
          </a:p>
          <a:p>
            <a:pPr algn="ctr"/>
            <a:r>
              <a:rPr lang="en-US" sz="2800"/>
              <a:t>৫০ মিনিট</a:t>
            </a:r>
            <a:r>
              <a:rPr lang="en-US" sz="2400"/>
              <a:t> 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80324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67D42C-BAFB-914D-BA24-0A77BD007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7703" y="4160838"/>
            <a:ext cx="9144000" cy="1655762"/>
          </a:xfrm>
        </p:spPr>
        <p:txBody>
          <a:bodyPr/>
          <a:lstStyle/>
          <a:p>
            <a:r>
              <a:rPr lang="en-US" sz="2800"/>
              <a:t>মূল্যবোধের ধারণা। এবং </a:t>
            </a:r>
          </a:p>
          <a:p>
            <a:r>
              <a:rPr lang="en-US" sz="2800"/>
              <a:t>মূল্যবোধের ধরণ।   </a:t>
            </a:r>
          </a:p>
          <a:p>
            <a:r>
              <a:rPr lang="en-US"/>
              <a:t>   </a:t>
            </a:r>
          </a:p>
        </p:txBody>
      </p:sp>
      <p:sp>
        <p:nvSpPr>
          <p:cNvPr id="4" name="Callout: Right Arrow 3">
            <a:extLst>
              <a:ext uri="{FF2B5EF4-FFF2-40B4-BE49-F238E27FC236}">
                <a16:creationId xmlns:a16="http://schemas.microsoft.com/office/drawing/2014/main" id="{20A5F699-DC03-5D45-AC51-8CF50032BE42}"/>
              </a:ext>
            </a:extLst>
          </p:cNvPr>
          <p:cNvSpPr/>
          <p:nvPr/>
        </p:nvSpPr>
        <p:spPr>
          <a:xfrm>
            <a:off x="0" y="3429000"/>
            <a:ext cx="4727376" cy="2521744"/>
          </a:xfrm>
          <a:prstGeom prst="rightArrowCallout">
            <a:avLst>
              <a:gd name="adj1" fmla="val 25000"/>
              <a:gd name="adj2" fmla="val 10623"/>
              <a:gd name="adj3" fmla="val 25000"/>
              <a:gd name="adj4" fmla="val 86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আজকের পাঠ 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86EF025-7554-BE49-815A-479B410825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37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C366-3AB4-A84E-8D9D-98B35DF9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06207-FECE-1044-A88A-FDF56CB2D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3771" y="243790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মূল্যবোধের ধারণা ব্যাখ্যা করতে পারবে । </a:t>
            </a:r>
          </a:p>
          <a:p>
            <a:pPr marL="0" indent="0">
              <a:buNone/>
            </a:pPr>
            <a:r>
              <a:rPr lang="en-US"/>
              <a:t>মূল্যবোধের ধরণ ব্যাখ্যা করতে পারবে।         </a:t>
            </a:r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CD9509D4-BAA3-A04A-B6A0-9D38406676B9}"/>
              </a:ext>
            </a:extLst>
          </p:cNvPr>
          <p:cNvSpPr/>
          <p:nvPr/>
        </p:nvSpPr>
        <p:spPr>
          <a:xfrm>
            <a:off x="3376314" y="517921"/>
            <a:ext cx="3249514" cy="1767185"/>
          </a:xfrm>
          <a:prstGeom prst="downArrowCallout">
            <a:avLst>
              <a:gd name="adj1" fmla="val 25000"/>
              <a:gd name="adj2" fmla="val 25000"/>
              <a:gd name="adj3" fmla="val 24023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শিকারফল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713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B27A5-125E-2946-AC0C-89C79C3AD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ouble Wave 3">
            <a:extLst>
              <a:ext uri="{FF2B5EF4-FFF2-40B4-BE49-F238E27FC236}">
                <a16:creationId xmlns:a16="http://schemas.microsoft.com/office/drawing/2014/main" id="{1B10AC37-1958-8A4C-9D4C-FA997B429DE5}"/>
              </a:ext>
            </a:extLst>
          </p:cNvPr>
          <p:cNvSpPr/>
          <p:nvPr/>
        </p:nvSpPr>
        <p:spPr>
          <a:xfrm>
            <a:off x="1964531" y="2853927"/>
            <a:ext cx="7120533" cy="2539603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মূল্যবোধের  ধারণা </a:t>
            </a:r>
          </a:p>
          <a:p>
            <a:pPr algn="ctr"/>
            <a:r>
              <a:rPr lang="en-US" sz="2800"/>
              <a:t>Concept of Values     </a:t>
            </a:r>
          </a:p>
        </p:txBody>
      </p:sp>
    </p:spTree>
    <p:extLst>
      <p:ext uri="{BB962C8B-B14F-4D97-AF65-F5344CB8AC3E}">
        <p14:creationId xmlns:p14="http://schemas.microsoft.com/office/powerpoint/2010/main" val="231516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9EDC-6A33-9A46-BDBB-BC0E08F4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3556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2000"/>
              <a:t>সাধারণত  মূল্যবোধ হলো একটি আদর্শ   মানদন্ড,যার ভিত্তিতে মানুষের আচার আচরণের ভালোমন্দ বিচার করা হয়। সমাজভেদে মূল্যবোধ ভিন্ন ধরনের হয়ে থাকে। সামাজিক মূল্যবোধ আপেক্ষিক। সমাজভেদে এবং সময়ের বিবর্তনে সামাজিক মূল্যবোধের পার্থক্য ও বিভিন্নতা পরিলক্ষিত হয়।       </a:t>
            </a:r>
            <a:br>
              <a:rPr lang="en-US" sz="2000"/>
            </a:br>
            <a:br>
              <a:rPr lang="en-US" sz="2000"/>
            </a:br>
            <a:r>
              <a:rPr lang="en-US" sz="2000"/>
              <a:t>              </a:t>
            </a:r>
            <a:br>
              <a:rPr lang="en-US" sz="1800" kern="1200">
                <a:solidFill>
                  <a:srgbClr val="000000"/>
                </a:solidFill>
                <a:effectLst/>
                <a:latin typeface="+mj-cs"/>
                <a:ea typeface="+mj-ea"/>
                <a:cs typeface="+mj-cs"/>
              </a:rPr>
            </a:b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445826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144F1-3E6F-174D-A607-909AC1671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সমাজবিজ্ঞানীগণ বিভিন্ন দৃষ্টিকোণ থেকে মূল্যবোধকে</a:t>
            </a:r>
            <a:br>
              <a:rPr lang="en-US"/>
            </a:br>
            <a:r>
              <a:rPr lang="en-US"/>
              <a:t> সংজ্ঞায়িত করার চেষ্টা করেছেন।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A6E8B-ED5A-7847-BCF9-4AE4B36043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4A5B57-B40C-4140-B85C-6449EFE18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5791" y="3692127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মূল্যবোধ হচ্ছে সম্ভাব্য বিভিন্ন লক্ষ্য থেকে পছন্দ করার এবং আচরণ মূল্যায়নের মানদণ্ড ।          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4377A959-4229-BF48-A485-038129FAA4E5}"/>
              </a:ext>
            </a:extLst>
          </p:cNvPr>
          <p:cNvSpPr/>
          <p:nvPr/>
        </p:nvSpPr>
        <p:spPr>
          <a:xfrm>
            <a:off x="532209" y="3429000"/>
            <a:ext cx="4432697" cy="2232422"/>
          </a:xfrm>
          <a:prstGeom prst="homePlate">
            <a:avLst>
              <a:gd name="adj" fmla="val 58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সমাজবিজ্ঞানী এম স্পেনসারের মতে মূল্যবোধ    </a:t>
            </a:r>
          </a:p>
        </p:txBody>
      </p:sp>
    </p:spTree>
    <p:extLst>
      <p:ext uri="{BB962C8B-B14F-4D97-AF65-F5344CB8AC3E}">
        <p14:creationId xmlns:p14="http://schemas.microsoft.com/office/powerpoint/2010/main" val="3564971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স্বাগত </vt:lpstr>
      <vt:lpstr>পরিচিতি </vt:lpstr>
      <vt:lpstr>পাঠ পরিচিতি </vt:lpstr>
      <vt:lpstr>ক্লাসে সময়  </vt:lpstr>
      <vt:lpstr>PowerPoint Presentation</vt:lpstr>
      <vt:lpstr>PowerPoint Presentation</vt:lpstr>
      <vt:lpstr>PowerPoint Presentation</vt:lpstr>
      <vt:lpstr>সাধারণত  মূল্যবোধ হলো একটি আদর্শ   মানদন্ড,যার ভিত্তিতে মানুষের আচার আচরণের ভালোমন্দ বিচার করা হয়। সমাজভেদে মূল্যবোধ ভিন্ন ধরনের হয়ে থাকে। সামাজিক মূল্যবোধ আপেক্ষিক। সমাজভেদে এবং সময়ের বিবর্তনে সামাজিক মূল্যবোধের পার্থক্য ও বিভিন্নতা পরিলক্ষিত হয়।                        </vt:lpstr>
      <vt:lpstr>সমাজবিজ্ঞানীগণ বিভিন্ন দৃষ্টিকোণ থেকে মূল্যবোধকে  সংজ্ঞায়িত করার চেষ্টা করেছেন।         </vt:lpstr>
      <vt:lpstr>PowerPoint Presentation</vt:lpstr>
      <vt:lpstr>সমাজকর্ম অভিধানের মতে মূল্যবোধ   </vt:lpstr>
      <vt:lpstr>PowerPoint Presentation</vt:lpstr>
      <vt:lpstr>PowerPoint Presentation</vt:lpstr>
      <vt:lpstr>সার্বিক আলোচনার প্রেক্ষিতে বলা যায় যে,  মূল্যবোধ হলো এমন একটি ধারণা,বিশ্বাস ও আদর্শ যার দ্বারা মানুষের আচরণের ভালো-মন্দ  ও যথার্থতা নির্ণয় করা হয়। অর্থাৎ বলা যায় যে, মানুষের আচার আচরণের আদর্শ মান বা মানদণ্ডই হচ্ছে মূল্যবোধ।                   </vt:lpstr>
      <vt:lpstr>PowerPoint Presentation</vt:lpstr>
      <vt:lpstr>PowerPoint Presentation</vt:lpstr>
      <vt:lpstr>মনীষী উইলিয়াম তাঁর American Society গ্রন্থে আমেরিকার প্রচলিত সামাজিক মূল্যবোধের একটি তালিকা করেন।  তা হলো -          </vt:lpstr>
      <vt:lpstr>বাংলাদেশে প্রচলিত মূল্যবোধের মধ্যে রয়েছে    </vt:lpstr>
      <vt:lpstr>ব্যবহারিক দৃষ্টিকোন থেকে মূল্যবোধ দুই প্রকার যথা-    </vt:lpstr>
      <vt:lpstr>সাধারণ দৃষ্টিতে মূল্যবোধ ৫টি ভাগে ভাগ করা যায় যথা    </vt:lpstr>
      <vt:lpstr>PowerPoint Presentation</vt:lpstr>
      <vt:lpstr>PowerPoint Presentation</vt:lpstr>
      <vt:lpstr>PowerPoint Presentation</vt:lpstr>
      <vt:lpstr>PowerPoint Presentation</vt:lpstr>
      <vt:lpstr>একক কাজঃ নিচের ছকে বিভিন্ন ধরনের মূল্যবোধের উদাহরণ দাও।      </vt:lpstr>
      <vt:lpstr>দলীয় কাজ</vt:lpstr>
      <vt:lpstr>মূল্যায়ন </vt:lpstr>
      <vt:lpstr>কনটেন্ট দেখার জন্য আন্তরিক ধন্যবাদ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asm_rabiul@yahoo.com</dc:creator>
  <cp:lastModifiedBy>asm_rabiul@yahoo.com</cp:lastModifiedBy>
  <cp:revision>16</cp:revision>
  <dcterms:created xsi:type="dcterms:W3CDTF">2021-01-23T23:51:45Z</dcterms:created>
  <dcterms:modified xsi:type="dcterms:W3CDTF">2021-01-25T07:45:23Z</dcterms:modified>
</cp:coreProperties>
</file>