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0AE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F1D44-0938-40AC-B141-8B339809B84D}" type="datetimeFigureOut">
              <a:rPr lang="en-GB" smtClean="0"/>
              <a:pPr/>
              <a:t>26/01/2021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BED6B-B51A-4C23-868B-2EB7B50D50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4879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BED6B-B51A-4C23-868B-2EB7B50D50DA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BED6B-B51A-4C23-868B-2EB7B50D50DA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790E-7C4A-47FD-8957-FD831C62FB24}" type="datetimeFigureOut">
              <a:rPr lang="en-GB" smtClean="0"/>
              <a:pPr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DDA1-7BF3-4FB3-BB55-4FECCD3022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78423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790E-7C4A-47FD-8957-FD831C62FB24}" type="datetimeFigureOut">
              <a:rPr lang="en-GB" smtClean="0"/>
              <a:pPr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DDA1-7BF3-4FB3-BB55-4FECCD3022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2414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790E-7C4A-47FD-8957-FD831C62FB24}" type="datetimeFigureOut">
              <a:rPr lang="en-GB" smtClean="0"/>
              <a:pPr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DDA1-7BF3-4FB3-BB55-4FECCD3022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8537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790E-7C4A-47FD-8957-FD831C62FB24}" type="datetimeFigureOut">
              <a:rPr lang="en-GB" smtClean="0"/>
              <a:pPr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DDA1-7BF3-4FB3-BB55-4FECCD3022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4498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790E-7C4A-47FD-8957-FD831C62FB24}" type="datetimeFigureOut">
              <a:rPr lang="en-GB" smtClean="0"/>
              <a:pPr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DDA1-7BF3-4FB3-BB55-4FECCD3022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58857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790E-7C4A-47FD-8957-FD831C62FB24}" type="datetimeFigureOut">
              <a:rPr lang="en-GB" smtClean="0"/>
              <a:pPr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DDA1-7BF3-4FB3-BB55-4FECCD3022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0380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790E-7C4A-47FD-8957-FD831C62FB24}" type="datetimeFigureOut">
              <a:rPr lang="en-GB" smtClean="0"/>
              <a:pPr/>
              <a:t>26/01/2021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DDA1-7BF3-4FB3-BB55-4FECCD3022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92721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790E-7C4A-47FD-8957-FD831C62FB24}" type="datetimeFigureOut">
              <a:rPr lang="en-GB" smtClean="0"/>
              <a:pPr/>
              <a:t>26/01/2021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DDA1-7BF3-4FB3-BB55-4FECCD3022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04146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790E-7C4A-47FD-8957-FD831C62FB24}" type="datetimeFigureOut">
              <a:rPr lang="en-GB" smtClean="0"/>
              <a:pPr/>
              <a:t>26/01/2021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DDA1-7BF3-4FB3-BB55-4FECCD3022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7680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790E-7C4A-47FD-8957-FD831C62FB24}" type="datetimeFigureOut">
              <a:rPr lang="en-GB" smtClean="0"/>
              <a:pPr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DDA1-7BF3-4FB3-BB55-4FECCD3022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45213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790E-7C4A-47FD-8957-FD831C62FB24}" type="datetimeFigureOut">
              <a:rPr lang="en-GB" smtClean="0"/>
              <a:pPr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5DDA1-7BF3-4FB3-BB55-4FECCD3022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51288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0790E-7C4A-47FD-8957-FD831C62FB24}" type="datetimeFigureOut">
              <a:rPr lang="en-GB" smtClean="0"/>
              <a:pPr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5DDA1-7BF3-4FB3-BB55-4FECCD3022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60761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6.jpeg"/><Relationship Id="rId7" Type="http://schemas.openxmlformats.org/officeDocument/2006/relationships/image" Target="../media/image15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2.jpe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7.jpeg"/><Relationship Id="rId4" Type="http://schemas.openxmlformats.org/officeDocument/2006/relationships/image" Target="../media/image16.jpeg"/><Relationship Id="rId9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15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2495"/>
            <a:ext cx="10515600" cy="1325563"/>
          </a:xfrm>
        </p:spPr>
        <p:txBody>
          <a:bodyPr>
            <a:noAutofit/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bn-BD" sz="13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শুভেচ্ছা</a:t>
            </a:r>
            <a:endParaRPr lang="en-US" sz="13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Content Placeholder 5" descr="33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704108"/>
            <a:ext cx="12192000" cy="5153891"/>
          </a:xfrm>
        </p:spPr>
      </p:pic>
    </p:spTree>
    <p:extLst>
      <p:ext uri="{BB962C8B-B14F-4D97-AF65-F5344CB8AC3E}">
        <p14:creationId xmlns="" xmlns:p14="http://schemas.microsoft.com/office/powerpoint/2010/main" val="205291289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6405" y="1703540"/>
            <a:ext cx="4675082" cy="2143279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39210" y="1703540"/>
            <a:ext cx="4872625" cy="2143279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453019" y="4622103"/>
            <a:ext cx="9099500" cy="203950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54155" y="158814"/>
            <a:ext cx="10697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</a:t>
            </a:r>
            <a:r>
              <a:rPr lang="bn-BD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ভালোভাবে </a:t>
            </a:r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4800" dirty="0">
              <a:solidFill>
                <a:srgbClr val="FF00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86" y="2104373"/>
            <a:ext cx="912464" cy="124007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712" y="2162339"/>
            <a:ext cx="848897" cy="122568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491" y="2310248"/>
            <a:ext cx="1030270" cy="92986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710" y="2162339"/>
            <a:ext cx="559966" cy="110450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374" y="2111571"/>
            <a:ext cx="848897" cy="122568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3978" y="2202091"/>
            <a:ext cx="559966" cy="110450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435" y="2202090"/>
            <a:ext cx="1131901" cy="103801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913" y="2310248"/>
            <a:ext cx="963606" cy="753034"/>
          </a:xfrm>
          <a:prstGeom prst="rect">
            <a:avLst/>
          </a:prstGeom>
        </p:spPr>
      </p:pic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0" y="1163781"/>
            <a:ext cx="1330036" cy="34774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1718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2.22222E-6 L 0.10365 0.410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82" y="2050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3.7037E-7 L 0.12356 0.4099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72" y="2048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3.7037E-7 L 0.15846 0.4136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2067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3.7037E-7 L 0.16211 0.4115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69" y="2090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22222E-6 L -0.30222 0.4083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17" y="2041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7.40741E-7 L -0.06953 0.4159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7" y="2078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3.33333E-6 L -0.05338 0.4247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9" y="2122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3.7037E-7 L -0.38451 0.4002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32" y="2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676405" y="1803748"/>
            <a:ext cx="4675082" cy="214327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501007" y="1754152"/>
            <a:ext cx="4675082" cy="214327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9762"/>
            <a:ext cx="10515600" cy="787270"/>
          </a:xfrm>
        </p:spPr>
        <p:txBody>
          <a:bodyPr/>
          <a:lstStyle/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ভালোভাবে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488704" y="5002385"/>
            <a:ext cx="4675082" cy="166146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86" y="2104373"/>
            <a:ext cx="912464" cy="12400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712" y="2162339"/>
            <a:ext cx="848897" cy="12256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491" y="2310248"/>
            <a:ext cx="1030270" cy="9298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710" y="2162339"/>
            <a:ext cx="559966" cy="110450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120" y="2111571"/>
            <a:ext cx="848897" cy="12256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834" y="2202091"/>
            <a:ext cx="559966" cy="110450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3811" y="2202090"/>
            <a:ext cx="1131901" cy="103801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3237" y="2310248"/>
            <a:ext cx="963606" cy="753034"/>
          </a:xfrm>
          <a:prstGeom prst="rect">
            <a:avLst/>
          </a:prstGeom>
        </p:spPr>
      </p:pic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27963" y="1537855"/>
            <a:ext cx="955964" cy="30202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334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3.7037E-7 L 0.19506 0.4483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53" y="2240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0.16028 0.4534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08" y="2266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2.22222E-6 L -0.17916 -0.216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58" y="-1081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7 L -0.38008 -0.2182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10" y="-1092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22222E-6 L -0.20625 0.4636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12" y="2317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L 0.44713 -0.0004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57" y="-2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3.33333E-6 L 0.31341 0.0064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64" y="32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3.7037E-7 L -0.33802 0.4386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01" y="2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695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ভালোভাবে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6405" y="1803748"/>
            <a:ext cx="4675082" cy="214327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501007" y="1754152"/>
            <a:ext cx="4675082" cy="214327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88704" y="5002385"/>
            <a:ext cx="4675082" cy="166146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5525620" y="2875387"/>
            <a:ext cx="751562" cy="1252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86" y="2104373"/>
            <a:ext cx="912464" cy="124007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712" y="2162339"/>
            <a:ext cx="848897" cy="12256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491" y="2310248"/>
            <a:ext cx="1030270" cy="92986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710" y="2162339"/>
            <a:ext cx="559966" cy="110450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120" y="2111571"/>
            <a:ext cx="848897" cy="122568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834" y="2202091"/>
            <a:ext cx="559966" cy="110450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3811" y="2202090"/>
            <a:ext cx="1131901" cy="103801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3237" y="2310248"/>
            <a:ext cx="963606" cy="75303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2560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2.22222E-6 L 0.30039 0.45232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13" y="226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3.7037E-7 L -0.24856 -0.2956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35" y="-1479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7037E-7 L 0.24674 0.45069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31" y="2252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-0.44935 -0.13287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74" y="-664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22222E-6 L 0.48763 0.22315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75" y="1115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L 0.37708 0.38611 " pathEditMode="relative" rAng="0" ptsTypes="AA">
                                      <p:cBhvr>
                                        <p:cTn id="16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54" y="1930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3.7037E-7 L 0.20951 -0.30694 " pathEditMode="relative" rAng="0" ptsTypes="AA">
                                      <p:cBhvr>
                                        <p:cTn id="1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69" y="-1534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3.33333E-6 L 0.31341 0.00648 " pathEditMode="relative" rAng="0" ptsTypes="AA">
                                      <p:cBhvr>
                                        <p:cTn id="20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64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52697" y="1825625"/>
                <a:ext cx="11547566" cy="379329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5400" dirty="0" smtClean="0"/>
                  <a:t>A</a:t>
                </a:r>
                <a14:m>
                  <m:oMath xmlns:m="http://schemas.openxmlformats.org/officeDocument/2006/math"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5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 ,  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bn-BD" sz="5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হলে</a:t>
                </a:r>
                <a:r>
                  <a:rPr lang="en-US" sz="5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endParaRPr lang="bn-BD" sz="5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dirty="0"/>
                  <a:t/>
                </a:r>
                <a:r>
                  <a:rPr lang="en-US" sz="5400" dirty="0" smtClean="0"/>
                  <a:t>A</a:t>
                </a:r>
                <a14:m>
                  <m:oMath xmlns:m="http://schemas.openxmlformats.org/officeDocument/2006/math">
                    <m:r>
                      <a:rPr lang="en-US" sz="5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sz="5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5400" dirty="0" smtClean="0"/>
                  <a:t>, A</a:t>
                </a:r>
                <a14:m>
                  <m:oMath xmlns:m="http://schemas.openxmlformats.org/officeDocument/2006/math">
                    <m:r>
                      <a:rPr lang="en-US" sz="4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5400" dirty="0" smtClean="0"/>
                  <a:t> , A – B </a:t>
                </a:r>
                <a:r>
                  <a:rPr lang="en-US" sz="5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5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5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মান</a:t>
                </a:r>
                <a:r>
                  <a:rPr lang="en-US" sz="5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5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নির্নয়</a:t>
                </a:r>
                <a:r>
                  <a:rPr lang="en-US" sz="5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5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</a:t>
                </a:r>
                <a:r>
                  <a:rPr lang="en-US" sz="5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endParaRPr lang="en-US" sz="5400" dirty="0" smtClean="0"/>
              </a:p>
              <a:p>
                <a:pPr marL="0" indent="0" algn="ctr">
                  <a:buNone/>
                </a:pPr>
                <a:endParaRPr lang="en-US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 algn="ctr">
                  <a:buNone/>
                </a:pPr>
                <a:r>
                  <a:rPr lang="en-US" sz="54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(</a:t>
                </a:r>
                <a:r>
                  <a:rPr lang="en-US" sz="5400" dirty="0" err="1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সময়ঃ</a:t>
                </a:r>
                <a:r>
                  <a:rPr lang="en-US" sz="54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৫ </a:t>
                </a:r>
                <a:r>
                  <a:rPr lang="en-US" sz="5400" dirty="0" err="1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মিনিট</a:t>
                </a:r>
                <a:r>
                  <a:rPr lang="en-US" sz="54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)</a:t>
                </a: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endParaRPr lang="en-US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2697" y="1825625"/>
                <a:ext cx="11547566" cy="3793298"/>
              </a:xfrm>
              <a:blipFill rotWithShape="0">
                <a:blip r:embed="rId2"/>
                <a:stretch>
                  <a:fillRect l="-2851" t="-6742" r="-739"/>
                </a:stretch>
              </a:blipFill>
            </p:spPr>
            <p:txBody>
              <a:bodyPr/>
              <a:lstStyle/>
              <a:p>
                <a:r>
                  <a:rPr lang="en-US" dirty="0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44814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4535"/>
          </a:xfrm>
        </p:spPr>
        <p:txBody>
          <a:bodyPr>
            <a:normAutofit fontScale="90000"/>
          </a:bodyPr>
          <a:lstStyle/>
          <a:p>
            <a:pPr algn="ctr"/>
            <a:r>
              <a:rPr lang="bn-BD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33354"/>
                <a:ext cx="10515600" cy="480240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800" dirty="0" smtClean="0">
                    <a:solidFill>
                      <a:srgbClr val="C00000"/>
                    </a:solidFill>
                  </a:rPr>
                  <a:t>A</a:t>
                </a:r>
                <a14:m>
                  <m:oMath xmlns:m="http://schemas.openxmlformats.org/officeDocument/2006/math">
                    <m:r>
                      <a:rPr lang="en-US" sz="4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sz="4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4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4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4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4400" dirty="0">
                    <a:ea typeface="Cambria Math" panose="020405030504060302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4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sz="440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440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440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40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440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40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440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40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440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40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440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bn-BD" sz="4400" dirty="0" smtClean="0"/>
              </a:p>
              <a:p>
                <a:pPr marL="0" indent="0">
                  <a:buNone/>
                </a:pPr>
                <a:r>
                  <a:rPr lang="bn-BD" sz="4400" dirty="0"/>
                  <a:t/>
                </a:r>
                <a:r>
                  <a:rPr lang="bn-BD" sz="4400" dirty="0" smtClean="0"/>
                  <a:t>      =</a:t>
                </a:r>
                <a:r>
                  <a:rPr lang="en-US" sz="4400" dirty="0" smtClean="0">
                    <a:solidFill>
                      <a:srgbClr val="FF0000"/>
                    </a:solidFill>
                  </a:rPr>
                  <a:t>{1,2,3,a,b,c}</a:t>
                </a:r>
              </a:p>
              <a:p>
                <a:pPr marL="0" indent="0">
                  <a:buNone/>
                </a:pPr>
                <a:r>
                  <a:rPr lang="en-US" sz="4800" dirty="0" smtClean="0">
                    <a:solidFill>
                      <a:srgbClr val="C00000"/>
                    </a:solidFill>
                  </a:rPr>
                  <a:t>A</a:t>
                </a:r>
                <a14:m>
                  <m:oMath xmlns:m="http://schemas.openxmlformats.org/officeDocument/2006/math">
                    <m:r>
                      <a:rPr lang="en-US" sz="4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sz="4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4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4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4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4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4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4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4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4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4400" dirty="0">
                    <a:ea typeface="Cambria Math" panose="020405030504060302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4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US" sz="4400" dirty="0"/>
                  <a:t/>
                </a:r>
                <a14:m>
                  <m:oMath xmlns:m="http://schemas.openxmlformats.org/officeDocument/2006/math">
                    <m:r>
                      <a:rPr lang="en-US" sz="4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4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4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4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4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4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4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4400" dirty="0"/>
              </a:p>
              <a:p>
                <a:pPr marL="0" indent="0">
                  <a:buNone/>
                </a:pPr>
                <a:r>
                  <a:rPr lang="en-US" sz="4400" dirty="0"/>
                  <a:t>            =</a:t>
                </a:r>
                <a:r>
                  <a:rPr lang="en-US" sz="4400" dirty="0">
                    <a:solidFill>
                      <a:srgbClr val="C00000"/>
                    </a:solidFill>
                  </a:rPr>
                  <a:t>{2,3,a,b</a:t>
                </a:r>
                <a:r>
                  <a:rPr lang="en-US" sz="4400" dirty="0" smtClean="0">
                    <a:solidFill>
                      <a:srgbClr val="C00000"/>
                    </a:solidFill>
                  </a:rPr>
                  <a:t>}</a:t>
                </a:r>
              </a:p>
              <a:p>
                <a:pPr marL="0" indent="0">
                  <a:buNone/>
                </a:pPr>
                <a:r>
                  <a:rPr lang="en-US" sz="4800" dirty="0">
                    <a:solidFill>
                      <a:srgbClr val="C00000"/>
                    </a:solidFill>
                  </a:rPr>
                  <a:t>A</a:t>
                </a:r>
                <a14:m>
                  <m:oMath xmlns:m="http://schemas.openxmlformats.org/officeDocument/2006/math">
                    <m:r>
                      <a:rPr lang="bn-BD" sz="4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 </m:t>
                    </m:r>
                    <m:r>
                      <a:rPr lang="en-US" sz="4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4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4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4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4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4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4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4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4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4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bn-BD" sz="4400" dirty="0"/>
                  <a:t> -</a:t>
                </a:r>
                <a:r>
                  <a:rPr lang="en-US" sz="4400" dirty="0"/>
                  <a:t/>
                </a:r>
                <a14:m>
                  <m:oMath xmlns:m="http://schemas.openxmlformats.org/officeDocument/2006/math">
                    <m:r>
                      <a:rPr lang="en-US" sz="4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4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4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4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4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4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4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4400" dirty="0"/>
              </a:p>
              <a:p>
                <a:pPr marL="0" indent="0">
                  <a:buNone/>
                </a:pPr>
                <a:r>
                  <a:rPr lang="en-US" sz="4400" dirty="0" smtClean="0"/>
                  <a:t/>
                </a:r>
                <a14:m>
                  <m:oMath xmlns:m="http://schemas.openxmlformats.org/officeDocument/2006/math">
                    <m:r>
                      <a:rPr lang="en-US" sz="4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4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400" dirty="0" smtClean="0">
                    <a:solidFill>
                      <a:srgbClr val="C00000"/>
                    </a:solidFill>
                  </a:rPr>
                  <a:t>{</a:t>
                </a:r>
                <a:r>
                  <a:rPr lang="en-US" sz="4400" dirty="0">
                    <a:solidFill>
                      <a:srgbClr val="C00000"/>
                    </a:solidFill>
                  </a:rPr>
                  <a:t>1</a:t>
                </a:r>
                <a:r>
                  <a:rPr lang="en-US" sz="4400" dirty="0" smtClean="0">
                    <a:solidFill>
                      <a:srgbClr val="C00000"/>
                    </a:solidFill>
                  </a:rPr>
                  <a:t>}</a:t>
                </a:r>
                <a:endParaRPr lang="en-US" sz="4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33354"/>
                <a:ext cx="10515600" cy="4802402"/>
              </a:xfrm>
              <a:blipFill rotWithShape="0">
                <a:blip r:embed="rId2"/>
                <a:stretch>
                  <a:fillRect l="-2667" t="-43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85794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ভেনচিত্রের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সংযোগ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ছেদ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নির্নয়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260764"/>
            <a:ext cx="10778836" cy="55972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216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865" y="573554"/>
            <a:ext cx="11090753" cy="4512797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 smtClean="0"/>
              <a:t>দলীয়</a:t>
            </a:r>
            <a:r>
              <a:rPr lang="en-US" sz="5400" dirty="0" smtClean="0"/>
              <a:t> </a:t>
            </a:r>
            <a:r>
              <a:rPr lang="en-US" sz="5400" dirty="0" err="1" smtClean="0"/>
              <a:t>কাজ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00225"/>
            <a:ext cx="10515600" cy="4322005"/>
          </a:xfrm>
        </p:spPr>
        <p:txBody>
          <a:bodyPr>
            <a:normAutofit lnSpcReduction="10000"/>
          </a:bodyPr>
          <a:lstStyle/>
          <a:p>
            <a:endParaRPr lang="en-US" sz="80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8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A=            </a:t>
            </a:r>
            <a:r>
              <a:rPr lang="en-US" sz="8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8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B=                          </a:t>
            </a:r>
            <a:r>
              <a:rPr lang="en-US" sz="8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8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8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ভেন</a:t>
            </a:r>
            <a:r>
              <a:rPr lang="en-US" sz="8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8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চিত্রের</a:t>
            </a:r>
            <a:r>
              <a:rPr lang="en-US" sz="8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সাহায্য</a:t>
            </a:r>
            <a:r>
              <a:rPr lang="en-US" sz="8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8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8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-1"/>
            <a:ext cx="1219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33687" y="3004457"/>
            <a:ext cx="2438400" cy="1147246"/>
          </a:xfrm>
          <a:prstGeom prst="rect">
            <a:avLst/>
          </a:prstGeom>
          <a:noFill/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-1"/>
            <a:ext cx="1219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801099" y="2968773"/>
            <a:ext cx="2105025" cy="9179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38445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992" y="277117"/>
            <a:ext cx="10515600" cy="862426"/>
          </a:xfrm>
        </p:spPr>
        <p:txBody>
          <a:bodyPr>
            <a:normAutofit/>
          </a:bodyPr>
          <a:lstStyle/>
          <a:p>
            <a:r>
              <a:rPr lang="en-US" sz="5400" u="sng" dirty="0" err="1"/>
              <a:t>দলীয়</a:t>
            </a:r>
            <a:r>
              <a:rPr lang="en-US" sz="5400" u="sng" dirty="0"/>
              <a:t> </a:t>
            </a:r>
            <a:r>
              <a:rPr lang="en-US" sz="5400" u="sng" dirty="0" err="1" smtClean="0"/>
              <a:t>কাজের</a:t>
            </a:r>
            <a:r>
              <a:rPr lang="en-US" sz="5400" u="sng" dirty="0" smtClean="0"/>
              <a:t> </a:t>
            </a:r>
            <a:r>
              <a:rPr lang="en-US" sz="5400" u="sng" dirty="0" err="1" smtClean="0"/>
              <a:t>সমাধানঃ</a:t>
            </a:r>
            <a:endParaRPr lang="en-US" sz="5400" u="sng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6913934" y="5398718"/>
                <a:ext cx="441020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3934" y="5398718"/>
                <a:ext cx="4410205" cy="76944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006779" y="5436572"/>
                <a:ext cx="4410205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∪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779" y="5436572"/>
                <a:ext cx="4410205" cy="76944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8384" y="1690594"/>
            <a:ext cx="4038600" cy="2647950"/>
          </a:xfrm>
          <a:prstGeom prst="rect">
            <a:avLst/>
          </a:prstGeom>
        </p:spPr>
      </p:pic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6913934" y="1978493"/>
            <a:ext cx="3914775" cy="25812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5209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6120"/>
            <a:ext cx="10515600" cy="928097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5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084215"/>
                <a:ext cx="10515600" cy="5617209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bn-BD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১</a:t>
                </a:r>
                <a:r>
                  <a:rPr lang="bn-BD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A={</a:t>
                </a:r>
                <a:r>
                  <a:rPr lang="en-US" sz="4000" dirty="0" smtClean="0">
                    <a:cs typeface="NikoshBAN" panose="02000000000000000000" pitchFamily="2" charset="0"/>
                  </a:rPr>
                  <a:t>1,3,5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},  B={</a:t>
                </a:r>
                <a:r>
                  <a:rPr lang="en-US" sz="4000" dirty="0" smtClean="0">
                    <a:cs typeface="NikoshBAN" panose="02000000000000000000" pitchFamily="2" charset="0"/>
                  </a:rPr>
                  <a:t>2,4,6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}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হলে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𝐴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∩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𝐵</m:t>
                    </m:r>
                  </m:oMath>
                </a14:m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কত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?</a:t>
                </a:r>
              </a:p>
              <a:p>
                <a:pPr marL="0" indent="0">
                  <a:buNone/>
                </a:pP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(ক) {</a:t>
                </a:r>
                <a:r>
                  <a:rPr lang="en-US" sz="5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০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}      (খ) </a:t>
                </a:r>
                <a:r>
                  <a:rPr lang="en-US" sz="5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০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(গ)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∅</m:t>
                    </m:r>
                  </m:oMath>
                </a14:m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(ঘ) {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∅</m:t>
                    </m:r>
                  </m:oMath>
                </a14:m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}</a:t>
                </a:r>
              </a:p>
              <a:p>
                <a:pPr marL="0" indent="0">
                  <a:buNone/>
                </a:pP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২। A={</a:t>
                </a:r>
                <a:r>
                  <a:rPr lang="en-US" sz="4000" dirty="0" smtClean="0">
                    <a:cs typeface="NikoshBAN" panose="02000000000000000000" pitchFamily="2" charset="0"/>
                  </a:rPr>
                  <a:t>1,2,3,4}, B={2,4,5,6} </a:t>
                </a:r>
                <a:r>
                  <a:rPr lang="en-US" sz="4000" dirty="0" err="1" smtClean="0">
                    <a:cs typeface="NikoshBAN" panose="02000000000000000000" pitchFamily="2" charset="0"/>
                  </a:rPr>
                  <a:t>হলে</a:t>
                </a:r>
                <a:r>
                  <a:rPr lang="en-US" sz="4000" dirty="0" smtClean="0">
                    <a:cs typeface="NikoshBAN" panose="02000000000000000000" pitchFamily="2" charset="0"/>
                  </a:rPr>
                  <a:t>-</a:t>
                </a:r>
              </a:p>
              <a:p>
                <a:pPr marL="857250" indent="-857250">
                  <a:buAutoNum type="romanLcPeriod"/>
                </a:pP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𝐴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∩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𝐵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,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4</m:t>
                        </m:r>
                      </m:e>
                    </m:d>
                  </m:oMath>
                </a14:m>
                <a:endParaRPr lang="en-US" sz="4000" b="0" dirty="0" smtClean="0"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pPr marL="857250" indent="-857250">
                  <a:buAutoNum type="romanLcPeriod"/>
                </a:pP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𝐴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∪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𝐵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={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1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,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2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,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3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,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4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,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5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,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6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}</m:t>
                    </m:r>
                  </m:oMath>
                </a14:m>
                <a:endPara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857250" indent="-857250">
                  <a:buAutoNum type="romanLcPeriod"/>
                </a:pP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𝐵</m:t>
                    </m:r>
                    <m:r>
                      <a:rPr lang="bn-BD" sz="4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𝐴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={</m:t>
                    </m:r>
                    <m:r>
                      <a:rPr lang="bn-BD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০</m:t>
                    </m:r>
                    <m:r>
                      <a:rPr lang="bn-BD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}</m:t>
                    </m:r>
                  </m:oMath>
                </a14:m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bn-BD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endPara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নিচের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কোনটি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সঠিক</a:t>
                </a:r>
                <a:endPara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(ক)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i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, ii      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(খ) </a:t>
                </a:r>
                <a:r>
                  <a:rPr lang="en-US" sz="5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i</a:t>
                </a:r>
                <a:r>
                  <a:rPr lang="en-US" sz="5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sz="5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iii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(গ) 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ii, iii      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(ঘ) </a:t>
                </a:r>
                <a:r>
                  <a:rPr lang="en-US" sz="40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i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ii, iii </a:t>
                </a:r>
              </a:p>
              <a:p>
                <a:pPr marL="0" indent="0">
                  <a:buNone/>
                </a:pPr>
                <a:endParaRPr lang="en-US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084215"/>
                <a:ext cx="10515600" cy="5617209"/>
              </a:xfrm>
              <a:blipFill rotWithShape="0">
                <a:blip r:embed="rId2"/>
                <a:stretch>
                  <a:fillRect l="-2377" t="-4017" b="-19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5235879" y="1683498"/>
            <a:ext cx="590694" cy="456126"/>
            <a:chOff x="10487147" y="1160984"/>
            <a:chExt cx="590694" cy="456126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0487147" y="1318812"/>
              <a:ext cx="146019" cy="298298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10633703" y="1160984"/>
              <a:ext cx="444138" cy="431076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1315232" y="5516462"/>
            <a:ext cx="590694" cy="456126"/>
            <a:chOff x="10487147" y="1160984"/>
            <a:chExt cx="590694" cy="456126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0487147" y="1318812"/>
              <a:ext cx="146019" cy="298298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10633703" y="1160984"/>
              <a:ext cx="444138" cy="431076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306670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96834" y="535577"/>
                <a:ext cx="11260182" cy="480713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নিচের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তথ্যের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ভিত্তিতে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৩ ও ৪ 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নং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প্রশ্নের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উত্তর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দাও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</a:p>
              <a:p>
                <a:pPr marL="0" indent="0">
                  <a:buNone/>
                </a:pP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A={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a,c,e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}, B={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b,d,f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}, C={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b,c,d,e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}</a:t>
                </a:r>
              </a:p>
              <a:p>
                <a:pPr marL="0" indent="0">
                  <a:buNone/>
                </a:pP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৩।</a:t>
                </a:r>
                <a14:m>
                  <m:oMath xmlns:m="http://schemas.openxmlformats.org/officeDocument/2006/math">
                    <m:r>
                      <a:rPr lang="en-US" sz="4400" b="0" i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(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𝐴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∩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𝐶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)∪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𝐴</m:t>
                    </m:r>
                  </m:oMath>
                </a14:m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=? </a:t>
                </a:r>
              </a:p>
              <a:p>
                <a:pPr marL="0" indent="0">
                  <a:buNone/>
                </a:pP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(ক) {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b,d,f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} (খ) {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a,c,e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}  (গ) {</a:t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a,b,c,d,e,f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} (ঘ)</a:t>
                </a:r>
                <a14:m>
                  <m:oMath xmlns:m="http://schemas.openxmlformats.org/officeDocument/2006/math">
                    <m:r>
                      <a:rPr lang="en-US" sz="4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4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∅</m:t>
                    </m:r>
                  </m:oMath>
                </a14:m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</a:p>
              <a:p>
                <a:pPr marL="0" indent="0">
                  <a:buNone/>
                </a:pP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৪।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d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𝐵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∩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𝐶</m:t>
                        </m:r>
                      </m:e>
                    </m:d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∩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𝐴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=?</m:t>
                    </m:r>
                  </m:oMath>
                </a14:m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</a:p>
              <a:p>
                <a:pPr marL="0" indent="0">
                  <a:buNone/>
                </a:pPr>
                <a:r>
                  <a:rPr lang="en-US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(ক) {</a:t>
                </a:r>
                <a:r>
                  <a:rPr lang="en-US" sz="4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b,d,f</a:t>
                </a:r>
                <a:r>
                  <a:rPr lang="en-US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} (খ) {</a:t>
                </a:r>
                <a:r>
                  <a:rPr lang="en-US" sz="4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a,c,e</a:t>
                </a:r>
                <a:r>
                  <a:rPr lang="en-US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}  (গ) {</a:t>
                </a:r>
                <a:r>
                  <a:rPr lang="en-US" sz="4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a,b,c,d,e,f</a:t>
                </a:r>
                <a:r>
                  <a:rPr lang="en-US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} (ঘ)</a:t>
                </a:r>
                <a14:m>
                  <m:oMath xmlns:m="http://schemas.openxmlformats.org/officeDocument/2006/math">
                    <m:r>
                      <a:rPr lang="en-US" sz="440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en-US" sz="4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∅</m:t>
                    </m:r>
                  </m:oMath>
                </a14:m>
                <a:endParaRPr lang="en-US" sz="4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96834" y="535577"/>
                <a:ext cx="11260182" cy="4807132"/>
              </a:xfrm>
              <a:blipFill rotWithShape="0">
                <a:blip r:embed="rId2"/>
                <a:stretch>
                  <a:fillRect l="-2220" t="-36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3931920" y="2625634"/>
            <a:ext cx="613956" cy="431076"/>
            <a:chOff x="10476411" y="1123406"/>
            <a:chExt cx="613956" cy="431076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10476411" y="1332411"/>
              <a:ext cx="156755" cy="222069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10646229" y="1123406"/>
              <a:ext cx="444138" cy="431076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10437220" y="4023359"/>
            <a:ext cx="613956" cy="431076"/>
            <a:chOff x="10476411" y="1123406"/>
            <a:chExt cx="613956" cy="431076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10476411" y="1332411"/>
              <a:ext cx="156755" cy="222069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10646229" y="1123406"/>
              <a:ext cx="444138" cy="431076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392571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0312" y="190086"/>
            <a:ext cx="11203488" cy="1325563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" y="1501795"/>
            <a:ext cx="8645236" cy="4661314"/>
          </a:xfrm>
        </p:spPr>
        <p:txBody>
          <a:bodyPr>
            <a:noAutofit/>
          </a:bodyPr>
          <a:lstStyle/>
          <a:p>
            <a:pPr algn="ctr"/>
            <a:r>
              <a:rPr lang="bn-BD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 </a:t>
            </a:r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মোখলেছুর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রহমান</a:t>
            </a:r>
            <a:endParaRPr lang="en-US" sz="6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বি.এসসি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বিএড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গণিত</a:t>
            </a:r>
            <a:endParaRPr lang="bn-BD" sz="6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সিনিয়র শিক্ষক </a:t>
            </a:r>
          </a:p>
          <a:p>
            <a:pPr algn="ctr"/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শাসনপাড়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sz="6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লালমাই 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bn-BD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4" descr="IMG0048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5856" y="0"/>
            <a:ext cx="3796144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887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304800"/>
            <a:ext cx="8534400" cy="70788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>
                <a:solidFill>
                  <a:srgbClr val="C00000"/>
                </a:solidFill>
              </a:rPr>
              <a:t>বাড়ির কাজ </a:t>
            </a:r>
            <a:endParaRPr lang="en-US" sz="40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37787" y="1770996"/>
                <a:ext cx="11398684" cy="32624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𝐴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={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𝑎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,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𝑐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,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𝑒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}</m:t>
                    </m:r>
                  </m:oMath>
                </a14:m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4000" b="0" i="1" dirty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𝐵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={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𝑏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,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𝑑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,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𝑓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}</m:t>
                    </m:r>
                  </m:oMath>
                </a14:m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4000" b="0" i="1" dirty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𝐶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={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𝑏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,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𝑐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,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𝑑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,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𝑒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}</m:t>
                    </m:r>
                  </m:oMath>
                </a14:m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bn-BD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হলে,</a:t>
                </a:r>
                <a:endParaRPr lang="bn-BD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US" sz="2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১।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𝐴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∩(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𝐵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𝐶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)</m:t>
                    </m:r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4000" b="0" i="0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(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𝐶</m:t>
                    </m:r>
                    <m:r>
                      <a:rPr lang="en-US" sz="4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∩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𝐵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)∪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𝐴</m:t>
                    </m:r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মান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নির্নয়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।</a:t>
                </a:r>
              </a:p>
              <a:p>
                <a:endPara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2। </a:t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প্রমান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যে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𝐴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∪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𝐵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=(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𝐴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𝐵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)∪(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𝐵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−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𝐴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)∪(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𝐴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∩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𝐵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)</m:t>
                    </m:r>
                  </m:oMath>
                </a14:m>
                <a:endPara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787" y="1770996"/>
                <a:ext cx="11398684" cy="3262432"/>
              </a:xfrm>
              <a:prstGeom prst="rect">
                <a:avLst/>
              </a:prstGeom>
              <a:blipFill rotWithShape="0">
                <a:blip r:embed="rId2"/>
                <a:stretch>
                  <a:fillRect l="-1926" t="-29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412970682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5933" y="0"/>
            <a:ext cx="6776581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13800" b="1" dirty="0" err="1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3800" b="1" dirty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SutonnyMJ" pitchFamily="2" charset="0"/>
                <a:cs typeface="SutonnyMJ" pitchFamily="2" charset="0"/>
              </a:rPr>
              <a:t>`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436" y="1752427"/>
            <a:ext cx="6049573" cy="43853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696456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শ্রেনীঃ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৯ম</a:t>
            </a:r>
          </a:p>
          <a:p>
            <a:pPr marL="0" indent="0">
              <a:buNone/>
            </a:pP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অধ্যয়ঃ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২য় </a:t>
            </a:r>
          </a:p>
          <a:p>
            <a:pPr marL="0" indent="0">
              <a:buNone/>
            </a:pP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ফাংশন</a:t>
            </a:r>
            <a:endParaRPr lang="bn-IN" sz="66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6600" b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২২/০১/২০২১ </a:t>
            </a:r>
            <a:endParaRPr lang="en-GB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set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9178" y="1510145"/>
            <a:ext cx="4677064" cy="45027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197460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622" y="108438"/>
            <a:ext cx="10515600" cy="1094061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5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10" y="1515649"/>
            <a:ext cx="3920646" cy="3732299"/>
          </a:xfrm>
        </p:spPr>
      </p:pic>
      <p:sp>
        <p:nvSpPr>
          <p:cNvPr id="11" name="TextBox 10"/>
          <p:cNvSpPr txBox="1"/>
          <p:nvPr/>
        </p:nvSpPr>
        <p:spPr>
          <a:xfrm>
            <a:off x="288098" y="5411244"/>
            <a:ext cx="35198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ক্রিকেট দল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79742" y="5799172"/>
            <a:ext cx="30697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গহনা</a:t>
            </a:r>
            <a:r>
              <a:rPr lang="en-US" sz="40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endParaRPr lang="en-US" sz="40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 descr="set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5019" y="1440874"/>
            <a:ext cx="3906982" cy="4184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FF0000"/>
            </a:solidFill>
          </a:ln>
        </p:spPr>
      </p:pic>
      <p:pic>
        <p:nvPicPr>
          <p:cNvPr id="15" name="Picture 14" descr="set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03964" y="1343891"/>
            <a:ext cx="4253346" cy="418407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617527" y="5999018"/>
            <a:ext cx="2978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1A0AE6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3600" b="1" dirty="0" err="1" smtClean="0">
                <a:solidFill>
                  <a:srgbClr val="1A0AE6"/>
                </a:solidFill>
                <a:latin typeface="NikoshBAN" pitchFamily="2" charset="0"/>
                <a:cs typeface="NikoshBAN" pitchFamily="2" charset="0"/>
              </a:rPr>
              <a:t>সোফাসেট</a:t>
            </a:r>
            <a:endParaRPr lang="en-US" sz="3600" b="1" dirty="0">
              <a:solidFill>
                <a:srgbClr val="1A0AE6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160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39659"/>
            <a:ext cx="10515600" cy="1444233"/>
          </a:xfrm>
        </p:spPr>
        <p:txBody>
          <a:bodyPr>
            <a:noAutofit/>
          </a:bodyPr>
          <a:lstStyle/>
          <a:p>
            <a:pPr algn="ctr"/>
            <a:r>
              <a:rPr lang="en-US" sz="8000" dirty="0" err="1" smtClean="0"/>
              <a:t>আ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জকের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GB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30054"/>
            <a:ext cx="10515600" cy="18431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u="sng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416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54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GB" sz="80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241" y="3081403"/>
            <a:ext cx="11799517" cy="3181611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সজ্ঞায়িত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সংযোগ</a:t>
            </a:r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সেট,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ছেদ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সেটের আন্তর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</a:t>
            </a:r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খ্যা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ভেন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চিত্রের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সংযোগ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ছেদ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5989" y="1842234"/>
            <a:ext cx="100834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3581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518" y="0"/>
            <a:ext cx="10515600" cy="57432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</a:t>
            </a:r>
            <a:r>
              <a:rPr lang="bn-BD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ভালোভাবে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46" y="574327"/>
            <a:ext cx="1237268" cy="1116687"/>
          </a:xfr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638" y="1001793"/>
            <a:ext cx="1128039" cy="75065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638" y="2179918"/>
            <a:ext cx="1114427" cy="111442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313" y="706785"/>
            <a:ext cx="1287649" cy="122222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735" y="2530156"/>
            <a:ext cx="956353" cy="76418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4299" y="2364640"/>
            <a:ext cx="929705" cy="92970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608" y="1883909"/>
            <a:ext cx="1575736" cy="157573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734" y="922395"/>
            <a:ext cx="1157939" cy="120530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310" y="1001794"/>
            <a:ext cx="1448691" cy="964038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289608" y="4334004"/>
            <a:ext cx="5014396" cy="2292263"/>
          </a:xfrm>
          <a:prstGeom prst="rect">
            <a:avLst/>
          </a:prstGeom>
          <a:noFill/>
          <a:ln w="762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419136" y="4334004"/>
            <a:ext cx="4846982" cy="2292263"/>
          </a:xfrm>
          <a:prstGeom prst="rect">
            <a:avLst/>
          </a:prstGeom>
          <a:noFill/>
          <a:ln w="762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489637" y="574328"/>
            <a:ext cx="2535349" cy="3521684"/>
          </a:xfrm>
          <a:prstGeom prst="rect">
            <a:avLst/>
          </a:prstGeom>
          <a:noFill/>
          <a:ln w="762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39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4.44444E-6 L 0.64505 -0.034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53" y="-173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2.96296E-6 L 0.36302 -0.1143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51" y="-571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L 0.49389 0.0493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88" y="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3.7037E-6 L 0.55664 0.6386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26" y="3192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4.07407E-6 L 0.49882 0.4046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35" y="2023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0.48385 0.6023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93" y="30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3.33333E-6 L 0.00417 0.4053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20255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22222E-6 L -0.31302 0.5814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51" y="2907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3.7037E-6 L -0.33151 0.587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76" y="29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74961"/>
            <a:ext cx="10515600" cy="2034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সেটের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</a:p>
          <a:p>
            <a:pPr marL="0" indent="0">
              <a:buNone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 </a:t>
            </a:r>
          </a:p>
          <a:p>
            <a:pPr marL="0" indent="0">
              <a:buNone/>
            </a:pPr>
            <a:endParaRPr lang="en-GB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219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7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sz="72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endParaRPr lang="en-GB" sz="72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764" y="2401823"/>
            <a:ext cx="11536471" cy="22453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bn-BD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বাস্তব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জগতের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সু-সজ্ঞায়িত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বস্তুর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সমাবেশ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সংগ্রহকে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6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5394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170</Words>
  <Application>Microsoft Office PowerPoint</Application>
  <PresentationFormat>Custom</PresentationFormat>
  <Paragraphs>52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সবাইকে শুভেচ্ছা</vt:lpstr>
      <vt:lpstr>শিক্ষক পরিচিতি </vt:lpstr>
      <vt:lpstr>পাঠ পরিচিতি </vt:lpstr>
      <vt:lpstr>নিচের চিত্রগুলো লক্ষ্য কর </vt:lpstr>
      <vt:lpstr>আজকের পাঠ  </vt:lpstr>
      <vt:lpstr>শিখনফল</vt:lpstr>
      <vt:lpstr>নিচের চিত্রগুলো ভালোভাবে লক্ষ্য কর</vt:lpstr>
      <vt:lpstr>একক কাজ </vt:lpstr>
      <vt:lpstr>একক কাজের সমাধান</vt:lpstr>
      <vt:lpstr>Slide 10</vt:lpstr>
      <vt:lpstr>নিচের চিত্রগুলো ভালোভাবে লক্ষ্য কর</vt:lpstr>
      <vt:lpstr>নিচের চিত্রগুলো ভালোভাবে লক্ষ্য কর</vt:lpstr>
      <vt:lpstr>জোড়ায় কাজ</vt:lpstr>
      <vt:lpstr>সমাধানঃ</vt:lpstr>
      <vt:lpstr>ভেনচিত্রের সাহায্যে সংযোগ ও ছেদ সেট নির্নয় : </vt:lpstr>
      <vt:lpstr>দলীয় কাজ    </vt:lpstr>
      <vt:lpstr>দলীয় কাজের সমাধানঃ</vt:lpstr>
      <vt:lpstr>মূল্যায়ন 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ক্লাসে সবাইকে ধন্যবাদ</dc:title>
  <dc:creator>A-Hannan</dc:creator>
  <cp:lastModifiedBy>Pc</cp:lastModifiedBy>
  <cp:revision>102</cp:revision>
  <dcterms:created xsi:type="dcterms:W3CDTF">2015-12-07T00:21:43Z</dcterms:created>
  <dcterms:modified xsi:type="dcterms:W3CDTF">2021-01-26T04:44:59Z</dcterms:modified>
</cp:coreProperties>
</file>