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84" r:id="rId3"/>
    <p:sldId id="286" r:id="rId4"/>
    <p:sldId id="285" r:id="rId5"/>
    <p:sldId id="272" r:id="rId6"/>
    <p:sldId id="257" r:id="rId7"/>
    <p:sldId id="269" r:id="rId8"/>
    <p:sldId id="258" r:id="rId9"/>
    <p:sldId id="279" r:id="rId10"/>
    <p:sldId id="274" r:id="rId11"/>
    <p:sldId id="277" r:id="rId12"/>
    <p:sldId id="260" r:id="rId13"/>
    <p:sldId id="271" r:id="rId14"/>
    <p:sldId id="280" r:id="rId15"/>
    <p:sldId id="275" r:id="rId16"/>
    <p:sldId id="283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8689" autoAdjust="0"/>
  </p:normalViewPr>
  <p:slideViewPr>
    <p:cSldViewPr snapToGrid="0">
      <p:cViewPr varScale="1">
        <p:scale>
          <a:sx n="76" d="100"/>
          <a:sy n="76" d="100"/>
        </p:scale>
        <p:origin x="-48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808BB-BBBF-4DF9-8596-96A55E15A48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AC3AC-1FC6-42EA-9183-6D799505D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AC3AC-1FC6-42EA-9183-6D799505DE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0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AC3AC-1FC6-42EA-9183-6D799505DEA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AC3AC-1FC6-42EA-9183-6D799505DE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25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AC3AC-1FC6-42EA-9183-6D799505DE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2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1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2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4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1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0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80F7A-4AE6-4EBB-BD80-236BDE2CA1C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0406-4EDB-4C0E-A911-B3E4C88D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18" Type="http://schemas.openxmlformats.org/officeDocument/2006/relationships/image" Target="../media/image29.jpe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17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28"/>
            <a:ext cx="12191999" cy="56576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0"/>
            <a:ext cx="12191999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</a:rPr>
              <a:t>শুভেচ্ছা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4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" y="150416"/>
            <a:ext cx="12298680" cy="6631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005"/>
            <a:ext cx="10515600" cy="1325563"/>
          </a:xfrm>
        </p:spPr>
        <p:txBody>
          <a:bodyPr/>
          <a:lstStyle/>
          <a:p>
            <a:pPr algn="ctr"/>
            <a:r>
              <a:rPr lang="en-US" u="sng" dirty="0" err="1" smtClean="0">
                <a:solidFill>
                  <a:schemeClr val="bg2">
                    <a:lumMod val="10000"/>
                  </a:schemeClr>
                </a:solidFill>
              </a:rPr>
              <a:t>এসডিজি</a:t>
            </a:r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 ও </a:t>
            </a:r>
            <a:r>
              <a:rPr lang="en-US" u="sng" dirty="0" err="1" smtClean="0">
                <a:solidFill>
                  <a:schemeClr val="bg2">
                    <a:lumMod val="10000"/>
                  </a:schemeClr>
                </a:solidFill>
              </a:rPr>
              <a:t>এমডিজির</a:t>
            </a:r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bg2">
                    <a:lumMod val="10000"/>
                  </a:schemeClr>
                </a:solidFill>
              </a:rPr>
              <a:t>পার্থক্য</a:t>
            </a:r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bg2">
                    <a:lumMod val="10000"/>
                  </a:schemeClr>
                </a:solidFill>
              </a:rPr>
              <a:t>নিম্নে</a:t>
            </a:r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bg2">
                    <a:lumMod val="10000"/>
                  </a:schemeClr>
                </a:solidFill>
              </a:rPr>
              <a:t>দেখানো</a:t>
            </a:r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bg2">
                    <a:lumMod val="10000"/>
                  </a:schemeClr>
                </a:solidFill>
              </a:rPr>
              <a:t>হলো</a:t>
            </a:r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:-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73480"/>
            <a:ext cx="5181600" cy="506428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u="sng" dirty="0" err="1" smtClean="0">
                <a:solidFill>
                  <a:srgbClr val="C00000"/>
                </a:solidFill>
              </a:rPr>
              <a:t>এসডিজি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এসডিজির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পরিধি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এমডিজির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তুলনায়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অনেক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বেশি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সুনির্দিষ্ট</a:t>
            </a:r>
            <a:r>
              <a:rPr lang="en-US" sz="3600" u="sng" dirty="0" smtClean="0">
                <a:solidFill>
                  <a:srgbClr val="0070C0"/>
                </a:solidFill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u="sng" dirty="0" err="1" smtClean="0">
                <a:solidFill>
                  <a:srgbClr val="0070C0"/>
                </a:solidFill>
              </a:rPr>
              <a:t>এসডিজির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উদ্দেশ্য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ক্ষুধা</a:t>
            </a:r>
            <a:r>
              <a:rPr lang="en-US" sz="3600" u="sng" dirty="0" smtClean="0">
                <a:solidFill>
                  <a:srgbClr val="0070C0"/>
                </a:solidFill>
              </a:rPr>
              <a:t> ও </a:t>
            </a:r>
            <a:r>
              <a:rPr lang="en-US" sz="3600" u="sng" dirty="0" err="1" smtClean="0">
                <a:solidFill>
                  <a:srgbClr val="0070C0"/>
                </a:solidFill>
              </a:rPr>
              <a:t>দারিদ্র্য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নির্মুল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করা</a:t>
            </a:r>
            <a:r>
              <a:rPr lang="en-US" sz="3600" u="sng" dirty="0" smtClean="0">
                <a:solidFill>
                  <a:srgbClr val="0070C0"/>
                </a:solidFill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u="sng" dirty="0" err="1" smtClean="0">
                <a:solidFill>
                  <a:srgbClr val="0070C0"/>
                </a:solidFill>
              </a:rPr>
              <a:t>এসডিজি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হলো</a:t>
            </a:r>
            <a:r>
              <a:rPr lang="en-US" sz="3600" u="sng" dirty="0" smtClean="0">
                <a:solidFill>
                  <a:srgbClr val="0070C0"/>
                </a:solidFill>
              </a:rPr>
              <a:t>  </a:t>
            </a:r>
            <a:r>
              <a:rPr lang="en-US" sz="3600" u="sng" dirty="0" err="1" smtClean="0">
                <a:solidFill>
                  <a:srgbClr val="0070C0"/>
                </a:solidFill>
              </a:rPr>
              <a:t>সার্বজনীন</a:t>
            </a:r>
            <a:r>
              <a:rPr lang="en-US" sz="3600" u="sng" dirty="0" smtClean="0">
                <a:solidFill>
                  <a:srgbClr val="0070C0"/>
                </a:solidFill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u="sng" dirty="0" err="1" smtClean="0">
                <a:solidFill>
                  <a:srgbClr val="0070C0"/>
                </a:solidFill>
              </a:rPr>
              <a:t>এসডিজির</a:t>
            </a:r>
            <a:r>
              <a:rPr lang="en-US" sz="3600" u="sng" dirty="0" smtClean="0">
                <a:solidFill>
                  <a:srgbClr val="0070C0"/>
                </a:solidFill>
              </a:rPr>
              <a:t> </a:t>
            </a:r>
            <a:r>
              <a:rPr lang="en-US" sz="3600" u="sng" dirty="0" err="1" smtClean="0">
                <a:solidFill>
                  <a:srgbClr val="0070C0"/>
                </a:solidFill>
              </a:rPr>
              <a:t>অভীষ্ট</a:t>
            </a:r>
            <a:r>
              <a:rPr lang="en-US" sz="3600" u="sng" dirty="0" smtClean="0">
                <a:solidFill>
                  <a:srgbClr val="0070C0"/>
                </a:solidFill>
              </a:rPr>
              <a:t> ১৭ </a:t>
            </a:r>
            <a:r>
              <a:rPr lang="en-US" sz="3600" u="sng" dirty="0" err="1" smtClean="0">
                <a:solidFill>
                  <a:srgbClr val="0070C0"/>
                </a:solidFill>
              </a:rPr>
              <a:t>টি</a:t>
            </a:r>
            <a:r>
              <a:rPr lang="en-US" sz="3600" u="sng" dirty="0" smtClean="0">
                <a:solidFill>
                  <a:srgbClr val="0070C0"/>
                </a:solidFill>
              </a:rPr>
              <a:t> 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173480"/>
            <a:ext cx="5181600" cy="54581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u="sng" dirty="0" err="1" smtClean="0">
                <a:solidFill>
                  <a:srgbClr val="C00000"/>
                </a:solidFill>
              </a:rPr>
              <a:t>এমডিজি</a:t>
            </a:r>
            <a:endParaRPr lang="en-US" sz="4000" u="sng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u="sng" dirty="0" err="1" smtClean="0">
                <a:solidFill>
                  <a:srgbClr val="0070C0"/>
                </a:solidFill>
              </a:rPr>
              <a:t>এমডিজি</a:t>
            </a:r>
            <a:r>
              <a:rPr lang="en-US" sz="4000" u="sng" dirty="0" smtClean="0">
                <a:solidFill>
                  <a:srgbClr val="0070C0"/>
                </a:solidFill>
              </a:rPr>
              <a:t>  </a:t>
            </a:r>
            <a:r>
              <a:rPr lang="en-US" sz="4000" u="sng" dirty="0" err="1" smtClean="0">
                <a:solidFill>
                  <a:srgbClr val="0070C0"/>
                </a:solidFill>
              </a:rPr>
              <a:t>পরিধি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সীমাবদ্ধ</a:t>
            </a:r>
            <a:r>
              <a:rPr lang="en-US" sz="4000" u="sng" dirty="0" smtClean="0">
                <a:solidFill>
                  <a:srgbClr val="0070C0"/>
                </a:solidFill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u="sng" dirty="0" err="1" smtClean="0">
                <a:solidFill>
                  <a:srgbClr val="0070C0"/>
                </a:solidFill>
              </a:rPr>
              <a:t>এমডিজি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প্রণীত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হয়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ক্ষুধা</a:t>
            </a:r>
            <a:r>
              <a:rPr lang="en-US" sz="4000" u="sng" dirty="0" smtClean="0">
                <a:solidFill>
                  <a:srgbClr val="0070C0"/>
                </a:solidFill>
              </a:rPr>
              <a:t> ও </a:t>
            </a:r>
            <a:r>
              <a:rPr lang="en-US" sz="4000" u="sng" dirty="0" err="1" smtClean="0">
                <a:solidFill>
                  <a:srgbClr val="0070C0"/>
                </a:solidFill>
              </a:rPr>
              <a:t>দারিদ্র্র্র্য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দূরীকরণের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উদ্দেশ্য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নিয়ে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u="sng" dirty="0" err="1" smtClean="0">
                <a:solidFill>
                  <a:srgbClr val="0070C0"/>
                </a:solidFill>
              </a:rPr>
              <a:t>এমডিজি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প্রণীত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হয়েছিল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অনুন্নত</a:t>
            </a:r>
            <a:r>
              <a:rPr lang="en-US" sz="4000" u="sng" dirty="0" smtClean="0">
                <a:solidFill>
                  <a:srgbClr val="0070C0"/>
                </a:solidFill>
              </a:rPr>
              <a:t> ও </a:t>
            </a:r>
            <a:r>
              <a:rPr lang="en-US" sz="4000" u="sng" dirty="0" err="1" smtClean="0">
                <a:solidFill>
                  <a:srgbClr val="0070C0"/>
                </a:solidFill>
              </a:rPr>
              <a:t>উন্নয়নশীল</a:t>
            </a:r>
            <a:r>
              <a:rPr lang="en-US" sz="4000" u="sng" dirty="0" smtClean="0">
                <a:solidFill>
                  <a:srgbClr val="0070C0"/>
                </a:solidFill>
              </a:rPr>
              <a:t>  </a:t>
            </a:r>
            <a:r>
              <a:rPr lang="en-US" sz="4000" u="sng" dirty="0" err="1" smtClean="0">
                <a:solidFill>
                  <a:srgbClr val="0070C0"/>
                </a:solidFill>
              </a:rPr>
              <a:t>দেশের</a:t>
            </a:r>
            <a:r>
              <a:rPr lang="en-US" sz="4000" u="sng" dirty="0" smtClean="0">
                <a:solidFill>
                  <a:srgbClr val="0070C0"/>
                </a:solidFill>
              </a:rPr>
              <a:t> </a:t>
            </a:r>
            <a:r>
              <a:rPr lang="en-US" sz="4000" u="sng" dirty="0" err="1" smtClean="0">
                <a:solidFill>
                  <a:srgbClr val="0070C0"/>
                </a:solidFill>
              </a:rPr>
              <a:t>জন্য</a:t>
            </a:r>
            <a:r>
              <a:rPr lang="en-US" sz="4000" u="sng" dirty="0" smtClean="0">
                <a:solidFill>
                  <a:srgbClr val="0070C0"/>
                </a:solidFill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u="sng" dirty="0" err="1" smtClean="0">
                <a:solidFill>
                  <a:srgbClr val="0070C0"/>
                </a:solidFill>
              </a:rPr>
              <a:t>এমডিজির</a:t>
            </a:r>
            <a:r>
              <a:rPr lang="en-US" sz="4000" u="sng" dirty="0" smtClean="0">
                <a:solidFill>
                  <a:srgbClr val="0070C0"/>
                </a:solidFill>
              </a:rPr>
              <a:t>  </a:t>
            </a:r>
            <a:r>
              <a:rPr lang="en-US" sz="4000" u="sng" dirty="0" err="1" smtClean="0">
                <a:solidFill>
                  <a:srgbClr val="0070C0"/>
                </a:solidFill>
              </a:rPr>
              <a:t>লক্ষ্য</a:t>
            </a:r>
            <a:r>
              <a:rPr lang="en-US" sz="4000" u="sng" dirty="0" smtClean="0">
                <a:solidFill>
                  <a:srgbClr val="0070C0"/>
                </a:solidFill>
              </a:rPr>
              <a:t> ৮ </a:t>
            </a:r>
            <a:r>
              <a:rPr lang="en-US" sz="4000" u="sng" dirty="0" err="1" smtClean="0">
                <a:solidFill>
                  <a:srgbClr val="0070C0"/>
                </a:solidFill>
              </a:rPr>
              <a:t>টি</a:t>
            </a:r>
            <a:r>
              <a:rPr lang="en-US" sz="4000" u="sng" dirty="0" smtClean="0">
                <a:solidFill>
                  <a:srgbClr val="0070C0"/>
                </a:solidFill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000" u="sng" dirty="0">
              <a:solidFill>
                <a:srgbClr val="0070C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745480" y="207264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>
            <a:off x="5821680" y="1193165"/>
            <a:ext cx="91438" cy="45461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391"/>
            <a:ext cx="12192000" cy="55866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8461" y="400833"/>
            <a:ext cx="661374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এম.ডি</a:t>
            </a:r>
            <a:r>
              <a:rPr lang="en-US" sz="3600" dirty="0" smtClean="0"/>
              <a:t> </a:t>
            </a:r>
            <a:r>
              <a:rPr lang="en-US" sz="3600" dirty="0" err="1" smtClean="0"/>
              <a:t>জি</a:t>
            </a:r>
            <a:r>
              <a:rPr lang="en-US" sz="3600" dirty="0" smtClean="0"/>
              <a:t>  ও </a:t>
            </a:r>
            <a:r>
              <a:rPr lang="en-US" sz="3600" dirty="0" err="1" smtClean="0"/>
              <a:t>এস.ডি</a:t>
            </a:r>
            <a:r>
              <a:rPr lang="en-US" sz="3600" dirty="0" smtClean="0"/>
              <a:t> </a:t>
            </a:r>
            <a:r>
              <a:rPr lang="en-US" sz="3600" dirty="0" err="1" smtClean="0"/>
              <a:t>জি</a:t>
            </a:r>
            <a:r>
              <a:rPr lang="en-US" sz="3600" dirty="0" smtClean="0"/>
              <a:t> র  </a:t>
            </a:r>
            <a:r>
              <a:rPr lang="en-US" sz="3600" dirty="0" err="1" smtClean="0"/>
              <a:t>পার্থক্য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297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1040" y="0"/>
            <a:ext cx="12893040" cy="74066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365760"/>
            <a:ext cx="12192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solidFill>
                  <a:schemeClr val="accent1">
                    <a:lumMod val="50000"/>
                  </a:schemeClr>
                </a:solidFill>
              </a:rPr>
              <a:t>এমডিজির</a:t>
            </a:r>
            <a:r>
              <a:rPr lang="en-US" sz="6000" u="sng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6000" u="sng" dirty="0" err="1" smtClean="0">
                <a:solidFill>
                  <a:schemeClr val="accent1">
                    <a:lumMod val="50000"/>
                  </a:schemeClr>
                </a:solidFill>
              </a:rPr>
              <a:t>লক্ষ্য</a:t>
            </a:r>
            <a:r>
              <a:rPr lang="en-US" sz="6000" u="sng" dirty="0" smtClean="0">
                <a:solidFill>
                  <a:schemeClr val="accent1">
                    <a:lumMod val="50000"/>
                  </a:schemeClr>
                </a:solidFill>
              </a:rPr>
              <a:t> ৮ </a:t>
            </a:r>
            <a:r>
              <a:rPr lang="en-US" sz="6000" u="sng" dirty="0" err="1" smtClean="0">
                <a:solidFill>
                  <a:schemeClr val="accent1">
                    <a:lumMod val="50000"/>
                  </a:schemeClr>
                </a:solidFill>
              </a:rPr>
              <a:t>টি</a:t>
            </a:r>
            <a:endParaRPr lang="en-US" sz="60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0070C0"/>
                </a:solidFill>
              </a:rPr>
              <a:t>দারিদ্র্র্য</a:t>
            </a:r>
            <a:r>
              <a:rPr lang="en-US" sz="4400" dirty="0" smtClean="0">
                <a:solidFill>
                  <a:srgbClr val="0070C0"/>
                </a:solidFill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</a:rPr>
              <a:t>ক্ষুধা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থেকে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মুক্তি</a:t>
            </a:r>
            <a:endParaRPr lang="en-US" sz="4400" dirty="0" smtClean="0">
              <a:solidFill>
                <a:srgbClr val="0070C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7030A0"/>
                </a:solidFill>
              </a:rPr>
              <a:t>সার্বজনীন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প্রাথমিক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শিক্ষা</a:t>
            </a:r>
            <a:endParaRPr lang="en-US" sz="4400" dirty="0" smtClean="0">
              <a:solidFill>
                <a:srgbClr val="7030A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নারীর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ক্ষমতায়ন</a:t>
            </a:r>
            <a:endParaRPr lang="en-US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002060"/>
                </a:solidFill>
              </a:rPr>
              <a:t>শিশুমৃত্যুর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হার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কমানো</a:t>
            </a:r>
            <a:endParaRPr lang="en-US" sz="4400" dirty="0" smtClean="0">
              <a:solidFill>
                <a:srgbClr val="00206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মাতৃস্বাস্থ্যের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উন্নয়ন</a:t>
            </a:r>
            <a:endParaRPr lang="en-US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00B0F0"/>
                </a:solidFill>
              </a:rPr>
              <a:t>এইচআইভি</a:t>
            </a:r>
            <a:r>
              <a:rPr lang="en-US" sz="4400" dirty="0" smtClean="0">
                <a:solidFill>
                  <a:srgbClr val="00B0F0"/>
                </a:solidFill>
              </a:rPr>
              <a:t>/</a:t>
            </a:r>
            <a:r>
              <a:rPr lang="en-US" sz="4400" dirty="0" err="1" smtClean="0">
                <a:solidFill>
                  <a:srgbClr val="00B0F0"/>
                </a:solidFill>
              </a:rPr>
              <a:t>এইডস,ম্যালেরিয়া</a:t>
            </a:r>
            <a:r>
              <a:rPr lang="en-US" sz="4400" dirty="0" smtClean="0">
                <a:solidFill>
                  <a:srgbClr val="00B0F0"/>
                </a:solidFill>
              </a:rPr>
              <a:t> ও </a:t>
            </a:r>
            <a:r>
              <a:rPr lang="en-US" sz="4400" dirty="0" err="1" smtClean="0">
                <a:solidFill>
                  <a:srgbClr val="00B0F0"/>
                </a:solidFill>
              </a:rPr>
              <a:t>অন্যান্য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রোগ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প্রতিরোধ</a:t>
            </a:r>
            <a:endParaRPr lang="en-US" sz="4400" dirty="0" smtClean="0">
              <a:solidFill>
                <a:srgbClr val="00B0F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টেকসই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পরিবেশ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নিশ্চিত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করা</a:t>
            </a:r>
            <a:endParaRPr lang="en-US" sz="4400" dirty="0" smtClean="0">
              <a:solidFill>
                <a:srgbClr val="C0000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002060"/>
                </a:solidFill>
              </a:rPr>
              <a:t>উন্নয়নের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জন্য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আন্তর্জাতিক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অংশীদারিত্ব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প্রতিষ্ঠা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করা</a:t>
            </a:r>
            <a:endParaRPr lang="en-US" sz="4400" dirty="0" smtClean="0">
              <a:solidFill>
                <a:srgbClr val="002060"/>
              </a:solidFill>
            </a:endParaRPr>
          </a:p>
          <a:p>
            <a:r>
              <a:rPr lang="en-US" sz="4400" dirty="0" smtClean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430" y="1244252"/>
            <a:ext cx="4684733" cy="341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7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" y="792956"/>
            <a:ext cx="2024063" cy="167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762" y="2681288"/>
            <a:ext cx="2363577" cy="17875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341" y="792956"/>
            <a:ext cx="2143125" cy="1619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48" y="792955"/>
            <a:ext cx="1941513" cy="1538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058" y="792955"/>
            <a:ext cx="1905000" cy="14407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449" y="792956"/>
            <a:ext cx="1905000" cy="15549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46" y="840780"/>
            <a:ext cx="1905000" cy="14292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9" y="2757488"/>
            <a:ext cx="2540000" cy="16351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478" y="2600599"/>
            <a:ext cx="2206648" cy="18780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286" y="2590800"/>
            <a:ext cx="2281421" cy="18780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371" y="2469356"/>
            <a:ext cx="2043296" cy="18780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9" y="4607713"/>
            <a:ext cx="2328123" cy="21439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17" y="4737889"/>
            <a:ext cx="2235835" cy="19962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72" y="4731293"/>
            <a:ext cx="2028356" cy="20028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48" y="4731293"/>
            <a:ext cx="2176173" cy="206479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78" y="4731293"/>
            <a:ext cx="2327347" cy="20647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34848" y="-15991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solidFill>
                  <a:srgbClr val="0070C0"/>
                </a:solidFill>
              </a:rPr>
              <a:t>এসডিজির</a:t>
            </a:r>
            <a:r>
              <a:rPr lang="en-US" sz="4400" u="sng" dirty="0" smtClean="0">
                <a:solidFill>
                  <a:srgbClr val="0070C0"/>
                </a:solidFill>
              </a:rPr>
              <a:t>  ১৭ </a:t>
            </a:r>
            <a:r>
              <a:rPr lang="en-US" sz="4400" u="sng" dirty="0" err="1" smtClean="0">
                <a:solidFill>
                  <a:srgbClr val="0070C0"/>
                </a:solidFill>
              </a:rPr>
              <a:t>টি</a:t>
            </a:r>
            <a:r>
              <a:rPr lang="en-US" sz="4400" u="sng" dirty="0" smtClean="0">
                <a:solidFill>
                  <a:srgbClr val="0070C0"/>
                </a:solidFill>
              </a:rPr>
              <a:t> </a:t>
            </a:r>
            <a:r>
              <a:rPr lang="en-US" sz="4400" u="sng" dirty="0" err="1" smtClean="0">
                <a:solidFill>
                  <a:srgbClr val="0070C0"/>
                </a:solidFill>
              </a:rPr>
              <a:t>অভীষ্ঠ</a:t>
            </a:r>
            <a:endParaRPr lang="en-US" sz="4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289560"/>
            <a:ext cx="318516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" y="2103120"/>
            <a:ext cx="1182624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এসডিজি</a:t>
            </a:r>
            <a:r>
              <a:rPr lang="en-US" sz="6600" dirty="0" smtClean="0"/>
              <a:t> ও </a:t>
            </a:r>
            <a:r>
              <a:rPr lang="en-US" sz="6600" dirty="0" err="1" smtClean="0"/>
              <a:t>এমডিজির</a:t>
            </a:r>
            <a:r>
              <a:rPr lang="en-US" sz="6600" dirty="0" smtClean="0"/>
              <a:t>  </a:t>
            </a:r>
            <a:r>
              <a:rPr lang="en-US" sz="6600" dirty="0" err="1" smtClean="0"/>
              <a:t>মধ্যে</a:t>
            </a:r>
            <a:r>
              <a:rPr lang="en-US" sz="6600" dirty="0" smtClean="0"/>
              <a:t> </a:t>
            </a:r>
            <a:r>
              <a:rPr lang="en-US" sz="6600" dirty="0" err="1" smtClean="0"/>
              <a:t>পার্থক্য</a:t>
            </a:r>
            <a:r>
              <a:rPr lang="en-US" sz="6600" dirty="0" smtClean="0"/>
              <a:t> </a:t>
            </a:r>
            <a:r>
              <a:rPr lang="en-US" sz="6600" dirty="0" err="1" smtClean="0"/>
              <a:t>নির্ণয়</a:t>
            </a:r>
            <a:r>
              <a:rPr lang="en-US" sz="6600" dirty="0" smtClean="0"/>
              <a:t> </a:t>
            </a:r>
            <a:r>
              <a:rPr lang="en-US" sz="6600" dirty="0" err="1" smtClean="0"/>
              <a:t>কর</a:t>
            </a:r>
            <a:r>
              <a:rPr lang="en-US" sz="6600" dirty="0" smtClean="0"/>
              <a:t> 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0" y="579120"/>
            <a:ext cx="26670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মূল্যায়ন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331720"/>
            <a:ext cx="12298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/>
              <a:t>কত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টেকসই</a:t>
            </a:r>
            <a:r>
              <a:rPr lang="en-US" sz="4000" dirty="0" smtClean="0"/>
              <a:t> </a:t>
            </a:r>
            <a:r>
              <a:rPr lang="en-US" sz="4000" dirty="0" err="1" smtClean="0"/>
              <a:t>উন্নয়ন</a:t>
            </a:r>
            <a:r>
              <a:rPr lang="en-US" sz="4000" dirty="0" smtClean="0"/>
              <a:t> </a:t>
            </a:r>
            <a:r>
              <a:rPr lang="en-US" sz="4000" dirty="0" err="1" smtClean="0"/>
              <a:t>অভীষ্ট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অর্জনের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r>
              <a:rPr lang="en-US" sz="4000" dirty="0" err="1" smtClean="0"/>
              <a:t>শুরু</a:t>
            </a:r>
            <a:r>
              <a:rPr lang="en-US" sz="4000" dirty="0" smtClean="0"/>
              <a:t> </a:t>
            </a:r>
            <a:r>
              <a:rPr lang="en-US" sz="4000" dirty="0" err="1" smtClean="0"/>
              <a:t>হয়েছে</a:t>
            </a:r>
            <a:r>
              <a:rPr lang="en-US" sz="4000" dirty="0" smtClean="0"/>
              <a:t> 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সংস্থা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এমডিজি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নির্ধারণ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করেছে</a:t>
            </a:r>
            <a:r>
              <a:rPr lang="en-US" sz="4000" dirty="0" smtClean="0"/>
              <a:t> 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/>
              <a:t>এসডিজির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অভীষ্ট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কয়টি</a:t>
            </a:r>
            <a:r>
              <a:rPr lang="en-US" sz="4000" dirty="0" smtClean="0"/>
              <a:t>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44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" y="0"/>
            <a:ext cx="12180536" cy="6997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/>
              <a:t>বাড়ির কাজ</a:t>
            </a:r>
            <a:endParaRPr lang="en-SG" dirty="0"/>
          </a:p>
        </p:txBody>
      </p:sp>
      <p:sp>
        <p:nvSpPr>
          <p:cNvPr id="3" name="Rectangle 2"/>
          <p:cNvSpPr/>
          <p:nvPr/>
        </p:nvSpPr>
        <p:spPr>
          <a:xfrm>
            <a:off x="1737360" y="1219201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236" y="1390389"/>
            <a:ext cx="5715000" cy="248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30674" y="4064009"/>
            <a:ext cx="83047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</a:rPr>
              <a:t>এসডিজিভিত্তিক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</a:rPr>
              <a:t>ক্ষেত্রসমূহ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</a:rPr>
              <a:t>চিহ্নিত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</a:rPr>
              <a:t>কর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।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6373"/>
            <a:ext cx="12192000" cy="54016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3693" y="0"/>
            <a:ext cx="547387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/>
              <a:t>ধন্যবাদ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6911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" y="-162838"/>
            <a:ext cx="1229868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478" y="583096"/>
            <a:ext cx="51153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পরিচিতি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05830"/>
            <a:ext cx="58044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দিলারা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বিনতে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আহামেদ</a:t>
            </a:r>
            <a:endParaRPr lang="en-US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4000" dirty="0" err="1" smtClean="0">
                <a:solidFill>
                  <a:srgbClr val="002060"/>
                </a:solidFill>
              </a:rPr>
              <a:t>সহকারি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শিক্ষক</a:t>
            </a:r>
            <a:endParaRPr lang="en-US" sz="4000" dirty="0" smtClean="0">
              <a:solidFill>
                <a:srgbClr val="002060"/>
              </a:solidFill>
            </a:endParaRPr>
          </a:p>
          <a:p>
            <a:r>
              <a:rPr lang="en-US" sz="4000" dirty="0" err="1" smtClean="0">
                <a:solidFill>
                  <a:srgbClr val="002060"/>
                </a:solidFill>
              </a:rPr>
              <a:t>বসন্তপুর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মাধ্যমিক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বিদ্যালয়</a:t>
            </a:r>
            <a:endParaRPr lang="en-US" sz="4000" dirty="0" smtClean="0">
              <a:solidFill>
                <a:srgbClr val="002060"/>
              </a:solidFill>
            </a:endParaRPr>
          </a:p>
          <a:p>
            <a:r>
              <a:rPr lang="en-US" sz="4000" dirty="0" err="1" smtClean="0"/>
              <a:t>শৈলকুপা</a:t>
            </a:r>
            <a:r>
              <a:rPr lang="en-US" sz="4000" dirty="0" smtClean="0"/>
              <a:t>, </a:t>
            </a:r>
            <a:r>
              <a:rPr lang="en-US" sz="4000" dirty="0" err="1" smtClean="0"/>
              <a:t>ঝিনাইদহ</a:t>
            </a:r>
            <a:r>
              <a:rPr lang="en-US" sz="4000" dirty="0" smtClean="0"/>
              <a:t> ।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480313" y="2107095"/>
            <a:ext cx="56056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</a:rPr>
              <a:t>শ্রেণী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 :৭ম</a:t>
            </a:r>
          </a:p>
          <a:p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</a:rPr>
              <a:t>বিষয়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 :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</a:rPr>
              <a:t>বাংলাদেশ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 ও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</a:rPr>
              <a:t>বিশ্বপরিচয়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</a:rPr>
              <a:t>অধ্যায়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 : ১৩</a:t>
            </a:r>
          </a:p>
          <a:p>
            <a:r>
              <a:rPr lang="en-US" sz="4400" dirty="0" err="1" smtClean="0">
                <a:solidFill>
                  <a:srgbClr val="00B0F0"/>
                </a:solidFill>
              </a:rPr>
              <a:t>পাঠ</a:t>
            </a:r>
            <a:r>
              <a:rPr lang="en-US" sz="4400" dirty="0" smtClean="0">
                <a:solidFill>
                  <a:srgbClr val="00B0F0"/>
                </a:solidFill>
              </a:rPr>
              <a:t> : </a:t>
            </a:r>
            <a:r>
              <a:rPr lang="en-US" sz="4400" dirty="0" err="1" smtClean="0">
                <a:solidFill>
                  <a:srgbClr val="00B0F0"/>
                </a:solidFill>
              </a:rPr>
              <a:t>টেকসই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উন্নয়ন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অভীষ্ট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43393"/>
            <a:ext cx="12041688" cy="35086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en-US" sz="4000" dirty="0" smtClean="0"/>
              <a:t>  </a:t>
            </a:r>
            <a:r>
              <a:rPr lang="en-US" sz="4000" dirty="0" err="1" smtClean="0"/>
              <a:t>এম</a:t>
            </a:r>
            <a:r>
              <a:rPr lang="en-US" sz="4000" dirty="0" smtClean="0"/>
              <a:t> </a:t>
            </a:r>
            <a:r>
              <a:rPr lang="en-US" sz="4000" dirty="0" err="1" smtClean="0"/>
              <a:t>ডিজি</a:t>
            </a:r>
            <a:r>
              <a:rPr lang="en-US" sz="4000" dirty="0" smtClean="0"/>
              <a:t> ও </a:t>
            </a:r>
            <a:r>
              <a:rPr lang="en-US" sz="4000" dirty="0" err="1" smtClean="0"/>
              <a:t>এস</a:t>
            </a:r>
            <a:r>
              <a:rPr lang="en-US" sz="4000" dirty="0" smtClean="0"/>
              <a:t> </a:t>
            </a:r>
            <a:r>
              <a:rPr lang="en-US" sz="4000" dirty="0" err="1" smtClean="0"/>
              <a:t>ডিজি</a:t>
            </a:r>
            <a:r>
              <a:rPr lang="en-US" sz="4000" dirty="0" smtClean="0"/>
              <a:t>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মধ্যে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পার্থক্য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নিরূপন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 </a:t>
            </a:r>
            <a:r>
              <a:rPr lang="en-US" sz="3600" dirty="0" smtClean="0"/>
              <a:t>|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000" dirty="0" err="1" smtClean="0"/>
              <a:t>এসডিজির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ক্ষেত্রসমূহ</a:t>
            </a:r>
            <a:r>
              <a:rPr lang="en-US" sz="4000" dirty="0" smtClean="0"/>
              <a:t> </a:t>
            </a:r>
            <a:r>
              <a:rPr lang="en-US" sz="4000" dirty="0" err="1" smtClean="0"/>
              <a:t>চিহ্নিত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 | 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000" dirty="0" err="1" smtClean="0"/>
              <a:t>এমডিজি</a:t>
            </a:r>
            <a:r>
              <a:rPr lang="en-US" sz="4000" dirty="0"/>
              <a:t> </a:t>
            </a:r>
            <a:r>
              <a:rPr lang="en-US" sz="4000" dirty="0" smtClean="0"/>
              <a:t>ও </a:t>
            </a:r>
            <a:r>
              <a:rPr lang="en-US" sz="4000" dirty="0" err="1" smtClean="0"/>
              <a:t>এস</a:t>
            </a:r>
            <a:r>
              <a:rPr lang="en-US" sz="4000" dirty="0" smtClean="0"/>
              <a:t> </a:t>
            </a:r>
            <a:r>
              <a:rPr lang="en-US" sz="4000" dirty="0" err="1" smtClean="0"/>
              <a:t>ডিজির</a:t>
            </a:r>
            <a:r>
              <a:rPr lang="en-US" sz="4000" dirty="0" smtClean="0"/>
              <a:t>  </a:t>
            </a:r>
            <a:r>
              <a:rPr lang="en-US" sz="4000" dirty="0" err="1" smtClean="0"/>
              <a:t>মধ্যকার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পার্থক্য</a:t>
            </a:r>
            <a:r>
              <a:rPr lang="en-US" sz="4000" dirty="0" smtClean="0"/>
              <a:t> ও </a:t>
            </a:r>
            <a:r>
              <a:rPr lang="en-US" sz="4000" dirty="0" err="1" smtClean="0"/>
              <a:t>সাদৃশ্যসমূহ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চার্টের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উপস্থাপন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 </a:t>
            </a:r>
            <a:r>
              <a:rPr lang="en-US" sz="4800" dirty="0" smtClean="0"/>
              <a:t>|</a:t>
            </a:r>
            <a:r>
              <a:rPr lang="en-US" sz="4800" dirty="0" smtClean="0"/>
              <a:t> </a:t>
            </a:r>
            <a:endParaRPr lang="en-US" sz="4800" dirty="0" smtClean="0"/>
          </a:p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97676" y="739036"/>
            <a:ext cx="320666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শিখনফল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073040"/>
            <a:ext cx="8304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SDG</a:t>
            </a:r>
            <a:r>
              <a:rPr lang="en-US" sz="6000" dirty="0" smtClean="0">
                <a:solidFill>
                  <a:srgbClr val="FF0000"/>
                </a:solidFill>
              </a:rPr>
              <a:t> ,</a:t>
            </a:r>
            <a:r>
              <a:rPr lang="en-US" sz="6000" dirty="0" smtClean="0"/>
              <a:t>   </a:t>
            </a:r>
            <a:r>
              <a:rPr lang="en-US" sz="6000" dirty="0" smtClean="0">
                <a:solidFill>
                  <a:srgbClr val="00B050"/>
                </a:solidFill>
              </a:rPr>
              <a:t>MDG ,  </a:t>
            </a:r>
            <a:r>
              <a:rPr lang="en-US" sz="6000" dirty="0" smtClean="0">
                <a:solidFill>
                  <a:srgbClr val="0070C0"/>
                </a:solidFill>
              </a:rPr>
              <a:t>UNDP </a:t>
            </a:r>
            <a:endParaRPr lang="en-US" sz="6000" dirty="0">
              <a:solidFill>
                <a:srgbClr val="0070C0"/>
              </a:solidFill>
            </a:endParaRPr>
          </a:p>
        </p:txBody>
      </p:sp>
      <p:pic>
        <p:nvPicPr>
          <p:cNvPr id="3" name="Picture 2" descr="জাতিসংঘ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66" y="500582"/>
            <a:ext cx="11022904" cy="31945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7155" y="4303599"/>
            <a:ext cx="3732755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জাতিসংঘ</a:t>
            </a:r>
            <a:endParaRPr lang="en-US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8044"/>
            <a:ext cx="12192001" cy="41899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9918" y="340001"/>
            <a:ext cx="5260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আজকের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r>
              <a:rPr lang="en-US" sz="5400" dirty="0" smtClean="0"/>
              <a:t>: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968669" y="1540702"/>
            <a:ext cx="6150279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</a:rPr>
              <a:t>টেকসই</a:t>
            </a:r>
            <a:r>
              <a:rPr lang="en-US" sz="4800" dirty="0" smtClean="0">
                <a:solidFill>
                  <a:srgbClr val="0070C0"/>
                </a:solidFill>
              </a:rPr>
              <a:t>  </a:t>
            </a:r>
            <a:r>
              <a:rPr lang="en-US" sz="4800" dirty="0" err="1" smtClean="0">
                <a:solidFill>
                  <a:srgbClr val="0070C0"/>
                </a:solidFill>
              </a:rPr>
              <a:t>উন্নয়ন</a:t>
            </a:r>
            <a:r>
              <a:rPr lang="en-US" sz="4800" dirty="0" smtClean="0">
                <a:solidFill>
                  <a:srgbClr val="0070C0"/>
                </a:solidFill>
              </a:rPr>
              <a:t>  </a:t>
            </a:r>
            <a:r>
              <a:rPr lang="en-US" sz="4800" dirty="0" err="1" smtClean="0">
                <a:solidFill>
                  <a:srgbClr val="0070C0"/>
                </a:solidFill>
              </a:rPr>
              <a:t>অভীষ্ট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1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56321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5632132"/>
            <a:ext cx="12191998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F0"/>
                </a:solidFill>
              </a:rPr>
              <a:t>জাতিসংঘ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00B0F0"/>
                </a:solidFill>
              </a:rPr>
              <a:t>ও</a:t>
            </a:r>
            <a:r>
              <a:rPr lang="en-US" sz="6600" dirty="0" smtClean="0"/>
              <a:t> </a:t>
            </a:r>
            <a:r>
              <a:rPr lang="en-US" sz="6600" dirty="0" err="1" smtClean="0">
                <a:solidFill>
                  <a:srgbClr val="0070C0"/>
                </a:solidFill>
              </a:rPr>
              <a:t>বাংলাদেশ</a:t>
            </a:r>
            <a:endParaRPr lang="en-US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6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4459"/>
            <a:ext cx="12311829" cy="74958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" y="0"/>
            <a:ext cx="12180535" cy="7208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9547"/>
            <a:ext cx="12180536" cy="72085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54244" y="-3"/>
            <a:ext cx="10058400" cy="535531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err="1" smtClean="0">
                <a:solidFill>
                  <a:srgbClr val="C00000"/>
                </a:solidFill>
              </a:rPr>
              <a:t>সহস্রাব্দ</a:t>
            </a:r>
            <a:r>
              <a:rPr lang="en-US" sz="7200" u="sng" dirty="0" smtClean="0">
                <a:solidFill>
                  <a:srgbClr val="C00000"/>
                </a:solidFill>
              </a:rPr>
              <a:t> </a:t>
            </a:r>
            <a:r>
              <a:rPr lang="en-US" sz="7200" u="sng" dirty="0" err="1" smtClean="0">
                <a:solidFill>
                  <a:srgbClr val="C00000"/>
                </a:solidFill>
              </a:rPr>
              <a:t>উন্নয়ন</a:t>
            </a:r>
            <a:r>
              <a:rPr lang="en-US" sz="7200" u="sng" dirty="0" smtClean="0">
                <a:solidFill>
                  <a:srgbClr val="C00000"/>
                </a:solidFill>
              </a:rPr>
              <a:t> </a:t>
            </a:r>
            <a:r>
              <a:rPr lang="en-US" sz="7200" u="sng" dirty="0" err="1" smtClean="0">
                <a:solidFill>
                  <a:srgbClr val="C00000"/>
                </a:solidFill>
              </a:rPr>
              <a:t>লক্ষ্য</a:t>
            </a:r>
            <a:endParaRPr lang="en-US" sz="7200" u="sng" dirty="0" smtClean="0">
              <a:solidFill>
                <a:srgbClr val="C00000"/>
              </a:solidFill>
            </a:endParaRPr>
          </a:p>
          <a:p>
            <a:pPr algn="ctr"/>
            <a:r>
              <a:rPr lang="en-US" sz="7200" dirty="0" smtClean="0"/>
              <a:t>MDG</a:t>
            </a:r>
          </a:p>
          <a:p>
            <a:r>
              <a:rPr lang="en-US" sz="6600" dirty="0" smtClean="0"/>
              <a:t>  		Millennium</a:t>
            </a:r>
          </a:p>
          <a:p>
            <a:r>
              <a:rPr lang="en-US" sz="6600" dirty="0" smtClean="0"/>
              <a:t> 		Development</a:t>
            </a:r>
          </a:p>
          <a:p>
            <a:r>
              <a:rPr lang="en-US" sz="6600" dirty="0" smtClean="0">
                <a:solidFill>
                  <a:srgbClr val="7030A0"/>
                </a:solidFill>
              </a:rPr>
              <a:t> 		</a:t>
            </a:r>
            <a:r>
              <a:rPr lang="en-US" sz="6600" dirty="0" smtClean="0"/>
              <a:t>Goals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4055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" y="1"/>
            <a:ext cx="12180536" cy="6857999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" y="0"/>
            <a:ext cx="1218053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83030" y="3384678"/>
            <a:ext cx="6057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6000" dirty="0" smtClean="0">
                <a:solidFill>
                  <a:srgbClr val="0070C0"/>
                </a:solidFill>
              </a:rPr>
              <a:t>S –Sustainable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D-Development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6000" dirty="0" smtClean="0">
                <a:solidFill>
                  <a:srgbClr val="7030A0"/>
                </a:solidFill>
              </a:rPr>
              <a:t>G- Goals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62025" y="6340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4305" y="1548767"/>
            <a:ext cx="1857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u="sng" dirty="0" smtClean="0">
                <a:solidFill>
                  <a:srgbClr val="00B050"/>
                </a:solidFill>
              </a:rPr>
              <a:t>SDG</a:t>
            </a:r>
            <a:endParaRPr lang="en-US" sz="7200" u="sng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718457"/>
            <a:ext cx="765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1">
                    <a:lumMod val="75000"/>
                  </a:schemeClr>
                </a:solidFill>
              </a:rPr>
              <a:t>টেকসই</a:t>
            </a:r>
            <a:r>
              <a:rPr lang="en-US" sz="66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600" u="sng" dirty="0" err="1" smtClean="0">
                <a:solidFill>
                  <a:schemeClr val="accent1">
                    <a:lumMod val="75000"/>
                  </a:schemeClr>
                </a:solidFill>
              </a:rPr>
              <a:t>উন্নয়ন</a:t>
            </a:r>
            <a:r>
              <a:rPr lang="en-US" sz="66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600" u="sng" dirty="0" err="1" smtClean="0">
                <a:solidFill>
                  <a:schemeClr val="accent1">
                    <a:lumMod val="75000"/>
                  </a:schemeClr>
                </a:solidFill>
              </a:rPr>
              <a:t>অভীষ্ট</a:t>
            </a:r>
            <a:endParaRPr lang="en-US" sz="66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0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6775" y="-492979"/>
            <a:ext cx="14762922" cy="73741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5000" y="594360"/>
            <a:ext cx="7879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একক</a:t>
            </a:r>
            <a:r>
              <a:rPr lang="en-US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কাজ</a:t>
            </a:r>
            <a:endParaRPr lang="en-US" sz="6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4032"/>
            <a:ext cx="11384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6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এসডিজির</a:t>
            </a:r>
            <a:r>
              <a:rPr lang="en-US" sz="6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6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পূর্ণরূপ</a:t>
            </a:r>
            <a:r>
              <a:rPr lang="en-US" sz="6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কি</a:t>
            </a:r>
            <a:r>
              <a:rPr lang="en-US" sz="6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1143000" indent="-1143000">
              <a:buFont typeface="Wingdings" pitchFamily="2" charset="2"/>
              <a:buChar char="q"/>
            </a:pP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এমডিজির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পূর্ণরূপ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কি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?</a:t>
            </a:r>
            <a:endParaRPr lang="en-US" sz="6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98280" y="59436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সময়</a:t>
            </a:r>
            <a:r>
              <a:rPr lang="en-US" sz="3200" dirty="0" smtClean="0">
                <a:solidFill>
                  <a:srgbClr val="FFFF00"/>
                </a:solidFill>
              </a:rPr>
              <a:t> :৫ </a:t>
            </a:r>
            <a:r>
              <a:rPr lang="en-US" sz="3200" dirty="0" err="1" smtClean="0">
                <a:solidFill>
                  <a:srgbClr val="FFFF00"/>
                </a:solidFill>
              </a:rPr>
              <a:t>মিনিট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262</Words>
  <Application>Microsoft Office PowerPoint</Application>
  <PresentationFormat>Custom</PresentationFormat>
  <Paragraphs>71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এসডিজি ও এমডিজির পার্থক্য নিম্নে দেখানো হলো :-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ismail - [2010]</cp:lastModifiedBy>
  <cp:revision>61</cp:revision>
  <dcterms:created xsi:type="dcterms:W3CDTF">2019-09-21T14:42:59Z</dcterms:created>
  <dcterms:modified xsi:type="dcterms:W3CDTF">2021-01-26T16:38:41Z</dcterms:modified>
</cp:coreProperties>
</file>