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7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5502D-64D8-4F2C-8D54-8F43A76A96B2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917D0-C127-49D5-847A-72F2DC9C4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5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917D0-C127-49D5-847A-72F2DC9C43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7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9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6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7332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02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5793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24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67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7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2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7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6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7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8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4DFA-04B1-4681-B0AE-1B597B5A06F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3451C-B107-4626-A4B6-0B3F583A2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7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24043" y="100473"/>
            <a:ext cx="4800600" cy="19050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Teachers information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270" y="2199993"/>
            <a:ext cx="3340012" cy="398352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724643" y="2113366"/>
            <a:ext cx="3445599" cy="4336610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just">
              <a:buFont typeface="Arial" pitchFamily="34" charset="0"/>
              <a:buNone/>
            </a:pPr>
            <a:r>
              <a:rPr lang="en-US" sz="2400" b="1" dirty="0" err="1" smtClean="0">
                <a:latin typeface="Book Antiqua" pitchFamily="18" charset="0"/>
              </a:rPr>
              <a:t>Mazada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Akter</a:t>
            </a:r>
            <a:endParaRPr lang="en-US" sz="2400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Lecturer (English)</a:t>
            </a:r>
          </a:p>
          <a:p>
            <a:pPr indent="0" algn="just">
              <a:buFont typeface="Arial" pitchFamily="34" charset="0"/>
              <a:buNone/>
            </a:pPr>
            <a:r>
              <a:rPr lang="en-US" sz="2400" b="1" dirty="0" err="1" smtClean="0">
                <a:latin typeface="Book Antiqua" pitchFamily="18" charset="0"/>
              </a:rPr>
              <a:t>Barabor</a:t>
            </a:r>
            <a:endParaRPr lang="en-US" sz="2400" b="1" dirty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sz="2400" b="1" dirty="0" err="1" smtClean="0">
                <a:latin typeface="Book Antiqua" pitchFamily="18" charset="0"/>
              </a:rPr>
              <a:t>alim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Madrasha</a:t>
            </a:r>
            <a:endParaRPr lang="en-US" sz="2400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Class : 1x</a:t>
            </a: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Subject : English </a:t>
            </a:r>
            <a:r>
              <a:rPr lang="en-US" sz="2400" b="1" dirty="0" smtClean="0">
                <a:latin typeface="Book Antiqua" pitchFamily="18" charset="0"/>
              </a:rPr>
              <a:t>Second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smtClean="0">
                <a:latin typeface="Book Antiqua" pitchFamily="18" charset="0"/>
              </a:rPr>
              <a:t>paper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2" y="2199994"/>
            <a:ext cx="3282214" cy="411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6172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নিয়মঃ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8763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7.  Imperative Statement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মাধ্যমে যদি কোন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advice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বা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order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বুঝায় সেক্ষেত্রে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Tag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হিসাবে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will you/won’t you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হয়।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Request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বুঝালে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can you/could you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হয়।</a:t>
            </a:r>
            <a:endParaRPr lang="as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Do not go there,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will you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Open the door,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will you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Do not tell a lie,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will you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8.  Let’s/Let us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Imperative Statement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  Proposal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Tag Question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shall we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Let us have a discussion,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shall we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Let’s help the poor,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shall we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Let us go for a walk,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shall we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38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6172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নিয়মঃ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94686"/>
            <a:ext cx="8839200" cy="5170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9.  Let him/her/they/Arman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দিয়ে যখন কোন কিছু করার অনুমতি ব্যক্ত করা হয় তখন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will you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হয়। যেমনঃ</a:t>
            </a:r>
            <a:endParaRPr lang="as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Let Arman take a decision,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will you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Let her do the work,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will you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10.  There is/ there are/ there was/ there were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দ্বারা সূচিত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Statement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ক্ষেত্রে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হিসেবে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is there/isn’t there, are there/aren’t there, wasn’t there, weren’t there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বসে। যেমনঃ</a:t>
            </a:r>
            <a:endParaRPr lang="as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There is something wrong with him,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isn’t there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There are three big rooms in our school library,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aren’t there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6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4572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smtClean="0">
                <a:latin typeface="NikoshBAN" panose="02000000000000000000" pitchFamily="2" charset="0"/>
                <a:cs typeface="NikoshBAN" panose="02000000000000000000" pitchFamily="2" charset="0"/>
              </a:rPr>
              <a:t>Group Work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98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maBhx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28" y="579120"/>
            <a:ext cx="8534400" cy="57413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8118" y="1475873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Thank You</a:t>
            </a:r>
            <a:r>
              <a:rPr lang="bn-IN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46446" y="520567"/>
            <a:ext cx="8839200" cy="990600"/>
          </a:xfrm>
          <a:prstGeom prst="rect">
            <a:avLst/>
          </a:prstGeom>
          <a:solidFill>
            <a:srgbClr val="FFC000"/>
          </a:solidFill>
        </p:spPr>
        <p:txBody>
          <a:bodyPr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 Today’s Lesson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358190" y="1944304"/>
            <a:ext cx="8229600" cy="30512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3" charset="2"/>
              <a:buNone/>
            </a:pPr>
            <a:endParaRPr lang="en-US" sz="44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3" charset="2"/>
              <a:buNone/>
            </a:pPr>
            <a:r>
              <a:rPr lang="en-US" sz="4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Subject: English 2</a:t>
            </a:r>
            <a:r>
              <a:rPr lang="en-US" sz="4400" b="1" baseline="30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4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pPr algn="ctr">
              <a:buFont typeface="Wingdings 3" charset="2"/>
              <a:buNone/>
            </a:pPr>
            <a:r>
              <a:rPr lang="en-US" sz="4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Topic: Tag question</a:t>
            </a:r>
          </a:p>
          <a:p>
            <a:pPr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2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8683" y="0"/>
            <a:ext cx="8610600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Tag question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উত্তর লেখার নিয়মঃ  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65170" y="856357"/>
            <a:ext cx="9188117" cy="600164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 প্রশ্নটি যেভাবে আছে সেভাবে লিখতে হবে। 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 হবে প্রদত্ত বাক্যটি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Affirmative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Negative.</a:t>
            </a: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Affirmative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হলে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হবে- সাহায্যকারী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Verb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সাথে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n’t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যুক্ত এরপর প্রদত্ত বাক্যের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Subject+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Subject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সবসময়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Pronoun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).</a:t>
            </a: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Negative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হলে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হবে- সাহায্যকারী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Verb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এরপর প্রদত্ত বাক্যের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Subject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Pronoun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)+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অর্থাৎ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n’t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হবে না। 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(.........) সূন্যস্থানে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পূরণ করে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Underline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হবে।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Example: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Rana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is a good boy, 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isn’t he?</a:t>
            </a:r>
            <a:endParaRPr lang="bn-IN" sz="32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1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795" y="220357"/>
            <a:ext cx="914400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সাহায্যকারী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verb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সাথে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n’t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যেভাবে হয়ঃ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593159"/>
              </p:ext>
            </p:extLst>
          </p:nvPr>
        </p:nvGraphicFramePr>
        <p:xfrm>
          <a:off x="2360595" y="1385235"/>
          <a:ext cx="8458200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9100"/>
                <a:gridCol w="4229100"/>
              </a:tblGrid>
              <a:tr h="340360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B050"/>
                          </a:solidFill>
                        </a:rPr>
                        <a:t>am</a:t>
                      </a:r>
                      <a:r>
                        <a:rPr lang="en-US" sz="2800" dirty="0" err="1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+n’t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en-US" sz="2800" dirty="0" err="1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ain’t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/aren’t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is+n’t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isn’t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are+n’t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aren’t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was+n’t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wasn’t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were+n’t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weren’t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have+n’t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haven’t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has+n’t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hasn’t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had+n’t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hadn’t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may+n’t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mayn’t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might+n’t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mightn’t</a:t>
                      </a:r>
                    </a:p>
                    <a:p>
                      <a:r>
                        <a:rPr lang="en-US" sz="2800" dirty="0" err="1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can+n’t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can’t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could+n’t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couldn’t</a:t>
                      </a:r>
                    </a:p>
                    <a:p>
                      <a:r>
                        <a:rPr lang="en-US" sz="2800" dirty="0" err="1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shall+n’t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shan’t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should+n’t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shouldn’t</a:t>
                      </a:r>
                    </a:p>
                    <a:p>
                      <a:r>
                        <a:rPr lang="en-US" sz="2800" dirty="0" err="1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will+n’t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won’t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would+n’t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wouldn’t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must+n’t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mustn’t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ought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oughtn’t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need+n’t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needn’t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do+n’t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don’t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does+n’t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doesn’t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did+n’t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didn’t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67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535" y="343301"/>
            <a:ext cx="78486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subject 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2311" y="1427747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ব্যক্তিবাচক+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Singular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he/she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বস্তুবাচক+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Singular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it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ব্যক্তিবাচক/বস্তুবাচক+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Plural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they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দেশ/নদী/জাহাজ এর ক্ষেত্রে=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she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Abstract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কোনো কিছুর ক্ষেত্রে=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it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Everybody/Everyone/Nobody/No one/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None/Somebody/Someone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they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Everything/Anything/ Something/Nothing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it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18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3265" y="286351"/>
            <a:ext cx="6172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নিয়মঃ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0534" y="1290064"/>
            <a:ext cx="9115125" cy="5693866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as-IN" sz="2800" dirty="0" smtClean="0"/>
              <a:t>সাধারণত </a:t>
            </a:r>
            <a:r>
              <a:rPr lang="en-US" sz="2800" dirty="0"/>
              <a:t>positive </a:t>
            </a:r>
            <a:r>
              <a:rPr lang="as-IN" sz="2800" dirty="0"/>
              <a:t>বা  </a:t>
            </a:r>
            <a:r>
              <a:rPr lang="en-US" sz="2800" dirty="0"/>
              <a:t>affirmative statement -</a:t>
            </a:r>
            <a:r>
              <a:rPr lang="as-IN" sz="2800" dirty="0"/>
              <a:t>এ </a:t>
            </a:r>
            <a:r>
              <a:rPr lang="en-US" sz="2800" dirty="0"/>
              <a:t>negative tag </a:t>
            </a:r>
            <a:r>
              <a:rPr lang="as-IN" sz="2800" dirty="0"/>
              <a:t>এবং </a:t>
            </a:r>
            <a:r>
              <a:rPr lang="en-US" sz="2800" dirty="0"/>
              <a:t>negative statement -</a:t>
            </a:r>
            <a:r>
              <a:rPr lang="as-IN" sz="2800" dirty="0"/>
              <a:t>এ </a:t>
            </a:r>
            <a:r>
              <a:rPr lang="en-US" sz="2800" dirty="0"/>
              <a:t>affirmative tag </a:t>
            </a:r>
            <a:r>
              <a:rPr lang="as-IN" sz="2800" dirty="0"/>
              <a:t>ব্যবহৃত হয়। সেই সাথে </a:t>
            </a:r>
            <a:r>
              <a:rPr lang="en-US" sz="2800" dirty="0"/>
              <a:t>statement </a:t>
            </a:r>
            <a:r>
              <a:rPr lang="as-IN" sz="2800" dirty="0"/>
              <a:t>এর শেষে </a:t>
            </a:r>
            <a:r>
              <a:rPr lang="en-US" sz="2800" dirty="0"/>
              <a:t>comma (,) </a:t>
            </a:r>
            <a:r>
              <a:rPr lang="as-IN" sz="2800" dirty="0"/>
              <a:t>এবং </a:t>
            </a:r>
            <a:r>
              <a:rPr lang="en-US" sz="2800" dirty="0"/>
              <a:t>tag question </a:t>
            </a:r>
            <a:r>
              <a:rPr lang="as-IN" sz="2800" dirty="0"/>
              <a:t>এর শেষে প্রশ্ন বোধক (?) চিহ্ন বসে।</a:t>
            </a:r>
          </a:p>
          <a:p>
            <a:r>
              <a:rPr lang="en-US" sz="2800" b="1" dirty="0"/>
              <a:t>Positive Statement: </a:t>
            </a:r>
            <a:r>
              <a:rPr lang="en-US" sz="2800" dirty="0"/>
              <a:t>She knows you,</a:t>
            </a:r>
            <a:br>
              <a:rPr lang="en-US" sz="2800" dirty="0"/>
            </a:br>
            <a:r>
              <a:rPr lang="en-US" sz="2800" b="1" dirty="0"/>
              <a:t>Negative Tag: </a:t>
            </a:r>
            <a:r>
              <a:rPr lang="en-US" sz="2800" dirty="0"/>
              <a:t>doesn’t </a:t>
            </a:r>
            <a:r>
              <a:rPr lang="en-US" sz="2800" dirty="0" smtClean="0"/>
              <a:t>she</a:t>
            </a:r>
            <a:r>
              <a:rPr lang="en-US" sz="2800" dirty="0"/>
              <a:t>?</a:t>
            </a:r>
          </a:p>
          <a:p>
            <a:r>
              <a:rPr lang="en-US" sz="2800" b="1" dirty="0"/>
              <a:t>Negative Statement:</a:t>
            </a:r>
            <a:r>
              <a:rPr lang="en-US" sz="2800" dirty="0"/>
              <a:t> She does not know you,</a:t>
            </a:r>
            <a:br>
              <a:rPr lang="en-US" sz="2800" dirty="0"/>
            </a:br>
            <a:r>
              <a:rPr lang="en-US" sz="2800" b="1" dirty="0"/>
              <a:t>Positive Tag:</a:t>
            </a:r>
            <a:r>
              <a:rPr lang="en-US" sz="2800" dirty="0"/>
              <a:t> does she</a:t>
            </a:r>
            <a:r>
              <a:rPr lang="en-US" sz="2800" dirty="0" smtClean="0"/>
              <a:t>?</a:t>
            </a:r>
            <a:endParaRPr lang="bn-IN" sz="2800" dirty="0" smtClean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578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6172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নিয়মঃ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9144000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Primary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Auxiliary verb do, does, did, am, is, are, was, were, have, has, had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Tag Question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নিম্নে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I am a student,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aren’t I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She didn’t go there,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did she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You have done it,</a:t>
            </a:r>
            <a:r>
              <a:rPr lang="en-US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haven’t you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They were playing football,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weren’t they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He had gone there,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hadn’t he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He is not a teacher,</a:t>
            </a:r>
            <a:r>
              <a:rPr lang="en-US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 he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  Auxiliary verb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Exclamatory Sentence-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isn’t/ aren’t/ wasn’t/ weren’t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বসে। আবার মূল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Verb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Exclamatory Sentence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শেষে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don’t/ didn’t/ doesn’t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বসে। এক্ষেত্রে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Statement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Subject Noun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Tag-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Subject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Pronoun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বসে। যেমনঃ</a:t>
            </a:r>
            <a:endParaRPr lang="as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a. How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beautiful the picture is,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isn’t it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b. How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nicely the bird sings,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doesn’t it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+mj-lt"/>
              <a:buAutoNum type="arabicPeriod"/>
            </a:pPr>
            <a:endParaRPr lang="en-US" sz="2400" b="0" i="0" dirty="0">
              <a:solidFill>
                <a:srgbClr val="3C48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6172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নিয়মঃ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90221"/>
            <a:ext cx="9144000" cy="489364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Model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Auxiliary Verb (may, dare, might, can, could, shall, should, will, would, must, need etc.)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Tag Question: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We may fail at first,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mayn’t we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You must have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work hard to prosper,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mustn’t you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None could prosper in life without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industry,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could </a:t>
            </a:r>
            <a:r>
              <a:rPr lang="en-US" sz="2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they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+mj-lt"/>
              <a:buAutoNum type="alphaL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shall do that,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shan’t I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Exclamatory Sentence-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Subject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Verb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উহ্য থাকলে, সেক্ষেত্রে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Sentence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বুঝে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Subject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Verb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ধরে নিয়ে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Tag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গঠন করতে হয়</a:t>
            </a:r>
            <a:r>
              <a:rPr lang="as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What an idea!,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isn’t it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What a pity,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isn’t it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1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6172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নিয়মঃ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224677"/>
            <a:ext cx="9067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5.  What/ how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Exclamatory Sentence-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Subject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  Verb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Tag Question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What a beautiful garden it is!,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isn’t it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How beautiful the picture is!,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isn’t it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.  Statement-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যদি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need/needs Verb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হিসেবে ব্যবহৃত হয় তাহলে সেক্ষেত্রে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Tag Question-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need/needs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পরিবর্তে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don’t/doesn’t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হয়।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Statement-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যদি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need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not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থাকে তাহলে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হবে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need+Subject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as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as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I need a note book,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don’t I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She needs a piano,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doesn’t she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You need not go there, </a:t>
            </a:r>
            <a:r>
              <a:rPr lang="en-US" sz="2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need you?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14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371</Words>
  <Application>Microsoft Office PowerPoint</Application>
  <PresentationFormat>Widescreen</PresentationFormat>
  <Paragraphs>117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Book Antiqua</vt:lpstr>
      <vt:lpstr>Calibri</vt:lpstr>
      <vt:lpstr>Century Gothic</vt:lpstr>
      <vt:lpstr>NikoshBAN</vt:lpstr>
      <vt:lpstr>Times New Roman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Abc</dc:creator>
  <cp:lastModifiedBy>Pc Abc</cp:lastModifiedBy>
  <cp:revision>2</cp:revision>
  <dcterms:created xsi:type="dcterms:W3CDTF">2021-01-26T12:15:02Z</dcterms:created>
  <dcterms:modified xsi:type="dcterms:W3CDTF">2021-01-26T12:32:49Z</dcterms:modified>
</cp:coreProperties>
</file>