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8" autoAdjust="0"/>
    <p:restoredTop sz="94660"/>
  </p:normalViewPr>
  <p:slideViewPr>
    <p:cSldViewPr snapToGrid="0">
      <p:cViewPr varScale="1">
        <p:scale>
          <a:sx n="53" d="100"/>
          <a:sy n="53" d="100"/>
        </p:scale>
        <p:origin x="5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78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253A7-8A25-4B38-9B5F-9623A074AB62}" type="datetimeFigureOut">
              <a:rPr lang="en-US" smtClean="0"/>
              <a:t>27-Jan-21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2FD82-8552-4F6D-99AF-2B2A1FA93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99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3D325A-7091-43D3-9402-02EFD172432F}" type="datetimeFigureOut">
              <a:rPr lang="en-US" smtClean="0"/>
              <a:t>27-Jan-21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A9574EF-DECB-430A-BD94-86DB0D06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1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3D325A-7091-43D3-9402-02EFD172432F}" type="datetimeFigureOut">
              <a:rPr lang="en-US" smtClean="0"/>
              <a:t>27-Jan-21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A9574EF-DECB-430A-BD94-86DB0D06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9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3D325A-7091-43D3-9402-02EFD172432F}" type="datetimeFigureOut">
              <a:rPr lang="en-US" smtClean="0"/>
              <a:t>27-Jan-21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A9574EF-DECB-430A-BD94-86DB0D06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1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3D325A-7091-43D3-9402-02EFD172432F}" type="datetimeFigureOut">
              <a:rPr lang="en-US" smtClean="0"/>
              <a:t>27-Jan-21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A9574EF-DECB-430A-BD94-86DB0D06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8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3D325A-7091-43D3-9402-02EFD172432F}" type="datetimeFigureOut">
              <a:rPr lang="en-US" smtClean="0"/>
              <a:t>27-Jan-21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A9574EF-DECB-430A-BD94-86DB0D06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3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3D325A-7091-43D3-9402-02EFD172432F}" type="datetimeFigureOut">
              <a:rPr lang="en-US" smtClean="0"/>
              <a:t>27-Jan-21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A9574EF-DECB-430A-BD94-86DB0D0634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ame 9"/>
          <p:cNvSpPr/>
          <p:nvPr userDrawn="1"/>
        </p:nvSpPr>
        <p:spPr>
          <a:xfrm>
            <a:off x="0" y="0"/>
            <a:ext cx="11430001" cy="6858001"/>
          </a:xfrm>
          <a:prstGeom prst="frame">
            <a:avLst>
              <a:gd name="adj1" fmla="val 2243"/>
            </a:avLst>
          </a:prstGeom>
          <a:gradFill>
            <a:gsLst>
              <a:gs pos="0">
                <a:srgbClr val="00B050"/>
              </a:gs>
              <a:gs pos="17000">
                <a:srgbClr val="FF0000"/>
              </a:gs>
              <a:gs pos="35000">
                <a:srgbClr val="00B050"/>
              </a:gs>
              <a:gs pos="98286">
                <a:srgbClr val="00B050"/>
              </a:gs>
              <a:gs pos="43000">
                <a:srgbClr val="FF0000"/>
              </a:gs>
              <a:gs pos="59000">
                <a:srgbClr val="FF0000"/>
              </a:gs>
              <a:gs pos="9000">
                <a:srgbClr val="00B0F0"/>
              </a:gs>
              <a:gs pos="51000">
                <a:srgbClr val="FFFF00"/>
              </a:gs>
              <a:gs pos="84000">
                <a:srgbClr val="FF0000"/>
              </a:gs>
              <a:gs pos="68000">
                <a:srgbClr val="00B05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4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3D325A-7091-43D3-9402-02EFD172432F}" type="datetimeFigureOut">
              <a:rPr lang="en-US" smtClean="0"/>
              <a:t>27-Jan-21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A9574EF-DECB-430A-BD94-86DB0D06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77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3D325A-7091-43D3-9402-02EFD172432F}" type="datetimeFigureOut">
              <a:rPr lang="en-US" smtClean="0"/>
              <a:t>27-Jan-21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A9574EF-DECB-430A-BD94-86DB0D06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3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3D325A-7091-43D3-9402-02EFD172432F}" type="datetimeFigureOut">
              <a:rPr lang="en-US" smtClean="0"/>
              <a:t>27-Jan-21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A9574EF-DECB-430A-BD94-86DB0D06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9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3D325A-7091-43D3-9402-02EFD172432F}" type="datetimeFigureOut">
              <a:rPr lang="en-US" smtClean="0"/>
              <a:t>27-Jan-21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A9574EF-DECB-430A-BD94-86DB0D06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1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3D325A-7091-43D3-9402-02EFD172432F}" type="datetimeFigureOut">
              <a:rPr lang="en-US" smtClean="0"/>
              <a:t>27-Jan-21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A9574EF-DECB-430A-BD94-86DB0D06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5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-1" y="-1"/>
            <a:ext cx="11430001" cy="6858001"/>
          </a:xfrm>
          <a:prstGeom prst="frame">
            <a:avLst>
              <a:gd name="adj1" fmla="val 2243"/>
            </a:avLst>
          </a:prstGeom>
          <a:gradFill>
            <a:gsLst>
              <a:gs pos="0">
                <a:srgbClr val="00B050"/>
              </a:gs>
              <a:gs pos="17000">
                <a:srgbClr val="FF0000"/>
              </a:gs>
              <a:gs pos="35000">
                <a:srgbClr val="00B050"/>
              </a:gs>
              <a:gs pos="98286">
                <a:srgbClr val="00B050"/>
              </a:gs>
              <a:gs pos="43000">
                <a:srgbClr val="FF0000"/>
              </a:gs>
              <a:gs pos="59000">
                <a:srgbClr val="FF0000"/>
              </a:gs>
              <a:gs pos="9000">
                <a:srgbClr val="00B0F0"/>
              </a:gs>
              <a:gs pos="51000">
                <a:srgbClr val="FFFF00"/>
              </a:gs>
              <a:gs pos="84000">
                <a:srgbClr val="FF0000"/>
              </a:gs>
              <a:gs pos="68000">
                <a:srgbClr val="00B05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7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9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8.png"/><Relationship Id="rId9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03980" y="196945"/>
            <a:ext cx="11022041" cy="1603717"/>
          </a:xfrm>
          <a:prstGeom prst="cloudCallout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459" y="2199045"/>
            <a:ext cx="4883082" cy="3657600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462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0778" y="428946"/>
            <a:ext cx="7448445" cy="70788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 সেট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700" y="2233706"/>
            <a:ext cx="557204" cy="5686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68256" y="3955141"/>
            <a:ext cx="5192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endParaRPr lang="en-US" sz="6600" dirty="0"/>
          </a:p>
        </p:txBody>
      </p:sp>
      <p:sp>
        <p:nvSpPr>
          <p:cNvPr id="6" name="Rectangle 5"/>
          <p:cNvSpPr/>
          <p:nvPr/>
        </p:nvSpPr>
        <p:spPr>
          <a:xfrm>
            <a:off x="9362930" y="3990272"/>
            <a:ext cx="468153" cy="109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8488723" y="4179769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7660012" y="4194057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9" name="Rectangle 8"/>
          <p:cNvSpPr/>
          <p:nvPr/>
        </p:nvSpPr>
        <p:spPr>
          <a:xfrm>
            <a:off x="6741701" y="4211839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5924840" y="4194057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5003880" y="4194057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3474541" y="4093638"/>
            <a:ext cx="439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=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96928" y="4132715"/>
            <a:ext cx="516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</a:t>
            </a:r>
            <a:r>
              <a:rPr lang="en-US" sz="4800" b="1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0905" y="4093638"/>
            <a:ext cx="489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B</a:t>
            </a:r>
            <a:r>
              <a:rPr lang="en-US" sz="4800" b="1" dirty="0"/>
              <a:t>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2438574" y="4290997"/>
          <a:ext cx="525706" cy="656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Equation" r:id="rId4" imgW="152280" imgH="190440" progId="Equation.3">
                  <p:embed/>
                </p:oleObj>
              </mc:Choice>
              <mc:Fallback>
                <p:oleObj name="Equation" r:id="rId4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574" y="4290997"/>
                        <a:ext cx="525706" cy="6560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86" y="2274297"/>
            <a:ext cx="479725" cy="591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683" y="2272793"/>
            <a:ext cx="349764" cy="5695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41" y="2284078"/>
            <a:ext cx="443584" cy="5468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02" y="2274297"/>
            <a:ext cx="448281" cy="59105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689894" y="1996156"/>
            <a:ext cx="4623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endParaRPr lang="en-US" sz="6600" dirty="0"/>
          </a:p>
        </p:txBody>
      </p:sp>
      <p:sp>
        <p:nvSpPr>
          <p:cNvPr id="22" name="Rectangle 21"/>
          <p:cNvSpPr/>
          <p:nvPr/>
        </p:nvSpPr>
        <p:spPr>
          <a:xfrm>
            <a:off x="6455983" y="1981678"/>
            <a:ext cx="449743" cy="109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5849378" y="2191361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24" name="Rectangle 23"/>
          <p:cNvSpPr/>
          <p:nvPr/>
        </p:nvSpPr>
        <p:spPr>
          <a:xfrm>
            <a:off x="5236965" y="2206710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25" name="Rectangle 24"/>
          <p:cNvSpPr/>
          <p:nvPr/>
        </p:nvSpPr>
        <p:spPr>
          <a:xfrm>
            <a:off x="4506614" y="2222060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767" y="2260040"/>
            <a:ext cx="344006" cy="5695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436" y="2271325"/>
            <a:ext cx="436282" cy="5468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54" y="2260682"/>
            <a:ext cx="535175" cy="5686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545" y="2174640"/>
            <a:ext cx="482088" cy="66836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7225029" y="1961382"/>
            <a:ext cx="4501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endParaRPr lang="en-US" sz="6600" dirty="0"/>
          </a:p>
        </p:txBody>
      </p:sp>
      <p:sp>
        <p:nvSpPr>
          <p:cNvPr id="31" name="Rectangle 30"/>
          <p:cNvSpPr/>
          <p:nvPr/>
        </p:nvSpPr>
        <p:spPr>
          <a:xfrm>
            <a:off x="10051256" y="1932806"/>
            <a:ext cx="415358" cy="109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>
            <a:off x="9442921" y="2164063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33" name="Rectangle 32"/>
          <p:cNvSpPr/>
          <p:nvPr/>
        </p:nvSpPr>
        <p:spPr>
          <a:xfrm>
            <a:off x="8727072" y="2150237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34" name="Rectangle 33"/>
          <p:cNvSpPr/>
          <p:nvPr/>
        </p:nvSpPr>
        <p:spPr>
          <a:xfrm>
            <a:off x="8038671" y="2148944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35" name="Curved Up Arrow 34"/>
          <p:cNvSpPr/>
          <p:nvPr/>
        </p:nvSpPr>
        <p:spPr>
          <a:xfrm>
            <a:off x="5706169" y="2819267"/>
            <a:ext cx="2329229" cy="1075986"/>
          </a:xfrm>
          <a:prstGeom prst="curvedUpArrow">
            <a:avLst>
              <a:gd name="adj1" fmla="val 0"/>
              <a:gd name="adj2" fmla="val 22660"/>
              <a:gd name="adj3" fmla="val 25000"/>
            </a:avLst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urved Up Arrow 35"/>
          <p:cNvSpPr/>
          <p:nvPr/>
        </p:nvSpPr>
        <p:spPr>
          <a:xfrm>
            <a:off x="6373435" y="2785218"/>
            <a:ext cx="2337989" cy="1042176"/>
          </a:xfrm>
          <a:prstGeom prst="curvedUpArrow">
            <a:avLst>
              <a:gd name="adj1" fmla="val 0"/>
              <a:gd name="adj2" fmla="val 26336"/>
              <a:gd name="adj3" fmla="val 28062"/>
            </a:avLst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65699" y="5329232"/>
            <a:ext cx="8845141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বা ততোধিক সেটের সকল বস্তু ( উপাদান ) নিয়ে গঠিত সেটকে সংযোগ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Union of Set )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বলে 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787527" y="1142032"/>
            <a:ext cx="8694736" cy="1157058"/>
            <a:chOff x="263527" y="1747104"/>
            <a:chExt cx="8694736" cy="1157058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946" y="2060019"/>
              <a:ext cx="479725" cy="59105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0444" y="2058514"/>
              <a:ext cx="349764" cy="56952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3702" y="2069799"/>
              <a:ext cx="443584" cy="54684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362" y="2060019"/>
              <a:ext cx="448281" cy="591050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1038503" y="1796166"/>
              <a:ext cx="46236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endParaRPr lang="en-US" sz="66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861743" y="1767400"/>
              <a:ext cx="449743" cy="1098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16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255139" y="1977082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642726" y="1992431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912375" y="2007781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63527" y="1930917"/>
              <a:ext cx="466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A</a:t>
              </a:r>
              <a:r>
                <a:rPr lang="en-US" sz="4800" b="1" dirty="0"/>
                <a:t> 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2907" y="1918164"/>
              <a:ext cx="4451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=</a:t>
              </a:r>
              <a:endParaRPr lang="en-US" dirty="0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416" y="2045761"/>
              <a:ext cx="344006" cy="56952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3085" y="2057046"/>
              <a:ext cx="436282" cy="54684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4626" y="2045761"/>
              <a:ext cx="458151" cy="568614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2194" y="1960361"/>
              <a:ext cx="482088" cy="668369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5716677" y="1747104"/>
              <a:ext cx="45012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endParaRPr lang="en-US" sz="66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542905" y="1747104"/>
              <a:ext cx="415358" cy="1098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1600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934570" y="1949784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218721" y="1935958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530320" y="1934665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367522" y="1880574"/>
              <a:ext cx="4842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=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887786" y="1921910"/>
              <a:ext cx="4104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B</a:t>
              </a:r>
              <a:r>
                <a:rPr lang="en-US" sz="4800" b="1" dirty="0"/>
                <a:t> 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252924" y="2100194"/>
              <a:ext cx="7498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bn-IN" sz="2400" b="1" dirty="0"/>
                <a:t> </a:t>
              </a:r>
              <a:endParaRPr lang="en-US" sz="2400" b="1" dirty="0"/>
            </a:p>
          </p:txBody>
        </p:sp>
      </p:grpSp>
      <p:graphicFrame>
        <p:nvGraphicFramePr>
          <p:cNvPr id="62" name="Object 61"/>
          <p:cNvGraphicFramePr>
            <a:graphicFrameLocks noChangeAspect="1"/>
          </p:cNvGraphicFramePr>
          <p:nvPr>
            <p:extLst/>
          </p:nvPr>
        </p:nvGraphicFramePr>
        <p:xfrm>
          <a:off x="6840300" y="2241542"/>
          <a:ext cx="521709" cy="778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" name="Equation" r:id="rId11" imgW="152280" imgH="190440" progId="Equation.3">
                  <p:embed/>
                </p:oleObj>
              </mc:Choice>
              <mc:Fallback>
                <p:oleObj name="Equation" r:id="rId11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300" y="2241542"/>
                        <a:ext cx="521709" cy="7786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3385272" y="2131167"/>
            <a:ext cx="439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=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807659" y="2170244"/>
            <a:ext cx="572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</a:t>
            </a:r>
            <a:r>
              <a:rPr lang="en-US" sz="4800" b="1" dirty="0"/>
              <a:t>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811635" y="2131167"/>
            <a:ext cx="540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B</a:t>
            </a:r>
            <a:r>
              <a:rPr lang="en-US" sz="4800" b="1" dirty="0"/>
              <a:t> </a:t>
            </a:r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/>
          </p:nvPr>
        </p:nvGraphicFramePr>
        <p:xfrm>
          <a:off x="2349305" y="2328526"/>
          <a:ext cx="525706" cy="656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Equation" r:id="rId12" imgW="152280" imgH="190440" progId="Equation.3">
                  <p:embed/>
                </p:oleObj>
              </mc:Choice>
              <mc:Fallback>
                <p:oleObj name="Equation" r:id="rId12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305" y="2328526"/>
                        <a:ext cx="525706" cy="6560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" name="Picture 6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384" y="2222910"/>
            <a:ext cx="455283" cy="68254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82" y="2285049"/>
            <a:ext cx="568212" cy="61890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216" y="2284077"/>
            <a:ext cx="425356" cy="59909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31" y="2237064"/>
            <a:ext cx="577050" cy="63286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388" y="2163173"/>
            <a:ext cx="562149" cy="68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4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500"/>
                            </p:stCondLst>
                            <p:childTnLst>
                              <p:par>
                                <p:cTn id="1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000"/>
                            </p:stCondLst>
                            <p:childTnLst>
                              <p:par>
                                <p:cTn id="15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7500"/>
                            </p:stCondLst>
                            <p:childTnLst>
                              <p:par>
                                <p:cTn id="16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8000"/>
                            </p:stCondLst>
                            <p:childTnLst>
                              <p:par>
                                <p:cTn id="17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8500"/>
                            </p:stCondLst>
                            <p:childTnLst>
                              <p:par>
                                <p:cTn id="18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9000"/>
                            </p:stCondLst>
                            <p:childTnLst>
                              <p:par>
                                <p:cTn id="19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9500"/>
                            </p:stCondLst>
                            <p:childTnLst>
                              <p:par>
                                <p:cTn id="20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000"/>
                            </p:stCondLst>
                            <p:childTnLst>
                              <p:par>
                                <p:cTn id="27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500"/>
                            </p:stCondLst>
                            <p:childTnLst>
                              <p:par>
                                <p:cTn id="28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2.59259E-6 L 0.04115 0.28635 " pathEditMode="relative" rAng="0" ptsTypes="AA">
                                      <p:cBhvr>
                                        <p:cTn id="31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000"/>
                            </p:stCondLst>
                            <p:childTnLst>
                              <p:par>
                                <p:cTn id="3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0417 L 0.03958 0.2919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-3.7037E-7 L 0.06237 0.29259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225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69 -2.22222E-6 L 0.07981 0.29375 " pathEditMode="relative" rAng="0" ptsTypes="AA">
                                      <p:cBhvr>
                                        <p:cTn id="39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000"/>
                            </p:stCondLst>
                            <p:childTnLst>
                              <p:par>
                                <p:cTn id="39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225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0.01459 L -0.08425 0.3007 " pathEditMode="relative" rAng="0" ptsTypes="AA">
                                      <p:cBhvr>
                                        <p:cTn id="4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2000"/>
                            </p:stCondLst>
                            <p:childTnLst>
                              <p:par>
                                <p:cTn id="40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22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-0.00417 L -0.078 0.30093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1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1" grpId="0"/>
      <p:bldP spid="22" grpId="0"/>
      <p:bldP spid="23" grpId="0"/>
      <p:bldP spid="24" grpId="0"/>
      <p:bldP spid="25" grpId="0"/>
      <p:bldP spid="30" grpId="0"/>
      <p:bldP spid="31" grpId="0"/>
      <p:bldP spid="32" grpId="0"/>
      <p:bldP spid="33" grpId="0"/>
      <p:bldP spid="34" grpId="0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63" grpId="0"/>
      <p:bldP spid="64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03980" y="196945"/>
            <a:ext cx="11022041" cy="1603717"/>
          </a:xfrm>
          <a:prstGeom prst="cloudCallou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1" r="51208"/>
          <a:stretch/>
        </p:blipFill>
        <p:spPr>
          <a:xfrm>
            <a:off x="283478" y="2827608"/>
            <a:ext cx="3143611" cy="3657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3675529" y="5961988"/>
            <a:ext cx="7351059" cy="52322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Arial Unicode"/>
                <a:cs typeface="NikoshBAN" pitchFamily="2" charset="0"/>
              </a:rPr>
              <a:t>যদি</a:t>
            </a:r>
            <a:r>
              <a:rPr lang="en-US" sz="2800" dirty="0" smtClean="0">
                <a:latin typeface="Arial Unicode"/>
                <a:cs typeface="NikoshBAN" pitchFamily="2" charset="0"/>
              </a:rPr>
              <a:t> A</a:t>
            </a:r>
            <a:r>
              <a:rPr lang="en-US" sz="2800" dirty="0">
                <a:latin typeface="Arial Unicode"/>
                <a:cs typeface="NikoshBAN" pitchFamily="2" charset="0"/>
              </a:rPr>
              <a:t>={1,2,3},B={</a:t>
            </a:r>
            <a:r>
              <a:rPr lang="en-US" sz="2800" dirty="0" err="1" smtClean="0">
                <a:latin typeface="Arial Unicode"/>
                <a:cs typeface="NikoshBAN" pitchFamily="2" charset="0"/>
              </a:rPr>
              <a:t>x,y,z</a:t>
            </a:r>
            <a:r>
              <a:rPr lang="en-US" sz="2800" dirty="0" smtClean="0">
                <a:latin typeface="Arial Unicode"/>
                <a:cs typeface="NikoshBAN" pitchFamily="2" charset="0"/>
              </a:rPr>
              <a:t>} </a:t>
            </a:r>
            <a:r>
              <a:rPr lang="en-US" sz="2800" dirty="0" err="1" smtClean="0">
                <a:latin typeface="Arial Unicode"/>
                <a:cs typeface="NikoshBAN" pitchFamily="2" charset="0"/>
              </a:rPr>
              <a:t>হয়</a:t>
            </a:r>
            <a:r>
              <a:rPr lang="en-US" sz="2800" dirty="0" smtClean="0">
                <a:latin typeface="Arial Unicode"/>
                <a:cs typeface="NikoshBAN" pitchFamily="2" charset="0"/>
              </a:rPr>
              <a:t>, </a:t>
            </a:r>
            <a:r>
              <a:rPr lang="en-US" sz="2800" dirty="0" err="1" smtClean="0">
                <a:latin typeface="Arial Unicode"/>
                <a:cs typeface="NikoshBAN" pitchFamily="2" charset="0"/>
              </a:rPr>
              <a:t>তবে</a:t>
            </a:r>
            <a:r>
              <a:rPr lang="en-US" sz="2800" dirty="0" smtClean="0">
                <a:latin typeface="Arial Unicode"/>
                <a:cs typeface="NikoshBAN" pitchFamily="2" charset="0"/>
              </a:rPr>
              <a:t> AUB=</a:t>
            </a:r>
            <a:r>
              <a:rPr lang="en-US" sz="2800" dirty="0" err="1" smtClean="0">
                <a:latin typeface="Arial Unicode"/>
                <a:cs typeface="NikoshBAN" pitchFamily="2" charset="0"/>
              </a:rPr>
              <a:t>কত</a:t>
            </a:r>
            <a:r>
              <a:rPr lang="en-US" sz="2800" dirty="0" smtClean="0">
                <a:latin typeface="Arial Unicode"/>
                <a:cs typeface="NikoshBAN" pitchFamily="2" charset="0"/>
              </a:rPr>
              <a:t>?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32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849" y="745630"/>
            <a:ext cx="5636302" cy="5366740"/>
          </a:xfrm>
          <a:prstGeom prst="rect">
            <a:avLst/>
          </a:prstGeom>
          <a:solidFill>
            <a:srgbClr val="00B0F0"/>
          </a:solidFill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9582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2902" y="401033"/>
            <a:ext cx="8844196" cy="70788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ছেদ সেট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25" y="2310718"/>
            <a:ext cx="474017" cy="560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180" y="2296206"/>
            <a:ext cx="505659" cy="5017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39236" y="1526911"/>
            <a:ext cx="819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37123" y="1145038"/>
            <a:ext cx="4185955" cy="1107996"/>
            <a:chOff x="113122" y="1145038"/>
            <a:chExt cx="4185955" cy="110799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871" y="1498488"/>
              <a:ext cx="515063" cy="50171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247" y="1467213"/>
              <a:ext cx="485283" cy="57399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865" y="1442557"/>
              <a:ext cx="517943" cy="57010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9058" y="1498488"/>
              <a:ext cx="482833" cy="56047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89370" y="1145038"/>
              <a:ext cx="508614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endParaRPr lang="en-US" sz="6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39483" y="1151191"/>
              <a:ext cx="459594" cy="1098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1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71734" y="1364681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82411" y="1350393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83570" y="1326802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3122" y="1356001"/>
              <a:ext cx="48273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A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4631" y="1274730"/>
              <a:ext cx="4490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=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74410" y="1137686"/>
            <a:ext cx="4005382" cy="1115349"/>
            <a:chOff x="4950410" y="1137685"/>
            <a:chExt cx="4005382" cy="1115349"/>
          </a:xfrm>
        </p:grpSpPr>
        <p:sp>
          <p:nvSpPr>
            <p:cNvPr id="21" name="Rectangle 20"/>
            <p:cNvSpPr/>
            <p:nvPr/>
          </p:nvSpPr>
          <p:spPr>
            <a:xfrm>
              <a:off x="7821807" y="1313569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9180" y="1475952"/>
              <a:ext cx="458148" cy="50171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3252" y="1444677"/>
              <a:ext cx="467655" cy="57399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0151" y="1442705"/>
              <a:ext cx="449940" cy="56903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6570" y="1475952"/>
              <a:ext cx="465294" cy="560473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569209" y="1145038"/>
              <a:ext cx="46276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endParaRPr lang="en-US" sz="66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476896" y="1137685"/>
              <a:ext cx="478896" cy="1098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16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086072" y="1342145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21788" y="1313569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61275" y="1277040"/>
              <a:ext cx="4490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=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50410" y="1376672"/>
              <a:ext cx="4893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B</a:t>
              </a:r>
              <a:endParaRPr lang="en-US" dirty="0"/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253" y="2125442"/>
            <a:ext cx="565434" cy="6690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257" y="2179661"/>
            <a:ext cx="548974" cy="727779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082502" y="3878020"/>
            <a:ext cx="5577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endParaRPr lang="en-US" sz="8000" dirty="0"/>
          </a:p>
        </p:txBody>
      </p:sp>
      <p:sp>
        <p:nvSpPr>
          <p:cNvPr id="35" name="Rectangle 34"/>
          <p:cNvSpPr/>
          <p:nvPr/>
        </p:nvSpPr>
        <p:spPr>
          <a:xfrm>
            <a:off x="7812869" y="3856756"/>
            <a:ext cx="588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2000" dirty="0"/>
          </a:p>
        </p:txBody>
      </p:sp>
      <p:sp>
        <p:nvSpPr>
          <p:cNvPr id="36" name="Rectangle 35"/>
          <p:cNvSpPr/>
          <p:nvPr/>
        </p:nvSpPr>
        <p:spPr>
          <a:xfrm>
            <a:off x="7039962" y="4258465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37" name="Rectangle 36"/>
          <p:cNvSpPr/>
          <p:nvPr/>
        </p:nvSpPr>
        <p:spPr>
          <a:xfrm>
            <a:off x="6214532" y="4266005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38" name="TextBox 37"/>
          <p:cNvSpPr txBox="1"/>
          <p:nvPr/>
        </p:nvSpPr>
        <p:spPr>
          <a:xfrm>
            <a:off x="4638619" y="4024170"/>
            <a:ext cx="4490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=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3242689" y="4125938"/>
            <a:ext cx="640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191564" y="4125938"/>
            <a:ext cx="489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B</a:t>
            </a:r>
            <a:endParaRPr lang="en-US" sz="2400" dirty="0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/>
          </p:nvPr>
        </p:nvGraphicFramePr>
        <p:xfrm>
          <a:off x="3723337" y="4268736"/>
          <a:ext cx="548242" cy="685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Equation" r:id="rId8" imgW="152280" imgH="190440" progId="Equation.3">
                  <p:embed/>
                </p:oleObj>
              </mc:Choice>
              <mc:Fallback>
                <p:oleObj name="Equation" r:id="rId8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3337" y="4268736"/>
                        <a:ext cx="548242" cy="6853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Curved Up Arrow 41"/>
          <p:cNvSpPr/>
          <p:nvPr/>
        </p:nvSpPr>
        <p:spPr>
          <a:xfrm>
            <a:off x="4838701" y="2758651"/>
            <a:ext cx="3170714" cy="1002657"/>
          </a:xfrm>
          <a:prstGeom prst="curvedUpArrow">
            <a:avLst>
              <a:gd name="adj1" fmla="val 0"/>
              <a:gd name="adj2" fmla="val 26587"/>
              <a:gd name="adj3" fmla="val 32002"/>
            </a:avLst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Curved Up Arrow 42"/>
          <p:cNvSpPr/>
          <p:nvPr/>
        </p:nvSpPr>
        <p:spPr>
          <a:xfrm>
            <a:off x="5602148" y="2800043"/>
            <a:ext cx="3096939" cy="1002657"/>
          </a:xfrm>
          <a:prstGeom prst="curvedUpArrow">
            <a:avLst>
              <a:gd name="adj1" fmla="val 0"/>
              <a:gd name="adj2" fmla="val 26587"/>
              <a:gd name="adj3" fmla="val 32002"/>
            </a:avLst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Curved Up Arrow 43"/>
          <p:cNvSpPr/>
          <p:nvPr/>
        </p:nvSpPr>
        <p:spPr>
          <a:xfrm>
            <a:off x="6280327" y="2809127"/>
            <a:ext cx="3110668" cy="1002657"/>
          </a:xfrm>
          <a:prstGeom prst="curvedUpArrow">
            <a:avLst>
              <a:gd name="adj1" fmla="val 0"/>
              <a:gd name="adj2" fmla="val 26587"/>
              <a:gd name="adj3" fmla="val 32002"/>
            </a:avLst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92430" y="5365478"/>
            <a:ext cx="8845141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বা ততোধিক সেটের সাধারণ বস্তু ( উপাদান ) নিয়ে গঠিত সেটকে ছেদ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Intersection of Set )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বলে 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13" y="2266309"/>
            <a:ext cx="476423" cy="57399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179" y="2241658"/>
            <a:ext cx="508486" cy="570109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3440060" y="1944138"/>
            <a:ext cx="5161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endParaRPr lang="en-US" sz="6600" dirty="0"/>
          </a:p>
        </p:txBody>
      </p:sp>
      <p:sp>
        <p:nvSpPr>
          <p:cNvPr id="49" name="Rectangle 48"/>
          <p:cNvSpPr/>
          <p:nvPr/>
        </p:nvSpPr>
        <p:spPr>
          <a:xfrm>
            <a:off x="6434484" y="1950291"/>
            <a:ext cx="432267" cy="109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>
          <a:xfrm>
            <a:off x="5778926" y="2163782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51" name="Rectangle 50"/>
          <p:cNvSpPr/>
          <p:nvPr/>
        </p:nvSpPr>
        <p:spPr>
          <a:xfrm>
            <a:off x="5045037" y="2149494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52" name="Rectangle 51"/>
          <p:cNvSpPr/>
          <p:nvPr/>
        </p:nvSpPr>
        <p:spPr>
          <a:xfrm>
            <a:off x="4317933" y="2125903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53" name="Rectangle 52"/>
          <p:cNvSpPr/>
          <p:nvPr/>
        </p:nvSpPr>
        <p:spPr>
          <a:xfrm>
            <a:off x="9446361" y="2112670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13" y="2275052"/>
            <a:ext cx="449783" cy="50171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265" y="2243777"/>
            <a:ext cx="459116" cy="57399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28" y="2241806"/>
            <a:ext cx="441725" cy="56903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939" y="2275053"/>
            <a:ext cx="456799" cy="560473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7234891" y="1944138"/>
            <a:ext cx="4799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endParaRPr lang="en-US" sz="6600" dirty="0"/>
          </a:p>
        </p:txBody>
      </p:sp>
      <p:sp>
        <p:nvSpPr>
          <p:cNvPr id="59" name="Rectangle 58"/>
          <p:cNvSpPr/>
          <p:nvPr/>
        </p:nvSpPr>
        <p:spPr>
          <a:xfrm>
            <a:off x="10089489" y="1936785"/>
            <a:ext cx="504532" cy="109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1600" dirty="0"/>
          </a:p>
        </p:txBody>
      </p:sp>
      <p:sp>
        <p:nvSpPr>
          <p:cNvPr id="60" name="Rectangle 59"/>
          <p:cNvSpPr/>
          <p:nvPr/>
        </p:nvSpPr>
        <p:spPr>
          <a:xfrm>
            <a:off x="8724059" y="2141246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61" name="Rectangle 60"/>
          <p:cNvSpPr/>
          <p:nvPr/>
        </p:nvSpPr>
        <p:spPr>
          <a:xfrm>
            <a:off x="8071904" y="2112670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graphicFrame>
        <p:nvGraphicFramePr>
          <p:cNvPr id="62" name="Object 61"/>
          <p:cNvGraphicFramePr>
            <a:graphicFrameLocks noChangeAspect="1"/>
          </p:cNvGraphicFramePr>
          <p:nvPr>
            <p:extLst/>
          </p:nvPr>
        </p:nvGraphicFramePr>
        <p:xfrm>
          <a:off x="6791747" y="2154110"/>
          <a:ext cx="548242" cy="824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name="Equation" r:id="rId10" imgW="152280" imgH="190440" progId="Equation.3">
                  <p:embed/>
                </p:oleObj>
              </mc:Choice>
              <mc:Fallback>
                <p:oleObj name="Equation" r:id="rId10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1747" y="2154110"/>
                        <a:ext cx="548242" cy="8240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3071461" y="1978987"/>
            <a:ext cx="4490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=</a:t>
            </a:r>
            <a:endParaRPr lang="en-US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1675531" y="2080755"/>
            <a:ext cx="640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2624406" y="2080755"/>
            <a:ext cx="489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B</a:t>
            </a:r>
            <a:endParaRPr lang="en-US" sz="2400" dirty="0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/>
          </p:nvPr>
        </p:nvGraphicFramePr>
        <p:xfrm>
          <a:off x="2156179" y="2223553"/>
          <a:ext cx="548242" cy="685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Equation" r:id="rId11" imgW="152280" imgH="190440" progId="Equation.3">
                  <p:embed/>
                </p:oleObj>
              </mc:Choice>
              <mc:Fallback>
                <p:oleObj name="Equation" r:id="rId11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179" y="2223553"/>
                        <a:ext cx="548242" cy="6853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" name="Picture 6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36" y="2126777"/>
            <a:ext cx="677993" cy="71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2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000"/>
                            </p:stCondLst>
                            <p:childTnLst>
                              <p:par>
                                <p:cTn id="14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500"/>
                            </p:stCondLst>
                            <p:childTnLst>
                              <p:par>
                                <p:cTn id="15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7000"/>
                            </p:stCondLst>
                            <p:childTnLst>
                              <p:par>
                                <p:cTn id="17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500"/>
                            </p:stCondLst>
                            <p:childTnLst>
                              <p:par>
                                <p:cTn id="18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8500"/>
                            </p:stCondLst>
                            <p:childTnLst>
                              <p:par>
                                <p:cTn id="20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9000"/>
                            </p:stCondLst>
                            <p:childTnLst>
                              <p:par>
                                <p:cTn id="2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3000"/>
                            </p:stCondLst>
                            <p:childTnLst>
                              <p:par>
                                <p:cTn id="30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4000"/>
                            </p:stCondLst>
                            <p:childTnLst>
                              <p:par>
                                <p:cTn id="30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4.81481E-6 L 0.09115 0.31482 " pathEditMode="relative" rAng="0" ptsTypes="AA">
                                      <p:cBhvr>
                                        <p:cTn id="3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225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57 -3.33333E-6 L 0.09583 0.30023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000"/>
                            </p:stCondLst>
                            <p:childTnLst>
                              <p:par>
                                <p:cTn id="36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25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4.44444E-6 L 0.11185 0.30648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6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8" grpId="0"/>
      <p:bldP spid="49" grpId="0"/>
      <p:bldP spid="50" grpId="0"/>
      <p:bldP spid="51" grpId="0"/>
      <p:bldP spid="52" grpId="0"/>
      <p:bldP spid="53" grpId="0"/>
      <p:bldP spid="58" grpId="0"/>
      <p:bldP spid="59" grpId="0"/>
      <p:bldP spid="60" grpId="0"/>
      <p:bldP spid="61" grpId="0"/>
      <p:bldP spid="63" grpId="0"/>
      <p:bldP spid="64" grpId="0"/>
      <p:bldP spid="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792998" y="439615"/>
                <a:ext cx="8169252" cy="5965501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600" dirty="0" smtClean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A=</a:t>
                </a:r>
                <a:r>
                  <a:rPr lang="en-US" sz="8800" dirty="0" smtClean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{   ,   </a:t>
                </a:r>
                <a:r>
                  <a:rPr lang="en-US" sz="9600" dirty="0" smtClean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,    </a:t>
                </a:r>
                <a:r>
                  <a:rPr lang="en-US" sz="9600" dirty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}</a:t>
                </a:r>
              </a:p>
              <a:p>
                <a:pPr algn="ctr"/>
                <a:r>
                  <a:rPr lang="en-US" sz="9600" dirty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B={   </a:t>
                </a:r>
                <a:r>
                  <a:rPr lang="en-US" sz="9600" dirty="0" smtClean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    ,    }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96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𝐴</m:t>
                    </m:r>
                    <m:r>
                      <a:rPr lang="en-US" sz="96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∩</m:t>
                    </m:r>
                    <m:r>
                      <a:rPr lang="en-US" sz="96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𝐵</m:t>
                    </m:r>
                  </m:oMath>
                </a14:m>
                <a:r>
                  <a:rPr lang="en-US" sz="9600" dirty="0" smtClean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IN" sz="9600" dirty="0" smtClean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?</a:t>
                </a:r>
                <a:endParaRPr lang="en-US" sz="9600" dirty="0">
                  <a:solidFill>
                    <a:schemeClr val="accent5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998" y="439615"/>
                <a:ext cx="8169252" cy="5965501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762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Isosceles Triangle 6"/>
          <p:cNvSpPr/>
          <p:nvPr/>
        </p:nvSpPr>
        <p:spPr>
          <a:xfrm>
            <a:off x="5897532" y="1765479"/>
            <a:ext cx="605130" cy="601692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18760" y="1952433"/>
            <a:ext cx="680772" cy="4312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621540" y="1864056"/>
            <a:ext cx="756412" cy="574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5991706" y="3098935"/>
            <a:ext cx="680771" cy="64686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Magnetic Disk 10"/>
          <p:cNvSpPr/>
          <p:nvPr/>
        </p:nvSpPr>
        <p:spPr>
          <a:xfrm>
            <a:off x="7268802" y="3242682"/>
            <a:ext cx="756413" cy="503115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sp>
        <p:nvSpPr>
          <p:cNvPr id="12" name="Smiley Face 11"/>
          <p:cNvSpPr/>
          <p:nvPr/>
        </p:nvSpPr>
        <p:spPr>
          <a:xfrm>
            <a:off x="8621540" y="3137010"/>
            <a:ext cx="680771" cy="646862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9515295">
            <a:off x="467750" y="1130488"/>
            <a:ext cx="2892514" cy="73797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03" y="5085309"/>
            <a:ext cx="2108272" cy="13330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91933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2666" y="305553"/>
            <a:ext cx="8124669" cy="70788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পূরক সেট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89436" y="1055431"/>
            <a:ext cx="6266363" cy="1109720"/>
            <a:chOff x="1265435" y="1055431"/>
            <a:chExt cx="6266363" cy="1109720"/>
          </a:xfrm>
        </p:grpSpPr>
        <p:sp>
          <p:nvSpPr>
            <p:cNvPr id="5" name="Rectangle 4"/>
            <p:cNvSpPr/>
            <p:nvPr/>
          </p:nvSpPr>
          <p:spPr>
            <a:xfrm flipH="1">
              <a:off x="2918830" y="1221897"/>
              <a:ext cx="37931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5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040410" y="1057155"/>
              <a:ext cx="56618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endParaRPr lang="en-US" sz="6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65435" y="1234770"/>
              <a:ext cx="5995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U</a:t>
              </a:r>
              <a:r>
                <a:rPr lang="en-US" sz="4800" b="1" dirty="0"/>
                <a:t>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84815" y="1222017"/>
              <a:ext cx="7734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=</a:t>
              </a:r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75978" y="1274916"/>
              <a:ext cx="531761" cy="70702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440" y="1317780"/>
              <a:ext cx="568212" cy="66415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90554" y="1348738"/>
              <a:ext cx="498042" cy="61890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 flipH="1">
              <a:off x="3676793" y="1241032"/>
              <a:ext cx="37931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54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0528" y="1289203"/>
              <a:ext cx="577050" cy="63286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flipH="1">
              <a:off x="4417696" y="1185548"/>
              <a:ext cx="37931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5400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8144" y="1303491"/>
              <a:ext cx="498092" cy="64766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 flipH="1">
              <a:off x="5198538" y="1240097"/>
              <a:ext cx="37931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5400" dirty="0"/>
            </a:p>
          </p:txBody>
        </p:sp>
        <p:sp>
          <p:nvSpPr>
            <p:cNvPr id="17" name="Rectangle 16"/>
            <p:cNvSpPr/>
            <p:nvPr/>
          </p:nvSpPr>
          <p:spPr>
            <a:xfrm flipH="1">
              <a:off x="5986138" y="1228843"/>
              <a:ext cx="37931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5400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205" y="1274916"/>
              <a:ext cx="562149" cy="721308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 flipH="1">
              <a:off x="6821395" y="1055431"/>
              <a:ext cx="71040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16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759583" y="1852751"/>
            <a:ext cx="3986229" cy="1120067"/>
            <a:chOff x="1379883" y="2320339"/>
            <a:chExt cx="3986229" cy="112006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5181" y="2606314"/>
              <a:ext cx="598657" cy="611456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208774" y="2332410"/>
              <a:ext cx="56618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endParaRPr lang="en-US" sz="66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25765" y="2492255"/>
              <a:ext cx="32893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5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78401" y="2492255"/>
              <a:ext cx="32893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5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59619" y="2465880"/>
              <a:ext cx="7607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=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79883" y="2507216"/>
              <a:ext cx="5896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A</a:t>
              </a:r>
              <a:r>
                <a:rPr lang="en-US" sz="4800" b="1" dirty="0"/>
                <a:t> 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300" y="2577737"/>
              <a:ext cx="562149" cy="66836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103" y="2613776"/>
              <a:ext cx="513787" cy="62877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 flipH="1">
              <a:off x="4655709" y="2320339"/>
              <a:ext cx="710403" cy="1098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16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74267" y="2784031"/>
            <a:ext cx="2103787" cy="923330"/>
            <a:chOff x="707424" y="3354678"/>
            <a:chExt cx="2103787" cy="923330"/>
          </a:xfrm>
        </p:grpSpPr>
        <p:sp>
          <p:nvSpPr>
            <p:cNvPr id="32" name="TextBox 31"/>
            <p:cNvSpPr txBox="1"/>
            <p:nvPr/>
          </p:nvSpPr>
          <p:spPr>
            <a:xfrm>
              <a:off x="707424" y="3354678"/>
              <a:ext cx="8224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A</a:t>
              </a:r>
              <a:r>
                <a:rPr lang="en-US" sz="5400" baseline="30000" dirty="0"/>
                <a:t>c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22688" y="3411039"/>
              <a:ext cx="9885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A’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23949" y="3570123"/>
              <a:ext cx="569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359969" y="2786058"/>
            <a:ext cx="773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=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795362" y="2771223"/>
            <a:ext cx="599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U</a:t>
            </a:r>
            <a:r>
              <a:rPr lang="en-US" sz="4800" b="1" dirty="0"/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83746" y="2794426"/>
            <a:ext cx="589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 </a:t>
            </a:r>
            <a:r>
              <a:rPr lang="en-US" sz="4800" b="1" dirty="0"/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54282" y="2841173"/>
            <a:ext cx="354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/>
              <a:t>-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359969" y="3868805"/>
            <a:ext cx="493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=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 flipH="1">
            <a:off x="4354539" y="3930028"/>
            <a:ext cx="379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41786" y="4054871"/>
            <a:ext cx="388684" cy="53192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76" y="4089557"/>
            <a:ext cx="387922" cy="48184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2701" y="4048593"/>
            <a:ext cx="328150" cy="494237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 flipH="1">
            <a:off x="5018435" y="3957539"/>
            <a:ext cx="3793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172" y="3985837"/>
            <a:ext cx="396724" cy="535671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 flipH="1">
            <a:off x="5567079" y="3926946"/>
            <a:ext cx="3793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4583" y="4089557"/>
            <a:ext cx="364897" cy="461039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 flipH="1">
            <a:off x="6708115" y="3914982"/>
            <a:ext cx="379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70" y="4000519"/>
            <a:ext cx="344745" cy="529739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 flipH="1">
            <a:off x="7229907" y="3794422"/>
            <a:ext cx="7104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1200" dirty="0"/>
          </a:p>
        </p:txBody>
      </p:sp>
      <p:sp>
        <p:nvSpPr>
          <p:cNvPr id="51" name="Rectangle 50"/>
          <p:cNvSpPr/>
          <p:nvPr/>
        </p:nvSpPr>
        <p:spPr>
          <a:xfrm>
            <a:off x="3685220" y="3852017"/>
            <a:ext cx="4956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endParaRPr lang="en-US" sz="540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423" y="4054871"/>
            <a:ext cx="399357" cy="479774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7804171" y="3803722"/>
            <a:ext cx="4956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endParaRPr lang="en-US" sz="7200" dirty="0"/>
          </a:p>
        </p:txBody>
      </p:sp>
      <p:sp>
        <p:nvSpPr>
          <p:cNvPr id="54" name="Rectangle 53"/>
          <p:cNvSpPr/>
          <p:nvPr/>
        </p:nvSpPr>
        <p:spPr>
          <a:xfrm>
            <a:off x="9158890" y="3926946"/>
            <a:ext cx="3032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/>
          </a:p>
        </p:txBody>
      </p:sp>
      <p:sp>
        <p:nvSpPr>
          <p:cNvPr id="55" name="Rectangle 54"/>
          <p:cNvSpPr/>
          <p:nvPr/>
        </p:nvSpPr>
        <p:spPr>
          <a:xfrm>
            <a:off x="8544749" y="3896169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467" y="4054871"/>
            <a:ext cx="398790" cy="47977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49" y="4054871"/>
            <a:ext cx="367690" cy="504558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 flipH="1">
            <a:off x="9741723" y="3783742"/>
            <a:ext cx="534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7563320" y="3860687"/>
            <a:ext cx="386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/>
              <a:t>-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 flipH="1">
            <a:off x="6192030" y="3880892"/>
            <a:ext cx="379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61" name="Curved Up Arrow 60"/>
          <p:cNvSpPr/>
          <p:nvPr/>
        </p:nvSpPr>
        <p:spPr>
          <a:xfrm>
            <a:off x="4891538" y="4542830"/>
            <a:ext cx="3653212" cy="890091"/>
          </a:xfrm>
          <a:prstGeom prst="curvedUpArrow">
            <a:avLst>
              <a:gd name="adj1" fmla="val 3143"/>
              <a:gd name="adj2" fmla="val 29843"/>
              <a:gd name="adj3" fmla="val 25000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Curved Up Arrow 61"/>
          <p:cNvSpPr/>
          <p:nvPr/>
        </p:nvSpPr>
        <p:spPr>
          <a:xfrm>
            <a:off x="6033885" y="4524335"/>
            <a:ext cx="3089471" cy="890091"/>
          </a:xfrm>
          <a:prstGeom prst="curvedUpArrow">
            <a:avLst>
              <a:gd name="adj1" fmla="val 3143"/>
              <a:gd name="adj2" fmla="val 29843"/>
              <a:gd name="adj3" fmla="val 25000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Curved Up Arrow 62"/>
          <p:cNvSpPr/>
          <p:nvPr/>
        </p:nvSpPr>
        <p:spPr>
          <a:xfrm>
            <a:off x="7154638" y="4502490"/>
            <a:ext cx="2587084" cy="890091"/>
          </a:xfrm>
          <a:prstGeom prst="curvedUpArrow">
            <a:avLst>
              <a:gd name="adj1" fmla="val 3143"/>
              <a:gd name="adj2" fmla="val 29843"/>
              <a:gd name="adj3" fmla="val 25000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3382038" y="4440888"/>
            <a:ext cx="3247189" cy="1116602"/>
            <a:chOff x="1942971" y="4924234"/>
            <a:chExt cx="3247189" cy="1116602"/>
          </a:xfrm>
        </p:grpSpPr>
        <p:sp>
          <p:nvSpPr>
            <p:cNvPr id="65" name="TextBox 64"/>
            <p:cNvSpPr txBox="1"/>
            <p:nvPr/>
          </p:nvSpPr>
          <p:spPr>
            <a:xfrm>
              <a:off x="1942971" y="5050885"/>
              <a:ext cx="7734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=</a:t>
              </a:r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 flipH="1">
              <a:off x="3124207" y="5112158"/>
              <a:ext cx="37931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67652" y="5170693"/>
              <a:ext cx="507482" cy="641046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80016" y="5227845"/>
              <a:ext cx="493735" cy="604081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 flipH="1">
              <a:off x="3838214" y="5170693"/>
              <a:ext cx="37931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400" dirty="0"/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14143" y="5213558"/>
              <a:ext cx="455346" cy="619456"/>
            </a:xfrm>
            <a:prstGeom prst="rect">
              <a:avLst/>
            </a:prstGeom>
          </p:spPr>
        </p:pic>
        <p:sp>
          <p:nvSpPr>
            <p:cNvPr id="71" name="Rectangle 70"/>
            <p:cNvSpPr/>
            <p:nvPr/>
          </p:nvSpPr>
          <p:spPr>
            <a:xfrm flipH="1">
              <a:off x="4479757" y="4924234"/>
              <a:ext cx="71040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16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254530" y="4932840"/>
              <a:ext cx="56618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endParaRPr lang="en-US" sz="6600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1325283" y="5688121"/>
            <a:ext cx="8779434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সেট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সেট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দুটি সেট । সার্বিক সেট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যে সকল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 ( উপাদান )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সেটে নেই সেই সকল বস্তু ( উপাদান ) নিয়ে গঠিত সেটকে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প্রেক্ষিতে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পূরক সেট বলে ।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369856" y="3150973"/>
            <a:ext cx="6915928" cy="1008393"/>
            <a:chOff x="1845856" y="3150972"/>
            <a:chExt cx="6915928" cy="1008393"/>
          </a:xfrm>
        </p:grpSpPr>
        <p:sp>
          <p:nvSpPr>
            <p:cNvPr id="75" name="TextBox 74"/>
            <p:cNvSpPr txBox="1"/>
            <p:nvPr/>
          </p:nvSpPr>
          <p:spPr>
            <a:xfrm>
              <a:off x="1845856" y="3236035"/>
              <a:ext cx="4930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=</a:t>
              </a:r>
              <a:endParaRPr lang="en-US" dirty="0"/>
            </a:p>
          </p:txBody>
        </p:sp>
        <p:sp>
          <p:nvSpPr>
            <p:cNvPr id="76" name="Rectangle 75"/>
            <p:cNvSpPr/>
            <p:nvPr/>
          </p:nvSpPr>
          <p:spPr>
            <a:xfrm flipH="1">
              <a:off x="2840425" y="3297257"/>
              <a:ext cx="37931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27673" y="3422101"/>
              <a:ext cx="388684" cy="531924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463" y="3456786"/>
              <a:ext cx="387922" cy="481849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68588" y="3415822"/>
              <a:ext cx="328150" cy="494237"/>
            </a:xfrm>
            <a:prstGeom prst="rect">
              <a:avLst/>
            </a:prstGeom>
          </p:spPr>
        </p:pic>
        <p:sp>
          <p:nvSpPr>
            <p:cNvPr id="80" name="Rectangle 79"/>
            <p:cNvSpPr/>
            <p:nvPr/>
          </p:nvSpPr>
          <p:spPr>
            <a:xfrm flipH="1">
              <a:off x="3504321" y="3324768"/>
              <a:ext cx="37931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400" dirty="0"/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059" y="3353066"/>
              <a:ext cx="396724" cy="535671"/>
            </a:xfrm>
            <a:prstGeom prst="rect">
              <a:avLst/>
            </a:prstGeom>
          </p:spPr>
        </p:pic>
        <p:sp>
          <p:nvSpPr>
            <p:cNvPr id="82" name="Rectangle 81"/>
            <p:cNvSpPr/>
            <p:nvPr/>
          </p:nvSpPr>
          <p:spPr>
            <a:xfrm flipH="1">
              <a:off x="4052965" y="3294175"/>
              <a:ext cx="37931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400" dirty="0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20469" y="3456786"/>
              <a:ext cx="364897" cy="461039"/>
            </a:xfrm>
            <a:prstGeom prst="rect">
              <a:avLst/>
            </a:prstGeom>
          </p:spPr>
        </p:pic>
        <p:sp>
          <p:nvSpPr>
            <p:cNvPr id="84" name="Rectangle 83"/>
            <p:cNvSpPr/>
            <p:nvPr/>
          </p:nvSpPr>
          <p:spPr>
            <a:xfrm flipH="1">
              <a:off x="5194001" y="3282211"/>
              <a:ext cx="37931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6256" y="3367748"/>
              <a:ext cx="344745" cy="529739"/>
            </a:xfrm>
            <a:prstGeom prst="rect">
              <a:avLst/>
            </a:prstGeom>
          </p:spPr>
        </p:pic>
        <p:sp>
          <p:nvSpPr>
            <p:cNvPr id="86" name="Rectangle 85"/>
            <p:cNvSpPr/>
            <p:nvPr/>
          </p:nvSpPr>
          <p:spPr>
            <a:xfrm flipH="1">
              <a:off x="5715793" y="3161652"/>
              <a:ext cx="71040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1200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171106" y="3219247"/>
              <a:ext cx="4956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endParaRPr lang="en-US" sz="5400" dirty="0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309" y="3422101"/>
              <a:ext cx="399357" cy="479774"/>
            </a:xfrm>
            <a:prstGeom prst="rect">
              <a:avLst/>
            </a:prstGeom>
          </p:spPr>
        </p:pic>
        <p:sp>
          <p:nvSpPr>
            <p:cNvPr id="89" name="Rectangle 88"/>
            <p:cNvSpPr/>
            <p:nvPr/>
          </p:nvSpPr>
          <p:spPr>
            <a:xfrm>
              <a:off x="6290057" y="3170952"/>
              <a:ext cx="4956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endParaRPr lang="en-US" sz="7200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644777" y="3294175"/>
              <a:ext cx="30328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400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030636" y="3263398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354" y="3422101"/>
              <a:ext cx="398790" cy="479774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536" y="3422101"/>
              <a:ext cx="367690" cy="504558"/>
            </a:xfrm>
            <a:prstGeom prst="rect">
              <a:avLst/>
            </a:prstGeom>
          </p:spPr>
        </p:pic>
        <p:sp>
          <p:nvSpPr>
            <p:cNvPr id="94" name="Rectangle 93"/>
            <p:cNvSpPr/>
            <p:nvPr/>
          </p:nvSpPr>
          <p:spPr>
            <a:xfrm flipH="1">
              <a:off x="8227609" y="3150972"/>
              <a:ext cx="53417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12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049207" y="3227916"/>
              <a:ext cx="3866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/>
                <a:t>-</a:t>
              </a:r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 flipH="1">
              <a:off x="4677916" y="3248121"/>
              <a:ext cx="37931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0943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/>
      <p:bldP spid="36" grpId="0"/>
      <p:bldP spid="37" grpId="0"/>
      <p:bldP spid="38" grpId="0"/>
      <p:bldP spid="39" grpId="0"/>
      <p:bldP spid="40" grpId="0"/>
      <p:bldP spid="44" grpId="0"/>
      <p:bldP spid="44" grpId="1"/>
      <p:bldP spid="46" grpId="0"/>
      <p:bldP spid="48" grpId="0"/>
      <p:bldP spid="48" grpId="1"/>
      <p:bldP spid="50" grpId="0"/>
      <p:bldP spid="51" grpId="0"/>
      <p:bldP spid="53" grpId="0"/>
      <p:bldP spid="53" grpId="1"/>
      <p:bldP spid="54" grpId="0"/>
      <p:bldP spid="54" grpId="1"/>
      <p:bldP spid="55" grpId="0"/>
      <p:bldP spid="55" grpId="1"/>
      <p:bldP spid="58" grpId="0"/>
      <p:bldP spid="58" grpId="1"/>
      <p:bldP spid="59" grpId="0"/>
      <p:bldP spid="59" grpId="1"/>
      <p:bldP spid="60" grpId="0"/>
      <p:bldP spid="60" grpId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03980" y="196945"/>
            <a:ext cx="11022041" cy="1603717"/>
          </a:xfrm>
          <a:prstGeom prst="cloudCallout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4" y="2813544"/>
            <a:ext cx="3657600" cy="3657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angle 5"/>
          <p:cNvSpPr/>
          <p:nvPr/>
        </p:nvSpPr>
        <p:spPr>
          <a:xfrm>
            <a:off x="4415883" y="5947924"/>
            <a:ext cx="6521060" cy="52322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 Unicode"/>
                <a:cs typeface="NikoshBAN" pitchFamily="2" charset="0"/>
              </a:rPr>
              <a:t>U={</a:t>
            </a:r>
            <a:r>
              <a:rPr lang="en-US" sz="2800" dirty="0">
                <a:latin typeface="Arial Unicode"/>
                <a:cs typeface="NikoshBAN" pitchFamily="2" charset="0"/>
              </a:rPr>
              <a:t>1,2,3,4,5,6},C={3,4,5} </a:t>
            </a:r>
            <a:r>
              <a:rPr lang="bn-BD" sz="2800" dirty="0">
                <a:latin typeface="Arial Unicode"/>
                <a:cs typeface="NikoshBAN" pitchFamily="2" charset="0"/>
              </a:rPr>
              <a:t>হলে,</a:t>
            </a:r>
            <a:r>
              <a:rPr lang="en-US" sz="2800" dirty="0">
                <a:latin typeface="Arial Unicode"/>
                <a:cs typeface="NikoshBAN" pitchFamily="2" charset="0"/>
              </a:rPr>
              <a:t> Ć=</a:t>
            </a:r>
            <a:r>
              <a:rPr lang="bn-BD" sz="2800" dirty="0">
                <a:latin typeface="Arial Unicode"/>
                <a:cs typeface="NikoshBAN" pitchFamily="2" charset="0"/>
              </a:rPr>
              <a:t>কত?</a:t>
            </a:r>
            <a:endParaRPr lang="en-US" sz="2800" dirty="0">
              <a:latin typeface="Arial Unicode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00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2666" y="1107448"/>
            <a:ext cx="8124669" cy="70788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সমাধানঃ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536896" y="3151178"/>
                <a:ext cx="8356209" cy="1384995"/>
              </a:xfrm>
              <a:prstGeom prst="rect">
                <a:avLst/>
              </a:prstGeom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>
                    <a:latin typeface="Arial Unicode  "/>
                    <a:cs typeface="NikoshBAN" pitchFamily="2" charset="0"/>
                  </a:rPr>
                  <a:t>দেওয়া আছে,U={</a:t>
                </a:r>
                <a:r>
                  <a:rPr lang="en-US" sz="2800" dirty="0">
                    <a:latin typeface="Arial Unicode  "/>
                    <a:cs typeface="NikoshBAN" pitchFamily="2" charset="0"/>
                  </a:rPr>
                  <a:t>1,2,3,4,5,6</a:t>
                </a:r>
                <a:r>
                  <a:rPr lang="en-US" sz="2800" dirty="0" smtClean="0">
                    <a:latin typeface="Arial Unicode  "/>
                    <a:cs typeface="NikoshBAN" pitchFamily="2" charset="0"/>
                  </a:rPr>
                  <a:t>},</a:t>
                </a:r>
              </a:p>
              <a:p>
                <a:pPr algn="just"/>
                <a:r>
                  <a:rPr lang="en-US" sz="2800" dirty="0">
                    <a:latin typeface="Arial Unicode  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Arial Unicode  "/>
                    <a:cs typeface="NikoshBAN" pitchFamily="2" charset="0"/>
                  </a:rPr>
                  <a:t>             C</a:t>
                </a:r>
                <a:r>
                  <a:rPr lang="en-US" sz="2800" dirty="0">
                    <a:latin typeface="Arial Unicode  "/>
                    <a:cs typeface="NikoshBAN" pitchFamily="2" charset="0"/>
                  </a:rPr>
                  <a:t>={</a:t>
                </a:r>
                <a:r>
                  <a:rPr lang="en-US" sz="2800" dirty="0" smtClean="0">
                    <a:latin typeface="Arial Unicode  "/>
                    <a:cs typeface="NikoshBAN" pitchFamily="2" charset="0"/>
                  </a:rPr>
                  <a:t>3,4,5} </a:t>
                </a:r>
              </a:p>
              <a:p>
                <a:pPr algn="just"/>
                <a:r>
                  <a:rPr lang="en-US" sz="2800" dirty="0" smtClean="0">
                    <a:latin typeface="Arial Unicode  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 </m:t>
                    </m:r>
                  </m:oMath>
                </a14:m>
                <a:r>
                  <a:rPr lang="en-US" sz="2800" dirty="0" smtClean="0">
                    <a:latin typeface="Arial Unicode  "/>
                    <a:cs typeface="NikoshBAN" pitchFamily="2" charset="0"/>
                  </a:rPr>
                  <a:t>Ć=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∪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6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5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6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𝐴𝑛𝑠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.</m:t>
                    </m:r>
                  </m:oMath>
                </a14:m>
                <a:endParaRPr lang="en-US" sz="2800" dirty="0">
                  <a:latin typeface="Arial Unicode  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896" y="3151178"/>
                <a:ext cx="8356209" cy="1384995"/>
              </a:xfrm>
              <a:prstGeom prst="rect">
                <a:avLst/>
              </a:prstGeom>
              <a:blipFill rotWithShape="0">
                <a:blip r:embed="rId2"/>
                <a:stretch>
                  <a:fillRect l="-1309" t="-5150" b="-9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68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03980" y="196945"/>
            <a:ext cx="11022041" cy="1603717"/>
          </a:xfrm>
          <a:prstGeom prst="cloudCallout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73" y="2222670"/>
            <a:ext cx="4250788" cy="3200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4"/>
          <p:cNvSpPr/>
          <p:nvPr/>
        </p:nvSpPr>
        <p:spPr>
          <a:xfrm>
            <a:off x="5277144" y="3822870"/>
            <a:ext cx="5554979" cy="2246769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১। সার্বিক সেট কাকে বলে?</a:t>
            </a:r>
          </a:p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২। সংযোগ সেট কাকে বলে?</a:t>
            </a:r>
          </a:p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৩। ছেদ সেট কাকে বলে?</a:t>
            </a:r>
          </a:p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৪। পূরক সেট কাকে বলে?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৫। ফাঁকা সেট কাকে বলে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2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03980" y="196945"/>
            <a:ext cx="11022041" cy="1603717"/>
          </a:xfrm>
          <a:prstGeom prst="cloudCallout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822" y="6040704"/>
                <a:ext cx="10568356" cy="523220"/>
              </a:xfrm>
              <a:prstGeom prst="rect">
                <a:avLst/>
              </a:prstGeom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q"/>
                </a:pPr>
                <a:r>
                  <a:rPr lang="en-US" sz="2800" dirty="0">
                    <a:latin typeface="Arial Unicode"/>
                  </a:rPr>
                  <a:t>U={1,2,3,4,5,6,7},A={1,3,5},B={2,4,6}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দেখাও যে,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(AU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)′=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′∩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800" dirty="0">
                  <a:latin typeface="Arial Unicode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22" y="6040704"/>
                <a:ext cx="10568356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863" t="-13187" b="-29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6" t="3592" r="21578" b="31703"/>
          <a:stretch/>
        </p:blipFill>
        <p:spPr>
          <a:xfrm>
            <a:off x="555812" y="2366684"/>
            <a:ext cx="4067394" cy="343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7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5" y="784279"/>
            <a:ext cx="1533378" cy="1737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07" y="728007"/>
            <a:ext cx="1505243" cy="17373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1171" y="3193373"/>
            <a:ext cx="443133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মিজানুর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বেতদিঘী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ফুলবাড়ী,দিনাজপুর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নং-০১৭১৮৮৯৯৪৭৮</a:t>
            </a:r>
          </a:p>
          <a:p>
            <a:pPr algn="just"/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E-mail: mizanurrahmanbd</a:t>
            </a:r>
            <a:r>
              <a:rPr lang="en-US" sz="1600" dirty="0" smtClean="0">
                <a:latin typeface="Nikosh" panose="02000000000000000000" pitchFamily="2" charset="0"/>
                <a:cs typeface="Nikosh" panose="02000000000000000000" pitchFamily="2" charset="0"/>
              </a:rPr>
              <a:t>88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20488" y="3193360"/>
            <a:ext cx="3727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৯ম</a:t>
            </a:r>
          </a:p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৫০মিনিট</a:t>
            </a:r>
          </a:p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২৭/০১/২০২১খ্রি.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2012" y="2767829"/>
            <a:ext cx="1771292" cy="404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31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03980" y="196945"/>
            <a:ext cx="11022041" cy="1603717"/>
          </a:xfrm>
          <a:prstGeom prst="cloudCallout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797" y="2240326"/>
            <a:ext cx="5488407" cy="4111008"/>
          </a:xfrm>
          <a:prstGeom prst="snip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98670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0540" y="284865"/>
            <a:ext cx="8088922" cy="70788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নিচে</a:t>
            </a:r>
            <a:r>
              <a:rPr lang="en-US" sz="4000" b="1" dirty="0" smtClean="0"/>
              <a:t> প্রদর্শিত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কি?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891" y="1070839"/>
            <a:ext cx="5968218" cy="47163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0539" y="5663694"/>
            <a:ext cx="8088922" cy="52322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 Unicode  "/>
              </a:rPr>
              <a:t>কম্পিউটার</a:t>
            </a:r>
            <a:r>
              <a:rPr lang="en-US" sz="2800" b="1" dirty="0" smtClean="0">
                <a:latin typeface="Arial Unicode  "/>
              </a:rPr>
              <a:t> </a:t>
            </a:r>
            <a:r>
              <a:rPr lang="en-US" sz="2800" b="1" dirty="0" err="1" smtClean="0">
                <a:latin typeface="Arial Unicode  "/>
              </a:rPr>
              <a:t>সেট</a:t>
            </a:r>
            <a:endParaRPr lang="en-US" sz="2800" b="1" dirty="0">
              <a:latin typeface="Arial Unicode  "/>
            </a:endParaRPr>
          </a:p>
        </p:txBody>
      </p:sp>
    </p:spTree>
    <p:extLst>
      <p:ext uri="{BB962C8B-B14F-4D97-AF65-F5344CB8AC3E}">
        <p14:creationId xmlns:p14="http://schemas.microsoft.com/office/powerpoint/2010/main" val="197856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708" y="1538133"/>
            <a:ext cx="6730585" cy="3781734"/>
          </a:xfrm>
          <a:prstGeom prst="rect">
            <a:avLst/>
          </a:prstGeom>
          <a:ln w="76200" cmpd="tri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670539" y="428297"/>
            <a:ext cx="8088922" cy="70788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নিচে</a:t>
            </a:r>
            <a:r>
              <a:rPr lang="en-US" sz="4000" b="1" dirty="0" smtClean="0"/>
              <a:t> প্রদর্শিত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কি?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34685" y="5663694"/>
            <a:ext cx="8088922" cy="52322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 Unicode  "/>
              </a:rPr>
              <a:t>মোবাইল</a:t>
            </a:r>
            <a:r>
              <a:rPr lang="en-US" sz="2800" b="1" dirty="0" smtClean="0">
                <a:latin typeface="Arial Unicode  "/>
              </a:rPr>
              <a:t> </a:t>
            </a:r>
            <a:r>
              <a:rPr lang="en-US" sz="2800" b="1" dirty="0" err="1" smtClean="0">
                <a:latin typeface="Arial Unicode  "/>
              </a:rPr>
              <a:t>সেট</a:t>
            </a:r>
            <a:endParaRPr lang="en-US" sz="2800" b="1" dirty="0">
              <a:latin typeface="Arial Unicode  "/>
            </a:endParaRPr>
          </a:p>
        </p:txBody>
      </p:sp>
    </p:spTree>
    <p:extLst>
      <p:ext uri="{BB962C8B-B14F-4D97-AF65-F5344CB8AC3E}">
        <p14:creationId xmlns:p14="http://schemas.microsoft.com/office/powerpoint/2010/main" val="225334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6034" y="3075057"/>
            <a:ext cx="4557933" cy="70788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59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03980" y="196945"/>
            <a:ext cx="11022041" cy="1603717"/>
          </a:xfrm>
          <a:prstGeom prst="cloudCallout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8070" y="2521059"/>
            <a:ext cx="935386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সেট কী তা বলতে পারবে।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২। সেট প্রকাশের প্রতীকগুলো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৩। সার্বিক,সংযোগ,ছেদ, পূরক ও ফাঁকা সেটের সংজ্ঞা দিতে পারবে।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৪। সেট সংক্রান্ত সমস্যার সমাধান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5362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90778" y="358606"/>
            <a:ext cx="7448445" cy="70788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দেখি-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002374" y="2030465"/>
          <a:ext cx="3605197" cy="3041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2374" y="2030465"/>
                        <a:ext cx="3605197" cy="3041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700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810" y="1536174"/>
            <a:ext cx="10088381" cy="378565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সেটঃ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বাস্তব বা চিন্তা জগতের সু-সংজ্ঞায়িত বস্তুর সমাবেশ বা সংগ্রহকে সেট বলে।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যেমন-বইয়ের সেট,প্রথম দশটি বিজোড় স্বাভাবিক সংখ্যার সেট, পূর্ণসংখ্যার সেট, বাস্তব সংখ্যার সেট ইত্যাদি। সেটকে সাধারণত ইংরেজি বর্ণমালার বড় হাতের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অক্ষর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A,B,C, ……..X,Y,Z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যেমন-</a:t>
            </a:r>
            <a:r>
              <a:rPr lang="en-US" sz="3200" dirty="0">
                <a:latin typeface="Arial Unicode"/>
                <a:cs typeface="NikoshBAN" pitchFamily="2" charset="0"/>
              </a:rPr>
              <a:t> 1,3,5</a:t>
            </a:r>
            <a:r>
              <a:rPr lang="bn-BD" sz="3200" dirty="0">
                <a:latin typeface="Arial Unicode"/>
                <a:cs typeface="NikoshBAN" pitchFamily="2" charset="0"/>
              </a:rPr>
              <a:t> </a:t>
            </a:r>
            <a:r>
              <a:rPr lang="en-US" sz="3200" dirty="0">
                <a:latin typeface="Arial Unicode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সংখ্যা তিনটির সেট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dirty="0">
                <a:latin typeface="Arial Unicode"/>
                <a:cs typeface="NikoshBAN" pitchFamily="2" charset="0"/>
              </a:rPr>
              <a:t>={1,3,5}</a:t>
            </a:r>
          </a:p>
          <a:p>
            <a:pPr algn="just"/>
            <a:r>
              <a:rPr lang="bn-BD" sz="3200" dirty="0">
                <a:latin typeface="Arial Unicode"/>
                <a:cs typeface="NikoshBAN" pitchFamily="2" charset="0"/>
              </a:rPr>
              <a:t>এখানে </a:t>
            </a:r>
            <a:r>
              <a:rPr lang="en-US" sz="3200" dirty="0">
                <a:latin typeface="Arial Unicode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A </a:t>
            </a:r>
            <a:r>
              <a:rPr lang="bn-BD" sz="3200" dirty="0">
                <a:latin typeface="Arial Unicode"/>
                <a:cs typeface="NikoshBAN" pitchFamily="2" charset="0"/>
              </a:rPr>
              <a:t>সেটের সদস্য বা উপাদান হল </a:t>
            </a:r>
            <a:r>
              <a:rPr lang="en-US" sz="3200" dirty="0">
                <a:latin typeface="Arial Unicode"/>
                <a:cs typeface="NikoshBAN" pitchFamily="2" charset="0"/>
              </a:rPr>
              <a:t>1,3,5</a:t>
            </a:r>
            <a:r>
              <a:rPr lang="bn-BD" sz="3200" dirty="0">
                <a:latin typeface="Arial Unicode"/>
                <a:cs typeface="NikoshBAN" pitchFamily="2" charset="0"/>
              </a:rPr>
              <a:t> </a:t>
            </a:r>
            <a:r>
              <a:rPr lang="en-US" sz="3200" dirty="0">
                <a:latin typeface="Arial Unicode"/>
                <a:cs typeface="NikoshBAN" pitchFamily="2" charset="0"/>
              </a:rPr>
              <a:t>.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8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1454" y="2305616"/>
            <a:ext cx="4167092" cy="255454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200">
                <a:latin typeface="NikoshBAN" pitchFamily="2" charset="0"/>
                <a:cs typeface="NikoshBAN" pitchFamily="2" charset="0"/>
              </a:rPr>
              <a:t>সার্বিক সেট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U</a:t>
            </a:r>
            <a:endParaRPr lang="bn-BD" sz="3600">
              <a:latin typeface="NikoshBAN" pitchFamily="2" charset="0"/>
              <a:cs typeface="NikoshBAN" pitchFamily="2" charset="0"/>
            </a:endParaRPr>
          </a:p>
          <a:p>
            <a:r>
              <a:rPr lang="en-US" sz="3200">
                <a:latin typeface="NikoshBAN" pitchFamily="2" charset="0"/>
                <a:cs typeface="NikoshBAN" pitchFamily="2" charset="0"/>
              </a:rPr>
              <a:t>A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পূরক সেট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       A</a:t>
            </a:r>
            <a:r>
              <a:rPr lang="en-US" sz="3200">
                <a:latin typeface="Arial"/>
                <a:cs typeface="Arial"/>
              </a:rPr>
              <a:t>′</a:t>
            </a:r>
            <a:endParaRPr lang="bn-BD" sz="3200">
              <a:latin typeface="NikoshBAN" pitchFamily="2" charset="0"/>
              <a:cs typeface="NikoshBAN" pitchFamily="2" charset="0"/>
            </a:endParaRPr>
          </a:p>
          <a:p>
            <a:r>
              <a:rPr lang="bn-BD" sz="3200">
                <a:latin typeface="NikoshBAN" pitchFamily="2" charset="0"/>
                <a:cs typeface="NikoshBAN" pitchFamily="2" charset="0"/>
              </a:rPr>
              <a:t>সংযোগ সেট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>
                <a:latin typeface="Arial"/>
                <a:cs typeface="Arial"/>
              </a:rPr>
              <a:t>ᴜ</a:t>
            </a:r>
            <a:endParaRPr lang="bn-BD" sz="3200">
              <a:latin typeface="NikoshBAN" pitchFamily="2" charset="0"/>
              <a:cs typeface="NikoshBAN" pitchFamily="2" charset="0"/>
            </a:endParaRPr>
          </a:p>
          <a:p>
            <a:r>
              <a:rPr lang="bn-BD" sz="3200">
                <a:latin typeface="NikoshBAN" pitchFamily="2" charset="0"/>
                <a:cs typeface="NikoshBAN" pitchFamily="2" charset="0"/>
              </a:rPr>
              <a:t>ছেদ সেট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800">
                <a:latin typeface="Arial"/>
                <a:cs typeface="Arial"/>
              </a:rPr>
              <a:t>∩</a:t>
            </a:r>
            <a:endParaRPr lang="bn-BD" sz="2800">
              <a:latin typeface="Arial"/>
              <a:cs typeface="Arial"/>
            </a:endParaRPr>
          </a:p>
          <a:p>
            <a:r>
              <a:rPr lang="bn-BD" sz="2800">
                <a:latin typeface="Arial"/>
                <a:cs typeface="NikoshBAN" pitchFamily="2" charset="0"/>
              </a:rPr>
              <a:t>ফাঁকা সেট   { } বা </a:t>
            </a:r>
            <a:r>
              <a:rPr lang="en-US" sz="2800">
                <a:cs typeface="Calibri"/>
              </a:rPr>
              <a:t>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0778" y="724374"/>
            <a:ext cx="7448445" cy="76944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সেট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প্রতীক সমূহ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75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531</Words>
  <Application>Microsoft Office PowerPoint</Application>
  <PresentationFormat>Custom</PresentationFormat>
  <Paragraphs>189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Arial Unicode</vt:lpstr>
      <vt:lpstr>Arial Unicode  </vt:lpstr>
      <vt:lpstr>Calibri</vt:lpstr>
      <vt:lpstr>Calibri Light</vt:lpstr>
      <vt:lpstr>Cambria Math</vt:lpstr>
      <vt:lpstr>Nikosh</vt:lpstr>
      <vt:lpstr>NikoshBAN</vt:lpstr>
      <vt:lpstr>Times New Roman</vt:lpstr>
      <vt:lpstr>Vrinda</vt:lpstr>
      <vt:lpstr>Wingdings</vt:lpstr>
      <vt:lpstr>Office Theme</vt:lpstr>
      <vt:lpstr>Packager Shell Object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Mizanur Rahman</dc:creator>
  <cp:lastModifiedBy>Mizanur Rahman</cp:lastModifiedBy>
  <cp:revision>340</cp:revision>
  <dcterms:created xsi:type="dcterms:W3CDTF">2020-10-29T10:10:43Z</dcterms:created>
  <dcterms:modified xsi:type="dcterms:W3CDTF">2021-01-27T11:36:30Z</dcterms:modified>
</cp:coreProperties>
</file>