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5" r:id="rId3"/>
    <p:sldId id="276" r:id="rId4"/>
    <p:sldId id="277" r:id="rId5"/>
    <p:sldId id="271" r:id="rId6"/>
    <p:sldId id="272" r:id="rId7"/>
    <p:sldId id="266" r:id="rId8"/>
    <p:sldId id="267" r:id="rId9"/>
    <p:sldId id="268" r:id="rId10"/>
    <p:sldId id="269" r:id="rId11"/>
    <p:sldId id="282" r:id="rId12"/>
    <p:sldId id="286" r:id="rId13"/>
    <p:sldId id="278" r:id="rId14"/>
    <p:sldId id="273" r:id="rId15"/>
    <p:sldId id="283" r:id="rId16"/>
    <p:sldId id="280" r:id="rId17"/>
    <p:sldId id="285" r:id="rId18"/>
    <p:sldId id="281" r:id="rId19"/>
  </p:sldIdLst>
  <p:sldSz cx="9144000" cy="6858000" type="screen4x3"/>
  <p:notesSz cx="6858000" cy="952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B846B-3F8C-4E16-AD0E-28AFABBDC87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7CA6-4BE9-459D-9B10-2D053EC0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6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9B2EA4-97CD-42EA-973A-B6BEEA421374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8C9365-6324-4AB7-AB1A-E6FC90732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28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64075E0-A3A1-42B0-94E5-40EF4002AFA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E591-A3AB-49DD-B90A-392AB8F94F1F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CFBA-4225-427A-894D-88D24BB7C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5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F29F-1447-4CA1-BE86-4D55A26C5F67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A5C24-BD2C-4866-BA7B-756767C67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4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A5EB-840C-433E-A9D9-92AA9BC9B882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09FD-95C6-4A77-8C92-6AD728836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7D79-CC9E-492E-B99C-5CF46273ADEC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69E8-7D58-4824-8A04-20660CDA1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C16D-4CF7-4341-9443-794A66DBD03D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6A3C-A729-45AC-B751-00B0525D2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278B0-E1C4-4A02-AC5C-39D3EBE6F724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C524-D804-486A-AB4C-45CD4E703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6E0D-7B97-4F98-AF0F-946956615AE4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E249-C7C7-4CD9-A954-A49082359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BCA6-1C33-4B3F-A6B4-42F860372B2E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BE1E-ACB6-4ACE-9B52-0AB8FB5B9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57896-D4DE-4B91-8FF1-5237633CBF86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D418-D22B-4A3B-9A38-A62FB3B1B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E553-34F3-4A18-8DAB-0FED89C3F831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132C-971C-4F7C-83AA-BC7127511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FE3B-239E-4918-BF30-8F87C521C1D2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2372-93F9-4DFA-8A39-A1C0BD8DC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25000">
              <a:schemeClr val="accent3">
                <a:lumMod val="60000"/>
                <a:lumOff val="40000"/>
              </a:schemeClr>
            </a:gs>
            <a:gs pos="60000">
              <a:schemeClr val="accent4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F54ABF-9D77-4BC8-A7BB-93B285D77037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09A81-F1AA-4CD2-A7D7-531558AFB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82" y="5657516"/>
            <a:ext cx="84582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s-IN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 আ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ন্ত</a:t>
            </a:r>
            <a:r>
              <a:rPr lang="as-IN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রিক  শুভেচ্ছা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Cambrian College\Desktop\flowers\others\animated gif flowers images glitter 5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25" y="304800"/>
            <a:ext cx="6694749" cy="51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725" y="228600"/>
            <a:ext cx="862647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সাধু ভাষারীতির 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886" y="990600"/>
            <a:ext cx="8549186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 সাধু ভাষার রূপ অপরিবর্তনীয়। অঞ্চলভেদে বা কাল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ক্র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মে এর কোনো পরিবর্তন হয় না।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715" y="2139960"/>
            <a:ext cx="8703861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খ. এ ভাষারীতি ব্যাকরণের সুনির্ধারিত নিয়ম অনুসরণ করে চলে। এর পদবিন্যাস সুনিয়ন্ত্রিত ওসুনির্দিষ্ট।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857" y="3242425"/>
            <a:ext cx="8626475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গ. সাধু ভাষারীতিতে তৎসম বা সংস্কৃত শব্দের ব্যবহার বেশি বলে এ ভাষায় এক প্রকার আভিজাত্য ও গাম্ভীর্যআছে।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86" y="4309225"/>
            <a:ext cx="862647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ঘ. সাধু ভাষারীতি শুধু লেখায় ব্যবহার হয়। তাই কথাবার্তা, বক্তৃতা, ভাষণ ইত্যাদির উপযোগী নয়।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182" y="5535444"/>
            <a:ext cx="862647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ঙ. সাধু ভাষারীতিতে সর্বনাম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ক্রি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য়াপদের পূর্ণরূপ ব্যবহৃত হয়।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94" y="228600"/>
            <a:ext cx="862647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চলিত ভাষারীতির 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629" y="1295400"/>
            <a:ext cx="8549186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 চলিত ভাষা সর্বজনগ্রাহ্য মার্জিত ও গতিশীল ভাষা। তাই এটি মানুষের কথাবার্তা ও লেখার ভাষা হিসেবেগৃহীত হয়েছে। এটি পরির্তনশীল।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218458" y="2779693"/>
            <a:ext cx="870386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খ. এ ভাষারীতি ব্যাকরণের প্রাচীন নিয়মকানুন দিয়ে সর্বদা ব্যাখ্যা করা যায় না।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810000"/>
            <a:ext cx="8626475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গ. চলিত ভাষারীতিতে অপে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ক্ষা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কৃত সহজ-সরল শব্দের ব্যবহার বেশি বলে এটি বেশ সাবলীল, চটুল ও জীব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ন্ত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629" y="4876800"/>
            <a:ext cx="862647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ঘ. বলার ও লেখার ভাষা বলেই এ ভাষা বক্তৃতা, ভাষণ, নাটকের সংলাপ ও সামাজিক আলাপ-আলোচনার জন্যঅত্য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ন্ত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 উপযোগী।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925" y="6103019"/>
            <a:ext cx="862647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ঙ. চলিত ভাষারীতিতে সর্বনাম ও </a:t>
            </a:r>
            <a:r>
              <a:rPr lang="en-US" sz="2800" dirty="0" err="1">
                <a:latin typeface="SutonnyMJ" pitchFamily="2" charset="0"/>
                <a:cs typeface="NikoshBAN" pitchFamily="2" charset="0"/>
              </a:rPr>
              <a:t>ক্রি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য়াপদের সং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ক্ষি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প্তরূপ ব্যবহৃত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i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b="1" i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i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71252" y="1413163"/>
            <a:ext cx="2286000" cy="1219200"/>
          </a:xfrm>
          <a:prstGeom prst="wedgeEllipseCallout">
            <a:avLst>
              <a:gd name="adj1" fmla="val -21482"/>
              <a:gd name="adj2" fmla="val 1238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b="1" i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- ক </a:t>
            </a:r>
            <a:r>
              <a:rPr lang="bn-BD" sz="4400" b="1" i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i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400800" y="1427018"/>
            <a:ext cx="2438400" cy="1219200"/>
          </a:xfrm>
          <a:prstGeom prst="wedgeEllipseCallout">
            <a:avLst>
              <a:gd name="adj1" fmla="val -21482"/>
              <a:gd name="adj2" fmla="val 12386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b="1" i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- খ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486" y="3803732"/>
            <a:ext cx="41801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কয়েকটি আঞ্চলিক ভাষার রূপ দেখাও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803732"/>
            <a:ext cx="4191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কয়েকটি প্রমিত ভাষার রূপ দেখাও</a:t>
            </a:r>
          </a:p>
        </p:txBody>
      </p:sp>
      <p:pic>
        <p:nvPicPr>
          <p:cNvPr id="8" name="Picture 7" descr="E:\photos\cartoon\group_meeting_puzzle_final_step_16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513" y="1142133"/>
            <a:ext cx="4222173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5419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4800600" cy="2215991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s-IN" sz="138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590800" y="3352800"/>
            <a:ext cx="2667000" cy="30480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8" y="685800"/>
            <a:ext cx="8964612" cy="61247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১.মানুষের মুখ থেকে বেরিয়ে আসা অর্থপূর্ণ কতকগুলো আওয়াজ বা ধ্বনিরসমষ্টিকে কী বলে?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ধ্বনি  		খ.বর্ণ  		গ.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রাষ্ট্রভাষা  	ঘ.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ভাষা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২.জন্মলগ্ন থেকে স্বাভাবিকভাবে মানুষ নিজের মায়ের কাছে যে ভাষাটি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 পায়, তাকে কী  বলে?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ধ্বনি  		খ.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বর্ণ  		গ.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রাষ্ট্রভাষা  	ঘ.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মাতৃভাষা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৩. পৃথিবীর প্রায় কত কোটি লোকের মাতৃভাষা বাংলা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২০  		খ.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২৫  		গ.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৩০  		ঘ.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৩৫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৪. মাতৃভাষার বিবেচনায় সারা বিশ্বে বাংলা ভাষার স্থান ...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২য়		খ.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৪র্থ		গ.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৬ষ্ঠ 		ঘ.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৮ম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৫. রাষ্ট্রীয় কাজে ব্যবহারের জন্য কোনো দেশের সংবিধানস্বীকৃত ভাষাকে ঐ দেশের কী বলে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 ধ্বনি  	খ.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বর্ণ  		গ.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রাষ্ট্রভাষা  	ঘ.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ভাষা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s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82996"/>
            <a:ext cx="4800600" cy="523220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38" y="228600"/>
            <a:ext cx="8964612" cy="65556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৬. বাংলাদেশের সংবিধানের ১ম ভাগের কত নম্বর অনুচ্ছেদে লিপিবদ্ধ আছে :‘প্রজাতন্ত্রের রাষ্ট্রভাষা বাংলা’ ?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ক.২য়  		খ.৩য়  		গ.৪র্থ 		ঘ.৫ম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৭. নিম্নের কোন অঞ্চলের অন্যতম প্রশাসনিক ভাষা বাংলা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 উড়িষ্যা ও ঝাড়খ- রাজ্য  		খ.মায়ানমারের রাখাইন রাজ্য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গ. পশ্চিমবঙ্গ, ত্রিপুরা,ঝাড়খ- রাজ্য 	ঘ.ত্রিপুরা, আসাম, বিহার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৮.কোন ভাষাবংশ থেকে বাংলা ভাষার  উৎপত্তি হয়েছে?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ক.ইন্দো-ইউরোপীয় 			খ.ইন্দো-ইউরেশীয়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গ.ইন্দো-ভারতীয়   			ঘ.ইন্দো-ইরানীয়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৯. বাংলা ভাষার উদ্ভব কোন ভাষা থেকে?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ক.তৎসম 		খ.বৈদিক 		গ.সংস্কৃত 	ঘ.প্রাকৃত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১০. ভাষার মৌলিক রীতি কোনটি?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ক.লৈখিকরীতি	খ.মৌখিকরীতি 	গ.চলিত রীতি	ঘ.সাধু রীতি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s-IN" sz="2800" dirty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1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18" y="22485"/>
            <a:ext cx="8534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413" y="5791200"/>
            <a:ext cx="8534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s-IN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তোমার অঞ্চলের ভাষার রূপ কেমন তা লেখা</a:t>
            </a:r>
            <a:endParaRPr lang="en-US" sz="36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Cambrian College\Desktop\Home\beautiful-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123482" cy="363541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hotos\hand\hands_PNG9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15134"/>
            <a:ext cx="3810000" cy="225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3"/>
          <p:cNvSpPr txBox="1"/>
          <p:nvPr/>
        </p:nvSpPr>
        <p:spPr>
          <a:xfrm>
            <a:off x="304800" y="4896534"/>
            <a:ext cx="853440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s-IN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সময় ও নদীর স্রোত কারও অপে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ক্ষা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করে না</a:t>
            </a:r>
            <a:endParaRPr lang="en-US" sz="36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73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0"/>
            <a:ext cx="2667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as-IN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photos\flowers\New folder (2)\FTA-AB07-F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4267200" cy="478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90488"/>
            <a:ext cx="2895600" cy="923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54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r>
              <a:rPr lang="en-US" sz="5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676400"/>
            <a:ext cx="3733801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মো.রবিউল্লাহ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সহকারী শি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ক্ষ</a:t>
            </a:r>
            <a:r>
              <a:rPr lang="as-IN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লালপুরএস.কে.দাস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  <a:endParaRPr lang="en-US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লালপুর,আশুগঞ্জ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defRPr/>
            </a:pP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as-IN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as-IN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247382"/>
            <a:ext cx="3867150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:  ২৪-০৩-১০১৪</a:t>
            </a:r>
          </a:p>
          <a:p>
            <a:pPr>
              <a:defRPr/>
            </a:pP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	 :  ১ 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:\academic\board book\6.eight\bangla bako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09" y="552450"/>
            <a:ext cx="3111532" cy="401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583148"/>
            <a:ext cx="3886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8600"/>
            <a:ext cx="2819400" cy="76944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149926"/>
            <a:ext cx="38862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u="sng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u="sng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en-US" sz="4000" u="sng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u="sng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u="sng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026" name="Picture 2" descr="E:\photos\flowers\Ros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2972991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525" y="336550"/>
            <a:ext cx="84582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‘ভাষা’ বলতে বোঝায়, মানুষের মুখ থেকে বেরিয়ে আসা অর্থপূর্ণ কতকগুলো আওয়াজ বা ধ্বনিরসমষ্টি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0525" y="1796118"/>
            <a:ext cx="84423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অর্থপূর্ণ ধ্বনিই হলো ভাষার প্রাণ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525" y="2814733"/>
            <a:ext cx="845819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স্থান, কাল ও সমাজভেদে ভাষার রূপভেদ দেখা যায়</a:t>
            </a:r>
          </a:p>
        </p:txBody>
      </p:sp>
      <p:sp>
        <p:nvSpPr>
          <p:cNvPr id="6" name="Rectangle 5"/>
          <p:cNvSpPr/>
          <p:nvPr/>
        </p:nvSpPr>
        <p:spPr>
          <a:xfrm>
            <a:off x="390525" y="3810000"/>
            <a:ext cx="844232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ধ্বনির সৃষ্টি হয় বাগযন্ত্রের সাহায্যে। মানুষের গলনালি, দাঁত, মুখবিবর, কণ্ঠ, জিহ্বা, তালু, নাসিকা ইত্যাদির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সহযোগ হলো বাগযন্ত্র।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336550"/>
            <a:ext cx="869632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: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1" y="1184275"/>
            <a:ext cx="868045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মানুষ জন্মের পর সাধারণত প্রথমে তার মায়ের কাছে প্রতিপালিত হয়, তারই কথা শেখে। তাই জন্মলগ্ন থেকেস্বাভাবিকভাবে মানুষ নিজের মায়ের কাছে যে-ভাষাটি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 পায়, তাকেই তার ‘মাতৃভাষা’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1" y="4002088"/>
            <a:ext cx="86963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পৃথিবীর প্রায় ত্রিশ কোটিলোকের মাতৃভাষা বাংলা।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1" y="5521325"/>
            <a:ext cx="86963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মাতৃভাষার বিবেচনায় সারা বিশ্বে বাংলা ভাষার স্থান চতুর্থ।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04800"/>
            <a:ext cx="257333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রাষ্ট্রভাষা 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447800"/>
            <a:ext cx="8458200" cy="13849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রাষ্ট্রীয় কাজে ব্যবহারের জন্য কোনো দেশের সংবিধানস্বীকৃত ভাষাকে ঐ দেশের রাষ্ট্রভাষা বলে। একটি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রাষ্ট্রের বিভিন্ন অঞ্চলে ভিন্ন ভিন্ন জনগোষ্ঠীর মধ্যে ভিন্ন ভাষার ব্যবহার থাকতে পারে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|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3429730"/>
            <a:ext cx="8458200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পশ্চিমবঙ্গ, ত্রিপুরা, ঝাড়খ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ণ্ড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রাজ্য এবং আসাম রাজ্যের বরাক উপত্যকার অন্যতম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প্রশাসনিক ভাষা বাংলা।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6913"/>
            <a:ext cx="486727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সাধু ও চলিত রীতির পার্থক্য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198" y="1219199"/>
            <a:ext cx="578167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পৃথিবীর সব উন্নত ভাষার মতো বাংলা ভাষারও একাধিক আলাদা রূপ আছে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82" y="2590800"/>
            <a:ext cx="27384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মৌখিক রূপ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2731883"/>
            <a:ext cx="28908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লৈখিক রূপ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182" y="4572000"/>
            <a:ext cx="27384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প্রমিত রীতি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82" y="3599723"/>
            <a:ext cx="27384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আঞ্চলিক রীতি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9656" y="3822692"/>
            <a:ext cx="285557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চলিত রীতি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59657" y="4590225"/>
            <a:ext cx="285557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সাধু রীতি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36550"/>
            <a:ext cx="8763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আঞ্চলিক ভাষারীতি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95400"/>
            <a:ext cx="87630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বাংলাদেশের চট্টগ্রাম অঞ্চলের আঞ্চলিক ভাষারীতি: ‘ঔগ্‌গোয়া মাইন্‌ষ্যের দুয়া পোয়া আছিল্‌।’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590800"/>
            <a:ext cx="8763000" cy="31085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প্রমিত ভাষারীতি :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বিভিন্ন ভাষারীতি কাল</a:t>
            </a:r>
            <a:r>
              <a:rPr lang="el-GR" sz="2800" dirty="0">
                <a:latin typeface="SutonnyMJ" pitchFamily="2" charset="0"/>
                <a:cs typeface="NikoshBAN" pitchFamily="2" charset="0"/>
              </a:rPr>
              <a:t>μ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মে পরিমার্জিত হয়ে সবার গ্রহণযোগ্য একটি রূপ লাভ করে। এইভাষারীতি সাধারণত শিৰিত লোকের কথাবার্তা ও নিত্যব্যবহারে আরো আকর্ষণীয় হয়। ভাষাও যে শ্রমসাধ্য,প্রযতড়বলব্ধ এবং শেখার কোনো বিষয়- প্রমিত ভাষারীতি তার প্রথমাণ। এক কথায়, ভাষার সর্বজনগ্রাহ্য ওসমকালের সর্বোচ্চ মার্জিত রূপকেই প্রমিত ভাষারীতি বলে।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691" y="6070163"/>
            <a:ext cx="8763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যেমন: ‘একজনের দুটো ছেলে ছিল।’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645525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as-IN" sz="2800" dirty="0">
                <a:latin typeface="NikoshBAN" pitchFamily="2" charset="0"/>
                <a:cs typeface="NikoshBAN" pitchFamily="2" charset="0"/>
              </a:rPr>
              <a:t>সাধু ভাষারীতি :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2800" dirty="0">
                <a:latin typeface="NikoshBAN" pitchFamily="2" charset="0"/>
                <a:cs typeface="NikoshBAN" pitchFamily="2" charset="0"/>
              </a:rPr>
              <a:t>যে ভাষারীতি অধিকতর গাম্ভীর্যপূর্ণ, তৎসম শব্দবহুল, </a:t>
            </a:r>
            <a:r>
              <a:rPr lang="en-US" sz="2800" dirty="0" err="1">
                <a:latin typeface="SutonnyMJ" pitchFamily="2" charset="0"/>
                <a:cs typeface="NikoshBAN" pitchFamily="2" charset="0"/>
              </a:rPr>
              <a:t>ক্রি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য়াপদের রূপ প্রাচীনরীতি অনুসারী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এবং আঞ্চলিকতামুক্ত তা-ই সাধু ভাষারীতি।</a:t>
            </a:r>
          </a:p>
          <a:p>
            <a:pPr algn="just"/>
            <a:r>
              <a:rPr lang="as-IN" sz="2800" dirty="0">
                <a:latin typeface="NikoshBAN" pitchFamily="2" charset="0"/>
                <a:cs typeface="NikoshBAN" pitchFamily="2" charset="0"/>
              </a:rPr>
              <a:t>যেমন: ‘এক ব্যক্তির দুইটি পুত্র ছিল।’এই রীতি এখন শুধু লিখিত গদ্যে পরিদৃষ্ট হয়।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581400"/>
            <a:ext cx="8645525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চলিত ভাষারীতি :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ভাগীরথী নদীর তীরবর্তী স্থানসমূহের মৌখিক ভাষারীতি মানুষের মুখে মুখে রূপানৱর লাভকরে প্রাদেশিক শব্দাবলি গ্রহণ এবং চমৎকার বাক্‌ভঙ্গির সহযোগে গড়ে ওঠে। এই ভাষারীতিকেই চলিতভাষারীতি বলে। এই রীতি মৌখিক ও লিখিত উভয় ৰেত্রেই আকর্ষণীয় ও আদরণীয়।যেমন: ‘একজন লোকের দুটি ছেলে ছিল।’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kriyar k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kriyar kal</Template>
  <TotalTime>88</TotalTime>
  <Words>931</Words>
  <Application>Microsoft Office PowerPoint</Application>
  <PresentationFormat>On-screen Show (4:3)</PresentationFormat>
  <Paragraphs>87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NikoshBAN</vt:lpstr>
      <vt:lpstr>SutonnyMJ</vt:lpstr>
      <vt:lpstr>kriyar kal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ab</cp:lastModifiedBy>
  <cp:revision>26</cp:revision>
  <cp:lastPrinted>2014-10-16T12:27:42Z</cp:lastPrinted>
  <dcterms:created xsi:type="dcterms:W3CDTF">2014-03-21T16:50:03Z</dcterms:created>
  <dcterms:modified xsi:type="dcterms:W3CDTF">2021-01-27T02:29:00Z</dcterms:modified>
</cp:coreProperties>
</file>