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CE07-368E-C340-A620-2C404B0B1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A009F-FC2F-DE45-9C39-0E4CB65B4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8D6FF-C97A-A74B-B52C-19AD3B37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F0F8-524F-234F-BA5F-62C37B9F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E3BE4-D5DE-E147-86EE-5291FB96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0EA5-25E7-6C40-AE1D-D5DADFB4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9FACF-4C67-1347-9BFF-A714F306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AF2F1-DB6A-174D-BA7E-20851C98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54E81-7FD0-4745-82CB-CD532B12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6351-6BC5-AE47-82A8-F03FA6DD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603F-2634-BD41-8A33-1F01F3C52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12E7E-592C-614A-A4FB-533FD48BD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1891C-9D3C-6844-8E32-33E6AEF1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438F-D07B-2E4F-9766-F7368C4B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76BBB-9A0F-F64C-84CF-D7787C80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CCF8-4432-A34D-AEDC-008B25CC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8DC0-E6C2-8047-A2F7-EAC54E7D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48DC7-980A-E84B-B03F-7B62AC8D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197C-85F2-A543-AE43-99EE87DB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7F2E6-519E-7D44-A3F5-6EDA1D65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D564-F4E6-6141-8427-09823A5B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9D3E6-B5C7-6542-923E-7E8940BF5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46BA-D3B3-DA42-90B1-EA10217A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2F12D-3ACB-904F-ADBA-74EE67B2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D475-7ADE-534D-819D-2CC1307A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6D17A-5364-E740-BAF3-284745F1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AA659-B54A-1D4E-AACD-4D5241FD5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B7A16-BE74-1042-BD40-ED1C404AD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81E9E-2185-EE42-8084-E22D9520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52A68-38FD-7F49-9443-4D77A68F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82CFA-85E8-C443-9906-0239278D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0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045F-7910-5D4B-9181-88D4B279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1DBD0-A4FB-A945-ABF7-CAC2F0A21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E8812-D388-C844-A608-D4CF03E52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6DFC9-6144-7D48-A4D0-5A1E140F7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97632-D8B9-6E47-9185-46C47C540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480A6-0B46-C84D-AD42-693C28A1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963E3-F253-A44B-B0DA-7F291B06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AA781-F2A0-FA4F-8369-39AD9645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5ADB-BBD3-B94E-82F2-357FA8AD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06905-AAC0-A946-8293-615AFF76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3CB07-A2C6-4540-AE46-14B69E71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A138D-C645-2E45-AD1D-331E628B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1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07B787-EBED-7A4A-89D4-4079268D6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14FAF-5BE0-3844-BADB-6B6540B1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58E84-329A-794F-92F9-993C80F0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7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D2F-44B4-6346-912E-39C26ADA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73F2-425E-4B4E-BA67-B49B1B35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1FE85-6B8A-A14F-B70F-2B1ADC44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735B4-ADB6-904F-8D42-AC16DCD4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39263-893A-6149-BB51-028F458B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ADD5D-8D2A-D14E-ABF5-9063C57D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56F2-8F18-E743-BCAE-1B128540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C0071-CD69-1048-8CBE-84FF3423E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8E790-B7D6-8646-8CEB-1358873C1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23725-5DA9-E641-9490-A779F113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AB7F8-B96E-D84E-9DF9-292B0663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290A7-1085-FF4C-B091-62CEEAEA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1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E1CC25-BA7A-3B42-A12D-9E0C9B86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1E860-6565-3D4B-AC8F-9599A4D87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D5000-642C-2A40-8C53-CD75F097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E15B-074C-3B46-B19F-DA61C51A88C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92916-119A-6A40-97A1-810016370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5A805-1839-B748-9883-68F0C9DD9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AC87E-CE34-A345-A5E0-1D847962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93E2-3647-DA4B-94C5-9021AFC65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9D47E-8891-E24B-91BD-96A49119E0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456BE4-2157-E74D-B273-04D752534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429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475D-3B86-714A-B124-2C453DAC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8551A-FBA4-1647-9A99-AF262C2B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0341" y="3200797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কম্পটন ও গ্যালাওয়ে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Compton and Galaway</a:t>
            </a: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60D40-FC48-7442-B149-BFFA62B760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 সমাজকর্ম পেশা ব্যাপক সাংস্কৃতিক পরিমন্ডলে ব্যাপৃত ।  এটি প্রচলিত সমাজ ব্যবস্থার পরিচিতি ও কর্মকান্ডের মূল্যবোধের ভিত্তিতে গড়ে উঠে  যা শুধু পেশার ওপর নির্ভরশীল নয়।         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(The social work profession exists within a large cultural context , its identifies and operarionalities value premises already existing in society and not held exclusively by the profession.)          </a:t>
            </a:r>
          </a:p>
        </p:txBody>
      </p:sp>
    </p:spTree>
    <p:extLst>
      <p:ext uri="{BB962C8B-B14F-4D97-AF65-F5344CB8AC3E}">
        <p14:creationId xmlns:p14="http://schemas.microsoft.com/office/powerpoint/2010/main" val="280640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C8E4-2115-8243-A547-B11F4FC2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4922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00B0F0"/>
                </a:solidFill>
              </a:rPr>
            </a:br>
            <a:r>
              <a:rPr lang="en-US">
                <a:solidFill>
                  <a:srgbClr val="00B0F0"/>
                </a:solidFill>
              </a:rPr>
              <a:t>সমাজকর্ম পেশার মূল্যবোধ </a:t>
            </a:r>
            <a:br>
              <a:rPr lang="en-US">
                <a:solidFill>
                  <a:srgbClr val="00B0F0"/>
                </a:solidFill>
              </a:rPr>
            </a:br>
            <a:r>
              <a:rPr lang="en-US">
                <a:solidFill>
                  <a:srgbClr val="00B0F0"/>
                </a:solidFill>
              </a:rPr>
              <a:t>Values of Social  Work Profession</a:t>
            </a:r>
            <a:r>
              <a:rPr lang="en-US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0675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5D02-7147-604E-A3BA-FC6550FFF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778" y="26600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সমাজকর্মের মূল্যবোধের ভিত্তি মূলত তিনটি । যথা-     </a:t>
            </a:r>
            <a:br>
              <a:rPr lang="en-US"/>
            </a:br>
            <a:r>
              <a:rPr lang="en-US"/>
              <a:t>ক.</a:t>
            </a:r>
            <a:r>
              <a:rPr lang="en-US">
                <a:solidFill>
                  <a:srgbClr val="FFC000"/>
                </a:solidFill>
              </a:rPr>
              <a:t> ধর্মীয় দর্শন (Philosophy of Religion) </a:t>
            </a:r>
            <a:br>
              <a:rPr lang="en-US"/>
            </a:br>
            <a:r>
              <a:rPr lang="en-US"/>
              <a:t>খ.</a:t>
            </a:r>
            <a:r>
              <a:rPr lang="en-US">
                <a:solidFill>
                  <a:srgbClr val="C00000"/>
                </a:solidFill>
              </a:rPr>
              <a:t> উপযোগবাদ ( Utilitarianism</a:t>
            </a:r>
            <a:r>
              <a:rPr lang="en-US"/>
              <a:t>) </a:t>
            </a:r>
            <a:br>
              <a:rPr lang="en-US"/>
            </a:br>
            <a:r>
              <a:rPr lang="en-US"/>
              <a:t>গ. </a:t>
            </a:r>
            <a:r>
              <a:rPr lang="en-US">
                <a:solidFill>
                  <a:srgbClr val="FFFF00"/>
                </a:solidFill>
              </a:rPr>
              <a:t>মানবতাবাদ ( Humanism) </a:t>
            </a:r>
            <a:br>
              <a:rPr lang="en-US"/>
            </a:br>
            <a:r>
              <a:rPr lang="en-US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8348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F2D8-792F-2D42-BEF6-7E4EB83E1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622" y="38298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C00000"/>
                </a:solidFill>
              </a:rPr>
              <a:t>চার্লস এস লেভি ( Charles S. Levy)  তার বিখ্যাত The Value Base of Social Work গ্রন্থে সমাজকর্ম পেশার যেসব মূল্যবোধের কথা বলেছেন তা নিম্নরূপ -</a:t>
            </a:r>
            <a:r>
              <a:rPr lang="en-US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D79E2-B245-9E46-8FE0-54378CFFD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সমাজের সব মানুষের অন্তর্নিহিত মূল্য ও মর্যাদার প্রতি বিশ্বাস স্থাপন;</a:t>
            </a:r>
          </a:p>
          <a:p>
            <a:pPr marL="514350" indent="-514350">
              <a:buAutoNum type="arabicParenR"/>
            </a:pPr>
            <a:r>
              <a:rPr lang="en-US"/>
              <a:t>মানুষের অন্তর্নিহিত ক্ষমতা ও সহজাত প্রবণতার বিশ্বাস;</a:t>
            </a:r>
          </a:p>
          <a:p>
            <a:pPr marL="514350" indent="-514350">
              <a:buAutoNum type="arabicParenR"/>
            </a:pPr>
            <a:r>
              <a:rPr lang="en-US"/>
              <a:t>নিজের ও সমাজের প্রতি দায়িত্বশীলতা ;</a:t>
            </a:r>
          </a:p>
          <a:p>
            <a:pPr marL="514350" indent="-514350">
              <a:buAutoNum type="arabicParenR"/>
            </a:pPr>
            <a:r>
              <a:rPr lang="en-US"/>
              <a:t>মানুষের বেঁচে থাকার চাহিদা;</a:t>
            </a:r>
          </a:p>
          <a:p>
            <a:pPr marL="514350" indent="-514350">
              <a:buAutoNum type="arabicParenR"/>
            </a:pPr>
            <a:r>
              <a:rPr lang="en-US"/>
              <a:t>প্রতিটি ব্যক্তির ক্ষেত্রে প্রযোজ্য অভিন্ন সাধারণ মানবিক চাহিদা;</a:t>
            </a:r>
          </a:p>
          <a:p>
            <a:pPr marL="514350" indent="-514350">
              <a:buAutoNum type="arabicParenR"/>
            </a:pPr>
            <a:r>
              <a:rPr lang="en-US"/>
              <a:t>সামাজিক সুযোগ সুবিধা;</a:t>
            </a:r>
          </a:p>
          <a:p>
            <a:pPr marL="514350" indent="-514350">
              <a:buAutoNum type="arabicParenR"/>
            </a:pPr>
            <a:r>
              <a:rPr lang="en-US"/>
              <a:t>সম্পদ ও সেবা ; এবং </a:t>
            </a:r>
          </a:p>
          <a:p>
            <a:pPr marL="514350" indent="-514350">
              <a:buAutoNum type="arabicParenR"/>
            </a:pPr>
            <a:r>
              <a:rPr lang="en-US"/>
              <a:t>সমান সুযোগ সুবিধা।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5318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FA8B-96C2-2D4B-9150-6A98F878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C00000"/>
                </a:solidFill>
              </a:rPr>
              <a:t>মার্কিন যুক্তরাষ্ট্রের জাতীয় সমাজকর্ম সমিতি (NASW) যেসব মূল্যবোধের উল্লেখ করেন তা নিম্নরূপ-</a:t>
            </a:r>
            <a:r>
              <a:rPr lang="en-US"/>
              <a:t>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5EB7-2F43-B643-98A9-CFF177A2F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ব্যক্তির মূল্য ও মর্যাদা ;</a:t>
            </a:r>
          </a:p>
          <a:p>
            <a:pPr marL="514350" indent="-514350">
              <a:buAutoNum type="arabicParenR"/>
            </a:pPr>
            <a:r>
              <a:rPr lang="en-US"/>
              <a:t>মানুষের প্রতি সম্মান প্রদর্শন;</a:t>
            </a:r>
          </a:p>
          <a:p>
            <a:pPr marL="514350" indent="-514350">
              <a:buAutoNum type="arabicParenR"/>
            </a:pPr>
            <a:r>
              <a:rPr lang="en-US"/>
              <a:t>পরিবর্তনের জন্য ব্যক্তির সামর্থ্যের মূল্যায়ন;</a:t>
            </a:r>
          </a:p>
          <a:p>
            <a:pPr marL="514350" indent="-514350">
              <a:buAutoNum type="arabicParenR"/>
            </a:pPr>
            <a:r>
              <a:rPr lang="en-US"/>
              <a:t>সেবা গ্রহণকারীর আত্মনিয়ন্ত্রণ অধিকার;</a:t>
            </a:r>
          </a:p>
          <a:p>
            <a:pPr marL="514350" indent="-514350">
              <a:buAutoNum type="arabicParenR"/>
            </a:pPr>
            <a:r>
              <a:rPr lang="en-US"/>
              <a:t>গোপনীয়তা </a:t>
            </a:r>
          </a:p>
          <a:p>
            <a:pPr marL="514350" indent="-514350">
              <a:buAutoNum type="arabicParenR"/>
            </a:pPr>
            <a:r>
              <a:rPr lang="en-US"/>
              <a:t>ব্যক্তি মানুষকে তাদের প্রতিভা উপলব্ধির সুযোগ প্রদান;</a:t>
            </a:r>
          </a:p>
          <a:p>
            <a:pPr marL="514350" indent="-514350">
              <a:buAutoNum type="arabicParenR"/>
            </a:pPr>
            <a:r>
              <a:rPr lang="en-US"/>
              <a:t>ব্যক্তির সাধারণ মৌলিক চাহিদা পূরণের প্রচেষ্টা;</a:t>
            </a:r>
          </a:p>
          <a:p>
            <a:pPr marL="514350" indent="-514350">
              <a:buAutoNum type="arabicParenR"/>
            </a:pPr>
            <a:r>
              <a:rPr lang="en-US"/>
              <a:t>সামাজিক পরিবর্তন এবং সামাজিক  ন্যায়বিচারের অঙ্গিকার;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0927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EE2D-FAC7-4348-86CB-FC4983AB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CE784-1AFE-CD4C-96E2-54FCB8200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৯)   মৌল চাহিদা পূরণে পর্যাপ্ত সম্পদ ও সেবা প্রদানের প্রচেষ্টা ;</a:t>
            </a:r>
          </a:p>
          <a:p>
            <a:pPr marL="0" indent="0">
              <a:buNone/>
            </a:pPr>
            <a:r>
              <a:rPr lang="en-US"/>
              <a:t>১০) সাহায্যার্থীদের ক্ষমতায়ন;</a:t>
            </a:r>
          </a:p>
          <a:p>
            <a:pPr marL="0" indent="0">
              <a:buNone/>
            </a:pPr>
            <a:r>
              <a:rPr lang="en-US"/>
              <a:t>১১) সমান সুযোগ সুবিধা প্রদান;</a:t>
            </a:r>
          </a:p>
          <a:p>
            <a:pPr marL="0" indent="0">
              <a:buNone/>
            </a:pPr>
            <a:r>
              <a:rPr lang="en-US"/>
              <a:t>১২) বৈষম্য না করা;</a:t>
            </a:r>
          </a:p>
          <a:p>
            <a:pPr marL="0" indent="0">
              <a:buNone/>
            </a:pPr>
            <a:r>
              <a:rPr lang="en-US"/>
              <a:t>১৩) মানব বৈচিত্র্যের প্রতি সম্মান প্রদর্শন এবং</a:t>
            </a:r>
          </a:p>
          <a:p>
            <a:pPr marL="0" indent="0">
              <a:buNone/>
            </a:pPr>
            <a:r>
              <a:rPr lang="en-US"/>
              <a:t>১৪) অন্যের কাছে পেশাগত জ্ঞান ও দক্ষতা প্রচারের সদিচ্ছা ।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712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88A0-7201-AD45-9C17-2B5A3FAA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সার্বিকভাবে সমাজকর্মের মূল্যবোধসমূহ আলোচনা করা হলো -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05128-FC30-344A-B04A-D4FF19DE8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2740" y="309364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ব্যক্তি মর্যাদার স্বীকৃতি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Recognition the dignity of individual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5CE12-FD62-384A-B87E-096760F870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সমাজের প্রতিটি  ব্যক্তিরই মর্যাদা রয়েছে। সমাজকর্ম সমাজের প্রতিটি মানুষকে পৃথক সত্তা ও মর্যাদার স্বীকৃতি দিয়ে থাকে।  মরেলস ও শেফর বলেন,Each person has an inherent capacity and drive toward change that can make life more fulfilling.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6933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7991-3AE5-C54F-9948-A1EF61B9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0CA03-4E49-2F4A-9A12-B0300947E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0922" y="3509366"/>
            <a:ext cx="3848695" cy="4351338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সকলের সমান সুযোগ দান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 Equal opportunity for all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FA680-7CAE-564C-8E30-22AABC4F7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6697" y="2293341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সমাজকর্মের একটি অন্যতম মূল্যবোধ হলো সকলের সমান সুযোগ দান। সমাজের প্রতিটি মানুষ যাতে নিজ নিজ ক্ষমতা ও সামর্থ্য অনুযায়ী প্রাপ্ত সম্পদ এবং সুযোগ সুবিধার সমঅধিকার ভোগ করতে পারে তার প্রতি সমাজকর্মে বিশেষ গুরুত্ব দেয় ।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7253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533E-9514-C343-BFD3-D0E9BED01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077E7-199F-EE4C-8B6C-C63589D67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96891"/>
            <a:ext cx="5181600" cy="2480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আত্মনিয়ন্ত্রণের অধিকার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Right self-determination</a:t>
            </a:r>
            <a:r>
              <a:rPr lang="en-US"/>
              <a:t>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46D1D-FB2F-2F43-9873-8D16795B26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সমাজকর্মের গুরুত্বপূর্ণ একটি মূল্যবোধ হলো আত্মনিয়ন্ত্রণ অধিকার। এ মূল্যবোধ ব্যক্তিকে তার স্বকীয়তা এবং যোগ্যতা প্রমাণের সুযোগ তৈরি করে দেয়। সমাজকর্ম বিশ্বাস করে এ মূল্যবোধ বা নীতি অনুশীলনের মাধ্যমে ব্যক্তি আত্মবিশ্বাসী হয়ে উঠে ।     </a:t>
            </a:r>
          </a:p>
          <a:p>
            <a:pPr marL="0" indent="0">
              <a:buNone/>
            </a:pPr>
            <a:r>
              <a:rPr lang="en-US"/>
              <a:t>         </a:t>
            </a:r>
          </a:p>
          <a:p>
            <a:pPr marL="0" indent="0">
              <a:buNone/>
            </a:pP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00326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4095-AD6A-054A-87FE-B36E7D6C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6284F-6F74-1546-84AE-89A69F3AA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89735"/>
            <a:ext cx="5181600" cy="7230666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সম্পদের সদ্ব্যবহার 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Utilization of resoures</a:t>
            </a: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8FDD-2B59-B94D-B4BC-B919123B9E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সমাজকর্ম বস্তুগত ও অবস্তুগত উভয় সম্পদের সদ্ব্যবহারের মাধ্যমেই মানুষকে স্বাবলম্বী করে গড়ে তুলে। এছাড়াও সম্পদের অপ্রতুলতা, অপচয় রোধ,  সম্পদের সর্বাধিক ও  সর্বোত্তম ব্যবহারের বিষয়ে সজাগ দৃষ্টি রাখে।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9993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96A2-FE0A-D743-9AD9-5E74003E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4"/>
                </a:solidFill>
              </a:rPr>
              <a:t>শিক্ষক পরিচিতি</a:t>
            </a: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2B3F-B414-7A42-B3A5-B73078C47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এ এস এম রবিউল ইসলাম </a:t>
            </a:r>
          </a:p>
          <a:p>
            <a:pPr marL="0" indent="0">
              <a:buNone/>
            </a:pPr>
            <a:r>
              <a:rPr lang="en-US"/>
              <a:t>প্রভাষক </a:t>
            </a:r>
          </a:p>
          <a:p>
            <a:pPr marL="0" indent="0">
              <a:buNone/>
            </a:pPr>
            <a:r>
              <a:rPr lang="en-US"/>
              <a:t>সমাজকর্ম </a:t>
            </a:r>
          </a:p>
          <a:p>
            <a:pPr marL="0" indent="0">
              <a:buNone/>
            </a:pPr>
            <a:r>
              <a:rPr lang="en-US"/>
              <a:t>আদিতমারী সরকারি কলেজ</a:t>
            </a:r>
          </a:p>
          <a:p>
            <a:pPr marL="0" indent="0">
              <a:buNone/>
            </a:pPr>
            <a:r>
              <a:rPr lang="en-US"/>
              <a:t>আদিতমারী, লালমনিরহাট । </a:t>
            </a:r>
          </a:p>
          <a:p>
            <a:pPr marL="0" indent="0">
              <a:buNone/>
            </a:pPr>
            <a:r>
              <a:rPr lang="en-US"/>
              <a:t>ইমেইলঃ 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 com          </a:t>
            </a:r>
          </a:p>
        </p:txBody>
      </p:sp>
    </p:spTree>
    <p:extLst>
      <p:ext uri="{BB962C8B-B14F-4D97-AF65-F5344CB8AC3E}">
        <p14:creationId xmlns:p14="http://schemas.microsoft.com/office/powerpoint/2010/main" val="2630979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979A-AB13-114D-AD2B-C42847AE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65D4D-A892-DB4D-9480-DE5B07629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529" y="3768328"/>
            <a:ext cx="5181600" cy="8320088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স্বনির্ভরতা অর্জন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Self Reliance</a:t>
            </a:r>
            <a:r>
              <a:rPr lang="en-US"/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7135C-9C2A-E44C-98C7-3F2805A03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2871" y="3107531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নিজস্ব মেধা, মননশীলতা, শ্রম, বুদ্ধি বিবেচনা প্রভৃতিকে কাজে লাগিয়ে সমাজে প্রতিষ্ঠিত করাই স্বনির্ভরতা অর্জনের মূলমন্ত্র। সমাজকর্ম ব্যক্তির এ স্বনির্ভরতা অর্জনে বিশ্বাসী ।           </a:t>
            </a:r>
          </a:p>
        </p:txBody>
      </p:sp>
    </p:spTree>
    <p:extLst>
      <p:ext uri="{BB962C8B-B14F-4D97-AF65-F5344CB8AC3E}">
        <p14:creationId xmlns:p14="http://schemas.microsoft.com/office/powerpoint/2010/main" val="305600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62F21-58A6-6F49-845C-D80EE7A50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3388-79AC-9D45-B61A-CDC68FED8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309" y="3528417"/>
            <a:ext cx="5181600" cy="6659166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গণতান্ত্রিক অধিকার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Democratic rights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37828-A828-114D-858F-FF4E041348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গণতান্ত্রিক  অধিকার সমাজকর্মের একটি অন্যতম মূল্যবোধ । মানুষের  গণতান্ত্রিক অধিকারে হস্তক্ষেপ করার নীতিতে সমাজকর্ম বিশ্বাস করে না। গণতান্ত্রিক অধিকারের প্রতি সম্মান প্রদর্শন করে বলেই সমাজকর্ম মানুষমানুষের সমস্যা মোকাবিলায় কাজ করে থাকে ।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18554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0D32-99CE-7F49-A1B9-124D9F6A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4596-C04F-7142-8D1A-F0DD7B16D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804047"/>
            <a:ext cx="5181600" cy="1839516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শ্রমের মর্যাদা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Dignity of Labour  </a:t>
            </a: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8F5F8-8980-CF45-A61D-4E66779C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1886" y="217308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শ্রমের মর্যাদা সমাজকর্মের অন্যতম মূল্যবোধ হিসেবে স্বীকৃত ।  আধুনিক সমাজকর্ম শ্রমের মর্যাদা প্রদানকে অত্যন্ত গুরুত্ব দেয়। </a:t>
            </a:r>
          </a:p>
          <a:p>
            <a:pPr marL="0" indent="0">
              <a:buNone/>
            </a:pPr>
            <a:r>
              <a:rPr lang="en-US"/>
              <a:t>এবং মানুষকে স্বাবলম্বী করে তুলতে ব্যক্তিকে শ্রমনির্ভর হয়ে উঠতে উদ্বুদ্ধ ও অনুপ্রাণিত করে।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6934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1F858-A5AE-144D-93BD-23210EA5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FE5D-406E-1D49-A9AA-2D7DB2CCD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4684" y="3696891"/>
            <a:ext cx="5181600" cy="8177213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ব্যক্তিস্বাধীনতা 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Individual freedom</a:t>
            </a:r>
            <a:r>
              <a:rPr lang="en-US"/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73381-10D2-A140-91CD-EE2396F56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16110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সমাজকর্মের একটি গুরুত্বপূর্ণ মূল্যবোধ হলো ব্যক্তিস্বাধীনতা। ব্যক্তির সুপ্ত প্রতিভার বিকাশ নির্ভর করে ব্যক্তির কাজ করার স্বাধীনতার উপর।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83897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D61E-2198-3B4E-AD0A-997292BB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A18A-39FD-FF46-A7C8-6BC77B7B5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9000"/>
            <a:ext cx="5181600" cy="7766447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সামাজিক দায়িত্ববোধ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Social Responsibility</a:t>
            </a: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2B990-99EB-014C-A5A9-C376244CAF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বিশ্বাস করে মানুষের   অন্তর্নিহিত সম্ভাবনাকে বিকশিত করার জন্য সমাজের মানুষের একে অপরের সঙ্গে সহযোগিতার সম্পর্ক গড়ে তোলা আবশ্যক এবং প্রত্যেকেরই এরূপ সম্পর্ক গড়ে তোলার সমান অধিকার ও দায়িত্ব রয়েছে।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12783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1F2B-6FF0-DC48-9961-988BE816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7AB0-EADE-9743-8B27-8A19D65DA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32547"/>
            <a:ext cx="5181600" cy="2944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পারস্পরিক সহনশীলতা ও শ্রদ্ধাবোধ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 Mutual tolerance and respect</a:t>
            </a:r>
            <a:r>
              <a:rPr lang="en-US"/>
              <a:t>  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A1E0A-C2EF-6A4C-B4AD-F361F0D157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এ ধরনের মূল্যবোধ সুষ্ঠু ও শাম্তিপূর্ণ সমাজ গঠনে অত্যন্ত গুরুত্বপূর্ণ । আধুনিক সমাজকর্ম পেশাগত সম্পর্ক স্থাপন, সামাজিক সুসম্পর্ক বন্ধন এবং সৌহার্দ্যমূলক সমাজব্যবস্থা গড়ে তুলতে প্রয়াসী।  এ মূল্যবোধের অনুশীলনের মাধ্যমে সর্বস্তরের জনগণের মধ্যে এমনকি সমাজকর্মী এবং সাহায্যার্থীর মধ্যেও আন্তরিক সম্পর্ক স্থাপিত হয় । তাই  সমাজকর্মে এ মূল্যবোধের তাৎপর্য বিশেষভাবে স্বীকৃত।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5367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F4E0-AE14-7B47-B12C-09BD9D64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653" y="24189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B0F0"/>
                </a:solidFill>
              </a:rPr>
              <a:t>সমাজকর্মের মূল্যবোধসমূহ সমাজকর্মের প্রাণ। এ মূল্যবোধসমূহ অনুসরণ করেই সমাজকর্মীরা তাদের কর্মসূচি বাস্তবায়ন করে। এছাড়া এসব মূল্যবোধ সমাজকর্মকে অন্যান্য মূল্যবোধ থেকে আলাদা সত্তা দান করেছে</a:t>
            </a:r>
            <a:r>
              <a:rPr lang="en-US"/>
              <a:t>।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94303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353A8-9594-F841-8AD2-C4916528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দলীয় কাজঃ</a:t>
            </a:r>
            <a:r>
              <a:rPr lang="en-US"/>
              <a:t> অন্যান্য পেশাদার কর্মীর  মতো সমাজকর্মীর জন্য মূল্যবোধগুলো কেন আবশ্যক ? তার একটি প্রতিবেদন তৈরি কর। </a:t>
            </a:r>
            <a:br>
              <a:rPr lang="en-US"/>
            </a:br>
            <a:r>
              <a:rPr lang="en-US"/>
              <a:t>  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AA6E040F-1A40-7242-A744-2163C911E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32" y="2310118"/>
            <a:ext cx="8128000" cy="33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5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873-4739-764A-91D7-21AFB20D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মূল্যায়ন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38035-07FE-854D-AD95-1267C9825A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Value Base of Social Work  গ্রন্থটির রচয়িতার নাম লেখ । </a:t>
            </a:r>
          </a:p>
          <a:p>
            <a:pPr marL="0" indent="0">
              <a:buNone/>
            </a:pPr>
            <a:r>
              <a:rPr lang="en-US"/>
              <a:t>----------------_--------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69752-35C6-FD4A-B8AA-4EF4351082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আত্মনিয়ন্ত্রণ অধিকার সম্পর্কে কী জান লেখ। </a:t>
            </a:r>
          </a:p>
          <a:p>
            <a:pPr marL="0" indent="0">
              <a:buNone/>
            </a:pPr>
            <a:r>
              <a:rPr lang="en-US"/>
              <a:t>------------</a:t>
            </a:r>
          </a:p>
          <a:p>
            <a:pPr marL="0" indent="0">
              <a:buNone/>
            </a:pPr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2814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CC03-DCC0-114F-809D-3365ED42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আন্তরিক ধন্যবাদ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3C143-D426-D548-B058-A88824F8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750469"/>
            <a:ext cx="5181600" cy="2426494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C000"/>
                </a:solidFill>
              </a:rPr>
              <a:t>আজ এপর্যন্ত</a:t>
            </a:r>
            <a:r>
              <a:rPr lang="en-US"/>
              <a:t>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D99AE39-78ED-7840-AAF0-F1A7256980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23" y="2696765"/>
            <a:ext cx="2607399" cy="3480197"/>
          </a:xfrm>
        </p:spPr>
      </p:pic>
    </p:spTree>
    <p:extLst>
      <p:ext uri="{BB962C8B-B14F-4D97-AF65-F5344CB8AC3E}">
        <p14:creationId xmlns:p14="http://schemas.microsoft.com/office/powerpoint/2010/main" val="69600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08BF-212A-B047-8A62-B40D558A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 পাঠ পরিচিতি</a:t>
            </a: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A111-529D-2446-BB1E-10CFB780E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 </a:t>
            </a:r>
          </a:p>
          <a:p>
            <a:pPr marL="0" indent="0">
              <a:buNone/>
            </a:pPr>
            <a:r>
              <a:rPr lang="en-US"/>
              <a:t>বিষয়ঃ সমাজকর্ম, প্রথম পত্র</a:t>
            </a:r>
          </a:p>
          <a:p>
            <a:pPr marL="0" indent="0">
              <a:buNone/>
            </a:pPr>
            <a:r>
              <a:rPr lang="en-US"/>
              <a:t>অধ্যায় চতুর্থ</a:t>
            </a:r>
          </a:p>
          <a:p>
            <a:pPr marL="0" indent="0">
              <a:buNone/>
            </a:pPr>
            <a:r>
              <a:rPr lang="en-US"/>
              <a:t>সমাজকর্মের মূল্যবোধ ও নীতিমালা</a:t>
            </a:r>
          </a:p>
          <a:p>
            <a:pPr marL="0" indent="0">
              <a:buNone/>
            </a:pPr>
            <a:r>
              <a:rPr lang="en-US"/>
              <a:t>Values and Principles of Social Work    </a:t>
            </a:r>
          </a:p>
          <a:p>
            <a:pPr marL="0" indent="0">
              <a:buNone/>
            </a:pPr>
            <a:r>
              <a:rPr lang="en-US"/>
              <a:t>    </a:t>
            </a:r>
          </a:p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015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1CB2-7ABD-084E-B756-24E4CA12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7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4"/>
                </a:solidFill>
              </a:rPr>
              <a:t>আজকের পাঠ</a:t>
            </a:r>
            <a:br>
              <a:rPr lang="en-US"/>
            </a:br>
            <a:r>
              <a:rPr lang="en-US"/>
              <a:t>  </a:t>
            </a:r>
            <a:br>
              <a:rPr lang="en-US"/>
            </a:b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F8AC-CBEC-F54E-82F1-41BA2C591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মূল্যবোধের ধারণা । </a:t>
            </a:r>
          </a:p>
          <a:p>
            <a:pPr marL="0" indent="0">
              <a:buNone/>
            </a:pPr>
            <a:r>
              <a:rPr lang="en-US"/>
              <a:t>সমাজকর্ম পেশার মূল্যবোধ।    </a:t>
            </a:r>
          </a:p>
        </p:txBody>
      </p:sp>
    </p:spTree>
    <p:extLst>
      <p:ext uri="{BB962C8B-B14F-4D97-AF65-F5344CB8AC3E}">
        <p14:creationId xmlns:p14="http://schemas.microsoft.com/office/powerpoint/2010/main" val="83571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690B-85C9-9D44-B2E8-C29555A4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ক্লাসের সময়ঃ  ৫০ মিনিট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BEBA8D-4578-D445-BDEB-A2AA63EAB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2024856"/>
            <a:ext cx="7038975" cy="3952875"/>
          </a:xfrm>
        </p:spPr>
      </p:pic>
    </p:spTree>
    <p:extLst>
      <p:ext uri="{BB962C8B-B14F-4D97-AF65-F5344CB8AC3E}">
        <p14:creationId xmlns:p14="http://schemas.microsoft.com/office/powerpoint/2010/main" val="94097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ED2F7-F987-CE43-9DAB-EB94D5C5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শিখনফল</a:t>
            </a:r>
            <a:r>
              <a:rPr lang="en-US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2D45-D671-D847-BEFD-64C7ED622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সমাজকর্ম মূল্যবোধের ধারণা ব্যাখ্যা করতে পারবে। </a:t>
            </a:r>
          </a:p>
          <a:p>
            <a:pPr marL="0" indent="0">
              <a:buNone/>
            </a:pPr>
            <a:r>
              <a:rPr lang="en-US"/>
              <a:t>সমাজকর্ম পেশার ব্যাখ্যা করতে পারবে ।           </a:t>
            </a:r>
          </a:p>
        </p:txBody>
      </p:sp>
    </p:spTree>
    <p:extLst>
      <p:ext uri="{BB962C8B-B14F-4D97-AF65-F5344CB8AC3E}">
        <p14:creationId xmlns:p14="http://schemas.microsoft.com/office/powerpoint/2010/main" val="9930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91D2-8785-F14C-9FF8-B04B7FFD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সমাজকর্ম মূল্যবোধের ধারণা   Concept of Social Work  Values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CDCBF-3A6B-5245-A8C1-D2E80339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সাধারণত যেসব আদর্শ ,বিশ্বাস, ধারণা, মৌলিক নীতিমালা ও স্বীকার্য সত্যের ওপর পেশার সমাজকর্মের সামগ্রিক  সমস্যা সমাধান প্রক্রিয়া পরিচালিত ও নিয়ন্ত্রিত হয়,সেগুলোর সমষ্টিকেই সমাজকর্মের মূল্যবোধ বলা হয়। অর্থাৎ সমাজকর্ম পেশা ও সমাজকর্মীর জ্ঞান অভিজ্ঞতা ও কর্মপদ্ধতি গড়ে উঠেছে যে মূল্যবোধকে কেন্দ্র করে তাকে সমাজকর্ম মূল্যবোধ বলে। </a:t>
            </a:r>
          </a:p>
          <a:p>
            <a:pPr marL="0" indent="0">
              <a:buNone/>
            </a:pPr>
            <a:r>
              <a:rPr lang="en-US"/>
              <a:t>সমাজকর্ম মূল্যবোধকে সমাজকর্মের পথ নির্দেশিকা বলা হয়। সমাজকর্ম পদ্ধতি অনুশীলনের ক্ষেত্রে মূল্যবোধ সমাজকর্মীর দৃষ্টিভঙ্গি,আচরণ ও কার্যাবলীর নিয়ন্ত্রণ ও সমাজকর্মের লক্ষ্য নির্ণয় ও তা অর্জনের পথনির্দেশ করে থাকে।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4445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666E-F2B6-6E41-B0E4-4EC114EC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মনীষীদের মতে সমাজকর্ম মূল্যবোধ</a:t>
            </a:r>
            <a:r>
              <a:rPr lang="en-US"/>
              <a:t>  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01E12-166C-0E43-B1C8-68D913F77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1041" y="250666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সমাজকর্ম মূল্যবোধগুলো সামাজিক ন্যায়বিচার প্রতিষ্ঠার লক্ষ্য অর্জনে সমাজকর্ম পেশাকে পথনির্দেশ করে। </a:t>
            </a:r>
          </a:p>
          <a:p>
            <a:pPr marL="0" indent="0">
              <a:buNone/>
            </a:pPr>
            <a:r>
              <a:rPr lang="en-US"/>
              <a:t>(Social work values guide the profession toward the fulfilment of its mission of social justice.)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1D71F4-ED6A-8341-A3A8-2745D7418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5181600" cy="2747963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জুডিথ সেভেল ও অন্যরা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Judith Sevel and others</a:t>
            </a:r>
            <a:r>
              <a:rPr lang="en-US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77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2DC0-1F7F-9645-81BA-889C45E2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537A9-1B38-EF40-A64C-214EBB5F2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466" y="2918817"/>
            <a:ext cx="5181600" cy="651629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আরমান্ডো মোরেলস ও বি ডব্লিউ শেফর</a:t>
            </a:r>
          </a:p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Armando Morels and B W Sheafor</a:t>
            </a:r>
            <a:r>
              <a:rPr lang="en-US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83377-3394-604E-BF20-A5913586A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মূল্যবোধ  কর্মকাণ্ডের সুনির্দিষ্ট কোন লক্ষ্য নয়, বরং লক্ষ্য নির্ণয়ের মানদণ্ড।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 Values are not the Concrete goals of action, but rather the ‘criteris’ by which goals are chosen.)          </a:t>
            </a:r>
          </a:p>
        </p:txBody>
      </p:sp>
    </p:spTree>
    <p:extLst>
      <p:ext uri="{BB962C8B-B14F-4D97-AF65-F5344CB8AC3E}">
        <p14:creationId xmlns:p14="http://schemas.microsoft.com/office/powerpoint/2010/main" val="134955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29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স্বাগত </vt:lpstr>
      <vt:lpstr>শিক্ষক পরিচিতি </vt:lpstr>
      <vt:lpstr> পাঠ পরিচিতি </vt:lpstr>
      <vt:lpstr>আজকের পাঠ      </vt:lpstr>
      <vt:lpstr>ক্লাসের সময়ঃ  ৫০ মিনিট </vt:lpstr>
      <vt:lpstr>শিখনফল  </vt:lpstr>
      <vt:lpstr>সমাজকর্ম মূল্যবোধের ধারণা   Concept of Social Work  Values </vt:lpstr>
      <vt:lpstr>মনীষীদের মতে সমাজকর্ম মূল্যবোধ     </vt:lpstr>
      <vt:lpstr>PowerPoint Presentation</vt:lpstr>
      <vt:lpstr>PowerPoint Presentation</vt:lpstr>
      <vt:lpstr> সমাজকর্ম পেশার মূল্যবোধ  Values of Social  Work Profession     </vt:lpstr>
      <vt:lpstr>সমাজকর্মের মূল্যবোধের ভিত্তি মূলত তিনটি । যথা-      ক. ধর্মীয় দর্শন (Philosophy of Religion)  খ. উপযোগবাদ ( Utilitarianism)  গ. মানবতাবাদ ( Humanism)       </vt:lpstr>
      <vt:lpstr>চার্লস এস লেভি ( Charles S. Levy)  তার বিখ্যাত The Value Base of Social Work গ্রন্থে সমাজকর্ম পেশার যেসব মূল্যবোধের কথা বলেছেন তা নিম্নরূপ -   </vt:lpstr>
      <vt:lpstr>মার্কিন যুক্তরাষ্ট্রের জাতীয় সমাজকর্ম সমিতি (NASW) যেসব মূল্যবোধের উল্লেখ করেন তা নিম্নরূপ-        </vt:lpstr>
      <vt:lpstr>PowerPoint Presentation</vt:lpstr>
      <vt:lpstr>সার্বিকভাবে সমাজকর্মের মূল্যবোধসমূহ আলোচনা করা হলো -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সমাজকর্মের মূল্যবোধসমূহ সমাজকর্মের প্রাণ। এ মূল্যবোধসমূহ অনুসরণ করেই সমাজকর্মীরা তাদের কর্মসূচি বাস্তবায়ন করে। এছাড়া এসব মূল্যবোধ সমাজকর্মকে অন্যান্য মূল্যবোধ থেকে আলাদা সত্তা দান করেছে।                    </vt:lpstr>
      <vt:lpstr>দলীয় কাজঃ অন্যান্য পেশাদার কর্মীর  মতো সমাজকর্মীর জন্য মূল্যবোধগুলো কেন আবশ্যক ? তার একটি প্রতিবেদন তৈরি কর।     </vt:lpstr>
      <vt:lpstr>মূল্যায়ন  </vt:lpstr>
      <vt:lpstr>কনটেন্ট দেখার জন্য আন্তরিক ধন্যবাদ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6</cp:revision>
  <dcterms:created xsi:type="dcterms:W3CDTF">2021-01-27T08:55:12Z</dcterms:created>
  <dcterms:modified xsi:type="dcterms:W3CDTF">2021-01-27T15:07:21Z</dcterms:modified>
</cp:coreProperties>
</file>