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9" r:id="rId6"/>
    <p:sldId id="268" r:id="rId7"/>
    <p:sldId id="260" r:id="rId8"/>
    <p:sldId id="261" r:id="rId9"/>
    <p:sldId id="262" r:id="rId10"/>
    <p:sldId id="263" r:id="rId11"/>
    <p:sldId id="266" r:id="rId12"/>
    <p:sldId id="264" r:id="rId13"/>
    <p:sldId id="267"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81BCB9-9F3A-4B0D-AE4F-C07D26B76CEF}" type="datetimeFigureOut">
              <a:rPr lang="en-US" smtClean="0"/>
              <a:pPr/>
              <a:t>1/28/2021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49F5D7-C38E-4F61-B029-64F300EEC7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81BCB9-9F3A-4B0D-AE4F-C07D26B76CEF}"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81BCB9-9F3A-4B0D-AE4F-C07D26B76CE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81BCB9-9F3A-4B0D-AE4F-C07D26B76CEF}"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81BCB9-9F3A-4B0D-AE4F-C07D26B76CEF}"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1BCB9-9F3A-4B0D-AE4F-C07D26B76CEF}"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81BCB9-9F3A-4B0D-AE4F-C07D26B76CE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49F5D7-C38E-4F61-B029-64F300EEC7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81BCB9-9F3A-4B0D-AE4F-C07D26B76CEF}" type="datetimeFigureOut">
              <a:rPr lang="en-US" smtClean="0"/>
              <a:pPr/>
              <a:t>1/28/2021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9F5D7-C38E-4F61-B029-64F300EEC7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_034.jpg"/>
          <p:cNvPicPr>
            <a:picLocks noChangeAspect="1"/>
          </p:cNvPicPr>
          <p:nvPr/>
        </p:nvPicPr>
        <p:blipFill>
          <a:blip r:embed="rId2" cstate="print"/>
          <a:stretch>
            <a:fillRect/>
          </a:stretch>
        </p:blipFill>
        <p:spPr>
          <a:xfrm>
            <a:off x="0" y="1417638"/>
            <a:ext cx="9144000" cy="5486400"/>
          </a:xfrm>
          <a:prstGeom prst="rect">
            <a:avLst/>
          </a:prstGeom>
        </p:spPr>
      </p:pic>
      <p:sp>
        <p:nvSpPr>
          <p:cNvPr id="5" name="Rectangle 4"/>
          <p:cNvSpPr/>
          <p:nvPr/>
        </p:nvSpPr>
        <p:spPr>
          <a:xfrm>
            <a:off x="0" y="0"/>
            <a:ext cx="9144000" cy="1417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anose="02000000000000000000" pitchFamily="2" charset="0"/>
                <a:cs typeface="NikoshBAN" panose="02000000000000000000" pitchFamily="2" charset="0"/>
              </a:rPr>
              <a:t>আজকের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অর্থনীতির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ক্লাসে</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সবাইকে</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স্বাগতম</a:t>
            </a:r>
            <a:r>
              <a:rPr lang="en-US" sz="4800" dirty="0" smtClean="0">
                <a:latin typeface="NikoshBAN" panose="02000000000000000000" pitchFamily="2" charset="0"/>
                <a:cs typeface="NikoshBAN" panose="02000000000000000000" pitchFamily="2" charset="0"/>
              </a:rPr>
              <a:t>। </a:t>
            </a:r>
            <a:endParaRPr lang="en-US" sz="1200" dirty="0">
              <a:latin typeface="NikoshBAN" panose="02000000000000000000" pitchFamily="2" charset="0"/>
              <a:cs typeface="NikoshBAN" panose="02000000000000000000" pitchFamily="2"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400" dirty="0">
                <a:latin typeface="NikoshBAN" pitchFamily="2" charset="0"/>
                <a:cs typeface="NikoshBAN" pitchFamily="2" charset="0"/>
              </a:rPr>
              <a:t>উপরের সূচি থেকে দেখা যায় যে, ১ হেক্টর জমিতে শ্রম ক্রমাগত বৃদ্ধি করলে প্রথমে প্রান্তি উৎপাদন ক্রমবর্ধমান হারে বাড়লেও পরবর্তীতে </a:t>
            </a:r>
            <a:r>
              <a:rPr lang="bn-IN" sz="4400" dirty="0" smtClean="0">
                <a:latin typeface="NikoshBAN" pitchFamily="2" charset="0"/>
                <a:cs typeface="NikoshBAN" pitchFamily="2" charset="0"/>
              </a:rPr>
              <a:t>ক্রমহ্রাসমান</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হারে </a:t>
            </a:r>
            <a:r>
              <a:rPr lang="bn-IN" sz="4400" dirty="0">
                <a:latin typeface="NikoshBAN" pitchFamily="2" charset="0"/>
                <a:cs typeface="NikoshBAN" pitchFamily="2" charset="0"/>
              </a:rPr>
              <a:t>বাড়ে।সংমিশ্রণ </a:t>
            </a:r>
            <a:r>
              <a:rPr lang="en-US" sz="4400" dirty="0">
                <a:latin typeface="NikoshBAN" pitchFamily="2" charset="0"/>
                <a:cs typeface="NikoshBAN" pitchFamily="2" charset="0"/>
              </a:rPr>
              <a:t>A </a:t>
            </a:r>
            <a:r>
              <a:rPr lang="bn-IN" sz="4400" dirty="0">
                <a:latin typeface="NikoshBAN" pitchFamily="2" charset="0"/>
                <a:cs typeface="NikoshBAN" pitchFamily="2" charset="0"/>
              </a:rPr>
              <a:t>অনুযায়ী ১ হেক্টর জমিতে ১০ শ্রম ঘন্টা ব্যয় করে মোট ও প্রান্তিক উৎপাদন হয় ১০ কুইন্টাল। </a:t>
            </a:r>
            <a:r>
              <a:rPr lang="en-US" sz="4400" dirty="0">
                <a:latin typeface="NikoshBAN" pitchFamily="2" charset="0"/>
                <a:cs typeface="NikoshBAN" pitchFamily="2" charset="0"/>
              </a:rPr>
              <a:t>B </a:t>
            </a:r>
            <a:r>
              <a:rPr lang="bn-IN" sz="4400" dirty="0">
                <a:latin typeface="NikoshBAN" pitchFamily="2" charset="0"/>
                <a:cs typeface="NikoshBAN" pitchFamily="2" charset="0"/>
              </a:rPr>
              <a:t>সংমিশ্রণ অনুযায়ী </a:t>
            </a:r>
            <a:r>
              <a:rPr lang="bn-IN" sz="4400" dirty="0" smtClean="0">
                <a:latin typeface="NikoshBAN" pitchFamily="2" charset="0"/>
                <a:cs typeface="NikoshBAN" pitchFamily="2" charset="0"/>
              </a:rPr>
              <a:t>শ্র</a:t>
            </a:r>
            <a:r>
              <a:rPr lang="en-US" sz="4400" dirty="0" smtClean="0">
                <a:latin typeface="NikoshBAN" pitchFamily="2" charset="0"/>
                <a:cs typeface="NikoshBAN" pitchFamily="2" charset="0"/>
              </a:rPr>
              <a:t>ম </a:t>
            </a:r>
            <a:r>
              <a:rPr lang="bn-IN" sz="4400" dirty="0" smtClean="0">
                <a:latin typeface="NikoshBAN" pitchFamily="2" charset="0"/>
                <a:cs typeface="NikoshBAN" pitchFamily="2" charset="0"/>
              </a:rPr>
              <a:t>ঘন্টা </a:t>
            </a:r>
            <a:r>
              <a:rPr lang="bn-IN" sz="4400" dirty="0">
                <a:latin typeface="NikoshBAN" pitchFamily="2" charset="0"/>
                <a:cs typeface="NikoshBAN" pitchFamily="2" charset="0"/>
              </a:rPr>
              <a:t>দ্বিগুণ বা ২০ এ বাড়ালে মোট উৎপাদন ২২ কুইন্টাল এবং প্রান্তিক উৎপাদন (২২-১০)= ১২ </a:t>
            </a:r>
            <a:r>
              <a:rPr lang="bn-IN" sz="4400" dirty="0" smtClean="0">
                <a:latin typeface="NikoshBAN" pitchFamily="2" charset="0"/>
                <a:cs typeface="NikoshBAN" pitchFamily="2" charset="0"/>
              </a:rPr>
              <a:t>কুইন্টাল। </a:t>
            </a:r>
            <a:r>
              <a:rPr lang="bn-IN" sz="4400" dirty="0">
                <a:latin typeface="NikoshBAN" pitchFamily="2" charset="0"/>
                <a:cs typeface="NikoshBAN" pitchFamily="2" charset="0"/>
              </a:rPr>
              <a:t>এখানে উপকরণ ১০ </a:t>
            </a:r>
            <a:r>
              <a:rPr lang="bn-IN" sz="4400" dirty="0" smtClean="0">
                <a:latin typeface="NikoshBAN" pitchFamily="2" charset="0"/>
                <a:cs typeface="NikoshBAN" pitchFamily="2" charset="0"/>
              </a:rPr>
              <a:t>শ্র</a:t>
            </a:r>
            <a:r>
              <a:rPr lang="en-US" sz="4400" dirty="0" smtClean="0">
                <a:latin typeface="NikoshBAN" pitchFamily="2" charset="0"/>
                <a:cs typeface="NikoshBAN" pitchFamily="2" charset="0"/>
              </a:rPr>
              <a:t>ম</a:t>
            </a:r>
            <a:r>
              <a:rPr lang="bn-IN" sz="4400" dirty="0" smtClean="0">
                <a:latin typeface="NikoshBAN" pitchFamily="2" charset="0"/>
                <a:cs typeface="NikoshBAN" pitchFamily="2" charset="0"/>
              </a:rPr>
              <a:t> </a:t>
            </a:r>
            <a:r>
              <a:rPr lang="bn-IN" sz="4400" dirty="0">
                <a:latin typeface="NikoshBAN" pitchFamily="2" charset="0"/>
                <a:cs typeface="NikoshBAN" pitchFamily="2" charset="0"/>
              </a:rPr>
              <a:t>ঘন্টা ২০ </a:t>
            </a:r>
            <a:r>
              <a:rPr lang="bn-IN" sz="4400" dirty="0" smtClean="0">
                <a:latin typeface="NikoshBAN" pitchFamily="2" charset="0"/>
                <a:cs typeface="NikoshBAN" pitchFamily="2" charset="0"/>
              </a:rPr>
              <a:t>শ্র</a:t>
            </a:r>
            <a:r>
              <a:rPr lang="en-US" sz="4400" dirty="0" smtClean="0">
                <a:latin typeface="NikoshBAN" pitchFamily="2" charset="0"/>
                <a:cs typeface="NikoshBAN" pitchFamily="2" charset="0"/>
              </a:rPr>
              <a:t>ম </a:t>
            </a:r>
            <a:r>
              <a:rPr lang="bn-IN" sz="4400" dirty="0" smtClean="0">
                <a:latin typeface="NikoshBAN" pitchFamily="2" charset="0"/>
                <a:cs typeface="NikoshBAN" pitchFamily="2" charset="0"/>
              </a:rPr>
              <a:t>ঘন্টায় </a:t>
            </a:r>
            <a:r>
              <a:rPr lang="bn-IN" sz="4400" dirty="0">
                <a:latin typeface="NikoshBAN" pitchFamily="2" charset="0"/>
                <a:cs typeface="NikoshBAN" pitchFamily="2" charset="0"/>
              </a:rPr>
              <a:t>উন্নীত করলেও প্রান্তিক </a:t>
            </a:r>
            <a:r>
              <a:rPr lang="bn-IN" sz="4400" dirty="0" smtClean="0">
                <a:latin typeface="NikoshBAN" pitchFamily="2" charset="0"/>
                <a:cs typeface="NikoshBAN" pitchFamily="2" charset="0"/>
              </a:rPr>
              <a:t>উৎপাদন </a:t>
            </a:r>
            <a:r>
              <a:rPr lang="bn-IN" sz="4400" dirty="0">
                <a:latin typeface="NikoshBAN" pitchFamily="2" charset="0"/>
                <a:cs typeface="NikoshBAN" pitchFamily="2" charset="0"/>
              </a:rPr>
              <a:t>পূর্বের তুলনায় ২ কুঃ বেশী। প্রথম পর্যায়ের এই উৎপাদনকে ক্রমবর্ধমান উৎপাদন বলে।</a:t>
            </a:r>
            <a:br>
              <a:rPr lang="bn-IN" sz="4400" dirty="0">
                <a:latin typeface="NikoshBAN" pitchFamily="2" charset="0"/>
                <a:cs typeface="NikoshBAN" pitchFamily="2" charset="0"/>
              </a:rPr>
            </a:br>
            <a:endParaRPr lang="en-US"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5400" dirty="0">
                <a:latin typeface="NikoshBAN" pitchFamily="2" charset="0"/>
                <a:cs typeface="NikoshBAN" pitchFamily="2" charset="0"/>
              </a:rPr>
              <a:t>একই ভাবে </a:t>
            </a:r>
            <a:r>
              <a:rPr lang="en-US" sz="5400" dirty="0">
                <a:latin typeface="NikoshBAN" pitchFamily="2" charset="0"/>
                <a:cs typeface="NikoshBAN" pitchFamily="2" charset="0"/>
              </a:rPr>
              <a:t>C </a:t>
            </a:r>
            <a:r>
              <a:rPr lang="bn-IN" sz="5400" dirty="0">
                <a:latin typeface="NikoshBAN" pitchFamily="2" charset="0"/>
                <a:cs typeface="NikoshBAN" pitchFamily="2" charset="0"/>
              </a:rPr>
              <a:t>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a:t>
            </a:r>
            <a:endParaRPr lang="en-US"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Straight Connector 3"/>
          <p:cNvCxnSpPr/>
          <p:nvPr/>
        </p:nvCxnSpPr>
        <p:spPr>
          <a:xfrm>
            <a:off x="914400" y="5486400"/>
            <a:ext cx="5791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9306" y="3694906"/>
            <a:ext cx="3581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256506" y="4457700"/>
            <a:ext cx="2058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866900" y="4076700"/>
            <a:ext cx="2820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191000" y="3733800"/>
            <a:ext cx="794" cy="1752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381103" y="4915297"/>
            <a:ext cx="1143794"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905000" y="2590800"/>
            <a:ext cx="4038600" cy="2362200"/>
          </a:xfrm>
          <a:custGeom>
            <a:avLst/>
            <a:gdLst>
              <a:gd name="connsiteX0" fmla="*/ 0 w 4114800"/>
              <a:gd name="connsiteY0" fmla="*/ 1445260 h 2293620"/>
              <a:gd name="connsiteX1" fmla="*/ 396240 w 4114800"/>
              <a:gd name="connsiteY1" fmla="*/ 820420 h 2293620"/>
              <a:gd name="connsiteX2" fmla="*/ 1539240 w 4114800"/>
              <a:gd name="connsiteY2" fmla="*/ 73660 h 2293620"/>
              <a:gd name="connsiteX3" fmla="*/ 2453640 w 4114800"/>
              <a:gd name="connsiteY3" fmla="*/ 1262380 h 2293620"/>
              <a:gd name="connsiteX4" fmla="*/ 3886200 w 4114800"/>
              <a:gd name="connsiteY4" fmla="*/ 2146300 h 2293620"/>
              <a:gd name="connsiteX5" fmla="*/ 3825240 w 4114800"/>
              <a:gd name="connsiteY5" fmla="*/ 2146300 h 2293620"/>
              <a:gd name="connsiteX6" fmla="*/ 4038600 w 4114800"/>
              <a:gd name="connsiteY6" fmla="*/ 2207260 h 229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800" h="2293620">
                <a:moveTo>
                  <a:pt x="0" y="1445260"/>
                </a:moveTo>
                <a:cubicBezTo>
                  <a:pt x="69850" y="1247140"/>
                  <a:pt x="139700" y="1049020"/>
                  <a:pt x="396240" y="820420"/>
                </a:cubicBezTo>
                <a:cubicBezTo>
                  <a:pt x="652780" y="591820"/>
                  <a:pt x="1196340" y="0"/>
                  <a:pt x="1539240" y="73660"/>
                </a:cubicBezTo>
                <a:cubicBezTo>
                  <a:pt x="1882140" y="147320"/>
                  <a:pt x="2062480" y="916940"/>
                  <a:pt x="2453640" y="1262380"/>
                </a:cubicBezTo>
                <a:cubicBezTo>
                  <a:pt x="2844800" y="1607820"/>
                  <a:pt x="3657600" y="1998980"/>
                  <a:pt x="3886200" y="2146300"/>
                </a:cubicBezTo>
                <a:cubicBezTo>
                  <a:pt x="4114800" y="2293620"/>
                  <a:pt x="3799840" y="2136140"/>
                  <a:pt x="3825240" y="2146300"/>
                </a:cubicBezTo>
                <a:cubicBezTo>
                  <a:pt x="3850640" y="2156460"/>
                  <a:pt x="3944620" y="2181860"/>
                  <a:pt x="4038600" y="220726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990600" y="5562601"/>
            <a:ext cx="457200" cy="584775"/>
          </a:xfrm>
          <a:prstGeom prst="rect">
            <a:avLst/>
          </a:prstGeom>
          <a:noFill/>
        </p:spPr>
        <p:txBody>
          <a:bodyPr wrap="square" rtlCol="0">
            <a:spAutoFit/>
          </a:bodyPr>
          <a:lstStyle/>
          <a:p>
            <a:r>
              <a:rPr lang="en-US" sz="3200" dirty="0" smtClean="0"/>
              <a:t>O</a:t>
            </a:r>
            <a:endParaRPr lang="en-US" sz="3200" dirty="0"/>
          </a:p>
        </p:txBody>
      </p:sp>
      <p:sp>
        <p:nvSpPr>
          <p:cNvPr id="35" name="TextBox 34"/>
          <p:cNvSpPr txBox="1"/>
          <p:nvPr/>
        </p:nvSpPr>
        <p:spPr>
          <a:xfrm>
            <a:off x="6629400" y="5562600"/>
            <a:ext cx="6858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609600" y="2362200"/>
            <a:ext cx="457200" cy="381000"/>
          </a:xfrm>
          <a:prstGeom prst="rect">
            <a:avLst/>
          </a:prstGeom>
          <a:noFill/>
        </p:spPr>
        <p:txBody>
          <a:bodyPr wrap="square" rtlCol="0">
            <a:spAutoFit/>
          </a:bodyPr>
          <a:lstStyle/>
          <a:p>
            <a:r>
              <a:rPr lang="en-US" dirty="0" smtClean="0"/>
              <a:t>12</a:t>
            </a:r>
            <a:endParaRPr lang="en-US" dirty="0"/>
          </a:p>
        </p:txBody>
      </p:sp>
      <p:sp>
        <p:nvSpPr>
          <p:cNvPr id="37" name="TextBox 36"/>
          <p:cNvSpPr txBox="1"/>
          <p:nvPr/>
        </p:nvSpPr>
        <p:spPr>
          <a:xfrm>
            <a:off x="1828800" y="3200400"/>
            <a:ext cx="685800" cy="369332"/>
          </a:xfrm>
          <a:prstGeom prst="rect">
            <a:avLst/>
          </a:prstGeom>
          <a:noFill/>
        </p:spPr>
        <p:txBody>
          <a:bodyPr wrap="square" rtlCol="0">
            <a:spAutoFit/>
          </a:bodyPr>
          <a:lstStyle/>
          <a:p>
            <a:r>
              <a:rPr lang="en-US" dirty="0" smtClean="0"/>
              <a:t>a</a:t>
            </a:r>
            <a:endParaRPr lang="en-US" dirty="0"/>
          </a:p>
        </p:txBody>
      </p:sp>
      <p:sp>
        <p:nvSpPr>
          <p:cNvPr id="38" name="TextBox 37"/>
          <p:cNvSpPr txBox="1"/>
          <p:nvPr/>
        </p:nvSpPr>
        <p:spPr>
          <a:xfrm>
            <a:off x="3200400" y="2286000"/>
            <a:ext cx="685800" cy="369332"/>
          </a:xfrm>
          <a:prstGeom prst="rect">
            <a:avLst/>
          </a:prstGeom>
          <a:noFill/>
        </p:spPr>
        <p:txBody>
          <a:bodyPr wrap="square" rtlCol="0">
            <a:spAutoFit/>
          </a:bodyPr>
          <a:lstStyle/>
          <a:p>
            <a:r>
              <a:rPr lang="en-US" dirty="0" smtClean="0"/>
              <a:t>b</a:t>
            </a:r>
            <a:endParaRPr lang="en-US" dirty="0"/>
          </a:p>
        </p:txBody>
      </p:sp>
      <p:sp>
        <p:nvSpPr>
          <p:cNvPr id="39" name="TextBox 38"/>
          <p:cNvSpPr txBox="1"/>
          <p:nvPr/>
        </p:nvSpPr>
        <p:spPr>
          <a:xfrm>
            <a:off x="4191000" y="3505200"/>
            <a:ext cx="685800" cy="369332"/>
          </a:xfrm>
          <a:prstGeom prst="rect">
            <a:avLst/>
          </a:prstGeom>
          <a:noFill/>
        </p:spPr>
        <p:txBody>
          <a:bodyPr wrap="square" rtlCol="0">
            <a:spAutoFit/>
          </a:bodyPr>
          <a:lstStyle/>
          <a:p>
            <a:r>
              <a:rPr lang="en-US" dirty="0" smtClean="0"/>
              <a:t>c</a:t>
            </a:r>
            <a:endParaRPr lang="en-US" dirty="0"/>
          </a:p>
        </p:txBody>
      </p:sp>
      <p:sp>
        <p:nvSpPr>
          <p:cNvPr id="41" name="TextBox 40"/>
          <p:cNvSpPr txBox="1"/>
          <p:nvPr/>
        </p:nvSpPr>
        <p:spPr>
          <a:xfrm>
            <a:off x="5029200" y="4114800"/>
            <a:ext cx="685800" cy="369332"/>
          </a:xfrm>
          <a:prstGeom prst="rect">
            <a:avLst/>
          </a:prstGeom>
          <a:noFill/>
        </p:spPr>
        <p:txBody>
          <a:bodyPr wrap="square" rtlCol="0">
            <a:spAutoFit/>
          </a:bodyPr>
          <a:lstStyle/>
          <a:p>
            <a:r>
              <a:rPr lang="en-US" dirty="0" smtClean="0"/>
              <a:t>d</a:t>
            </a:r>
            <a:endParaRPr lang="en-US" dirty="0"/>
          </a:p>
        </p:txBody>
      </p:sp>
      <p:sp>
        <p:nvSpPr>
          <p:cNvPr id="42" name="TextBox 41"/>
          <p:cNvSpPr txBox="1"/>
          <p:nvPr/>
        </p:nvSpPr>
        <p:spPr>
          <a:xfrm>
            <a:off x="2362200" y="5181600"/>
            <a:ext cx="685800" cy="369332"/>
          </a:xfrm>
          <a:prstGeom prst="rect">
            <a:avLst/>
          </a:prstGeom>
          <a:noFill/>
        </p:spPr>
        <p:txBody>
          <a:bodyPr wrap="square" rtlCol="0">
            <a:spAutoFit/>
          </a:bodyPr>
          <a:lstStyle/>
          <a:p>
            <a:r>
              <a:rPr lang="en-US" dirty="0" smtClean="0"/>
              <a:t>A</a:t>
            </a:r>
            <a:endParaRPr lang="en-US" dirty="0"/>
          </a:p>
        </p:txBody>
      </p:sp>
      <p:sp>
        <p:nvSpPr>
          <p:cNvPr id="43" name="TextBox 42"/>
          <p:cNvSpPr txBox="1"/>
          <p:nvPr/>
        </p:nvSpPr>
        <p:spPr>
          <a:xfrm>
            <a:off x="3581400" y="5181600"/>
            <a:ext cx="685800" cy="369332"/>
          </a:xfrm>
          <a:prstGeom prst="rect">
            <a:avLst/>
          </a:prstGeom>
          <a:noFill/>
        </p:spPr>
        <p:txBody>
          <a:bodyPr wrap="square" rtlCol="0">
            <a:spAutoFit/>
          </a:bodyPr>
          <a:lstStyle/>
          <a:p>
            <a:r>
              <a:rPr lang="en-US" b="1" dirty="0" smtClean="0"/>
              <a:t>B</a:t>
            </a:r>
            <a:endParaRPr lang="en-US" b="1" dirty="0"/>
          </a:p>
        </p:txBody>
      </p:sp>
      <p:sp>
        <p:nvSpPr>
          <p:cNvPr id="44" name="TextBox 43"/>
          <p:cNvSpPr txBox="1"/>
          <p:nvPr/>
        </p:nvSpPr>
        <p:spPr>
          <a:xfrm>
            <a:off x="4419600" y="5181600"/>
            <a:ext cx="685800" cy="369332"/>
          </a:xfrm>
          <a:prstGeom prst="rect">
            <a:avLst/>
          </a:prstGeom>
          <a:noFill/>
        </p:spPr>
        <p:txBody>
          <a:bodyPr wrap="square" rtlCol="0">
            <a:spAutoFit/>
          </a:bodyPr>
          <a:lstStyle/>
          <a:p>
            <a:r>
              <a:rPr lang="en-US" b="1" dirty="0" smtClean="0"/>
              <a:t>C</a:t>
            </a:r>
            <a:endParaRPr lang="en-US" b="1" dirty="0"/>
          </a:p>
        </p:txBody>
      </p:sp>
      <p:sp>
        <p:nvSpPr>
          <p:cNvPr id="45" name="TextBox 44"/>
          <p:cNvSpPr txBox="1"/>
          <p:nvPr/>
        </p:nvSpPr>
        <p:spPr>
          <a:xfrm>
            <a:off x="5257800" y="5105400"/>
            <a:ext cx="685800" cy="369332"/>
          </a:xfrm>
          <a:prstGeom prst="rect">
            <a:avLst/>
          </a:prstGeom>
          <a:noFill/>
        </p:spPr>
        <p:txBody>
          <a:bodyPr wrap="square" rtlCol="0">
            <a:spAutoFit/>
          </a:bodyPr>
          <a:lstStyle/>
          <a:p>
            <a:r>
              <a:rPr lang="en-US" b="1" dirty="0" smtClean="0"/>
              <a:t>D</a:t>
            </a:r>
            <a:endParaRPr lang="en-US" b="1" dirty="0"/>
          </a:p>
        </p:txBody>
      </p:sp>
      <p:sp>
        <p:nvSpPr>
          <p:cNvPr id="48" name="TextBox 47"/>
          <p:cNvSpPr txBox="1"/>
          <p:nvPr/>
        </p:nvSpPr>
        <p:spPr>
          <a:xfrm>
            <a:off x="2057400" y="5486400"/>
            <a:ext cx="609600" cy="369332"/>
          </a:xfrm>
          <a:prstGeom prst="rect">
            <a:avLst/>
          </a:prstGeom>
          <a:noFill/>
        </p:spPr>
        <p:txBody>
          <a:bodyPr wrap="square" rtlCol="0">
            <a:spAutoFit/>
          </a:bodyPr>
          <a:lstStyle/>
          <a:p>
            <a:r>
              <a:rPr lang="en-US" dirty="0" smtClean="0"/>
              <a:t>10</a:t>
            </a:r>
            <a:endParaRPr lang="en-US" dirty="0"/>
          </a:p>
        </p:txBody>
      </p:sp>
      <p:sp>
        <p:nvSpPr>
          <p:cNvPr id="49" name="TextBox 48"/>
          <p:cNvSpPr txBox="1"/>
          <p:nvPr/>
        </p:nvSpPr>
        <p:spPr>
          <a:xfrm>
            <a:off x="4038600" y="5486400"/>
            <a:ext cx="685800" cy="369332"/>
          </a:xfrm>
          <a:prstGeom prst="rect">
            <a:avLst/>
          </a:prstGeom>
          <a:noFill/>
        </p:spPr>
        <p:txBody>
          <a:bodyPr wrap="square" rtlCol="0">
            <a:spAutoFit/>
          </a:bodyPr>
          <a:lstStyle/>
          <a:p>
            <a:r>
              <a:rPr lang="en-US" dirty="0" smtClean="0"/>
              <a:t>30</a:t>
            </a:r>
            <a:endParaRPr lang="en-US" dirty="0"/>
          </a:p>
        </p:txBody>
      </p:sp>
      <p:sp>
        <p:nvSpPr>
          <p:cNvPr id="51" name="TextBox 50"/>
          <p:cNvSpPr txBox="1"/>
          <p:nvPr/>
        </p:nvSpPr>
        <p:spPr>
          <a:xfrm>
            <a:off x="3048000" y="5486400"/>
            <a:ext cx="685800" cy="369332"/>
          </a:xfrm>
          <a:prstGeom prst="rect">
            <a:avLst/>
          </a:prstGeom>
          <a:noFill/>
        </p:spPr>
        <p:txBody>
          <a:bodyPr wrap="square" rtlCol="0">
            <a:spAutoFit/>
          </a:bodyPr>
          <a:lstStyle/>
          <a:p>
            <a:r>
              <a:rPr lang="en-US" dirty="0" smtClean="0"/>
              <a:t>20</a:t>
            </a:r>
            <a:endParaRPr lang="en-US" dirty="0"/>
          </a:p>
        </p:txBody>
      </p:sp>
      <p:sp>
        <p:nvSpPr>
          <p:cNvPr id="52" name="TextBox 51"/>
          <p:cNvSpPr txBox="1"/>
          <p:nvPr/>
        </p:nvSpPr>
        <p:spPr>
          <a:xfrm>
            <a:off x="4876800" y="5410200"/>
            <a:ext cx="685800" cy="369332"/>
          </a:xfrm>
          <a:prstGeom prst="rect">
            <a:avLst/>
          </a:prstGeom>
          <a:noFill/>
        </p:spPr>
        <p:txBody>
          <a:bodyPr wrap="square" rtlCol="0">
            <a:spAutoFit/>
          </a:bodyPr>
          <a:lstStyle/>
          <a:p>
            <a:r>
              <a:rPr lang="en-US" dirty="0" smtClean="0"/>
              <a:t>40</a:t>
            </a:r>
            <a:endParaRPr lang="en-US" dirty="0"/>
          </a:p>
        </p:txBody>
      </p:sp>
      <p:cxnSp>
        <p:nvCxnSpPr>
          <p:cNvPr id="54" name="Straight Connector 53"/>
          <p:cNvCxnSpPr/>
          <p:nvPr/>
        </p:nvCxnSpPr>
        <p:spPr>
          <a:xfrm>
            <a:off x="838200" y="441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2000" y="4419600"/>
            <a:ext cx="153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14400" y="3657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8200" y="2514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5800" y="1828800"/>
            <a:ext cx="533400" cy="381000"/>
          </a:xfrm>
          <a:prstGeom prst="rect">
            <a:avLst/>
          </a:prstGeom>
          <a:noFill/>
        </p:spPr>
        <p:txBody>
          <a:bodyPr wrap="square" rtlCol="0">
            <a:spAutoFit/>
          </a:bodyPr>
          <a:lstStyle/>
          <a:p>
            <a:r>
              <a:rPr lang="en-US" dirty="0" smtClean="0"/>
              <a:t>Y</a:t>
            </a:r>
            <a:endParaRPr lang="en-US" dirty="0"/>
          </a:p>
        </p:txBody>
      </p:sp>
      <p:sp>
        <p:nvSpPr>
          <p:cNvPr id="74" name="TextBox 73"/>
          <p:cNvSpPr txBox="1"/>
          <p:nvPr/>
        </p:nvSpPr>
        <p:spPr>
          <a:xfrm flipH="1">
            <a:off x="533400" y="2819400"/>
            <a:ext cx="609600" cy="369332"/>
          </a:xfrm>
          <a:prstGeom prst="rect">
            <a:avLst/>
          </a:prstGeom>
          <a:noFill/>
        </p:spPr>
        <p:txBody>
          <a:bodyPr wrap="square" rtlCol="0">
            <a:spAutoFit/>
          </a:bodyPr>
          <a:lstStyle/>
          <a:p>
            <a:r>
              <a:rPr lang="en-US" dirty="0" smtClean="0"/>
              <a:t>10</a:t>
            </a:r>
            <a:endParaRPr lang="en-US" dirty="0"/>
          </a:p>
        </p:txBody>
      </p:sp>
      <p:sp>
        <p:nvSpPr>
          <p:cNvPr id="75" name="TextBox 74"/>
          <p:cNvSpPr txBox="1"/>
          <p:nvPr/>
        </p:nvSpPr>
        <p:spPr>
          <a:xfrm>
            <a:off x="609600" y="3505200"/>
            <a:ext cx="228600" cy="381000"/>
          </a:xfrm>
          <a:prstGeom prst="rect">
            <a:avLst/>
          </a:prstGeom>
          <a:noFill/>
        </p:spPr>
        <p:txBody>
          <a:bodyPr wrap="square" rtlCol="0">
            <a:spAutoFit/>
          </a:bodyPr>
          <a:lstStyle/>
          <a:p>
            <a:r>
              <a:rPr lang="en-US" dirty="0" smtClean="0"/>
              <a:t>8</a:t>
            </a:r>
            <a:endParaRPr lang="en-US" dirty="0"/>
          </a:p>
        </p:txBody>
      </p:sp>
      <p:sp>
        <p:nvSpPr>
          <p:cNvPr id="76" name="TextBox 75"/>
          <p:cNvSpPr txBox="1"/>
          <p:nvPr/>
        </p:nvSpPr>
        <p:spPr>
          <a:xfrm>
            <a:off x="609600" y="4267200"/>
            <a:ext cx="304800" cy="381000"/>
          </a:xfrm>
          <a:prstGeom prst="rect">
            <a:avLst/>
          </a:prstGeom>
          <a:noFill/>
        </p:spPr>
        <p:txBody>
          <a:bodyPr wrap="square" rtlCol="0">
            <a:spAutoFit/>
          </a:bodyPr>
          <a:lstStyle/>
          <a:p>
            <a:r>
              <a:rPr lang="en-US" dirty="0" smtClean="0"/>
              <a:t>4</a:t>
            </a:r>
            <a:endParaRPr lang="en-US" dirty="0"/>
          </a:p>
        </p:txBody>
      </p:sp>
      <p:sp>
        <p:nvSpPr>
          <p:cNvPr id="77" name="Rectangle 76"/>
          <p:cNvSpPr/>
          <p:nvPr/>
        </p:nvSpPr>
        <p:spPr>
          <a:xfrm>
            <a:off x="0" y="1981200"/>
            <a:ext cx="45719"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0" y="2362200"/>
            <a:ext cx="461665" cy="2057400"/>
          </a:xfrm>
          <a:prstGeom prst="rect">
            <a:avLst/>
          </a:prstGeom>
          <a:noFill/>
        </p:spPr>
        <p:txBody>
          <a:bodyPr vert="vert270" wrap="square" rtlCol="0">
            <a:spAutoFit/>
          </a:bodyPr>
          <a:lstStyle/>
          <a:p>
            <a:r>
              <a:rPr lang="bn-IN" dirty="0" smtClean="0"/>
              <a:t>প্রান্তিক উৎপাদন</a:t>
            </a:r>
            <a:endParaRPr lang="en-US" dirty="0"/>
          </a:p>
        </p:txBody>
      </p:sp>
      <p:sp>
        <p:nvSpPr>
          <p:cNvPr id="79" name="TextBox 78"/>
          <p:cNvSpPr txBox="1"/>
          <p:nvPr/>
        </p:nvSpPr>
        <p:spPr>
          <a:xfrm>
            <a:off x="3124200" y="5943600"/>
            <a:ext cx="3124200" cy="369332"/>
          </a:xfrm>
          <a:prstGeom prst="rect">
            <a:avLst/>
          </a:prstGeom>
          <a:noFill/>
        </p:spPr>
        <p:txBody>
          <a:bodyPr wrap="square" rtlCol="0">
            <a:spAutoFit/>
          </a:bodyPr>
          <a:lstStyle/>
          <a:p>
            <a:r>
              <a:rPr lang="bn-IN" dirty="0" smtClean="0"/>
              <a:t>শ্রম ঘন্টা</a:t>
            </a:r>
            <a:endParaRPr lang="en-US" dirty="0"/>
          </a:p>
        </p:txBody>
      </p:sp>
      <p:sp>
        <p:nvSpPr>
          <p:cNvPr id="80" name="TextBox 79"/>
          <p:cNvSpPr txBox="1"/>
          <p:nvPr/>
        </p:nvSpPr>
        <p:spPr>
          <a:xfrm>
            <a:off x="6019800" y="4800600"/>
            <a:ext cx="2743200" cy="369332"/>
          </a:xfrm>
          <a:prstGeom prst="rect">
            <a:avLst/>
          </a:prstGeom>
          <a:noFill/>
        </p:spPr>
        <p:txBody>
          <a:bodyPr wrap="square" rtlCol="0">
            <a:spAutoFit/>
          </a:bodyPr>
          <a:lstStyle/>
          <a:p>
            <a:r>
              <a:rPr lang="bn-IN" dirty="0" smtClean="0"/>
              <a:t>প্রান্তিক উৎপাদন রেখা(</a:t>
            </a:r>
            <a:r>
              <a:rPr lang="en-US" dirty="0" smtClean="0"/>
              <a:t>MP)</a:t>
            </a:r>
            <a:endParaRPr lang="en-US" dirty="0"/>
          </a:p>
        </p:txBody>
      </p:sp>
      <p:sp>
        <p:nvSpPr>
          <p:cNvPr id="81" name="TextBox 80"/>
          <p:cNvSpPr txBox="1"/>
          <p:nvPr/>
        </p:nvSpPr>
        <p:spPr>
          <a:xfrm>
            <a:off x="5181600" y="1828800"/>
            <a:ext cx="3733800" cy="2585323"/>
          </a:xfrm>
          <a:prstGeom prst="rect">
            <a:avLst/>
          </a:prstGeom>
          <a:noFill/>
        </p:spPr>
        <p:txBody>
          <a:bodyPr wrap="square" rtlCol="0">
            <a:spAutoFit/>
          </a:bodyPr>
          <a:lstStyle/>
          <a:p>
            <a:r>
              <a:rPr lang="bn-IN" dirty="0" smtClean="0"/>
              <a:t>চিত্রে ভূমি অক্ষে(</a:t>
            </a:r>
            <a:r>
              <a:rPr lang="en-US" dirty="0" smtClean="0"/>
              <a:t>OX) </a:t>
            </a:r>
            <a:r>
              <a:rPr lang="bn-IN" dirty="0" smtClean="0"/>
              <a:t>শ্রম ঘন্টা এবং লম্ব অক্ষে(</a:t>
            </a:r>
            <a:r>
              <a:rPr lang="en-US" dirty="0" smtClean="0"/>
              <a:t>OY) </a:t>
            </a:r>
            <a:r>
              <a:rPr lang="bn-IN" dirty="0" smtClean="0"/>
              <a:t>প্রান্তি উৎপাদন দেখানো হয়েছে। চিত্রে শ্রম ঘন্টার ধাপসমূহ হচ্ছে ১০,২০,৩০,৪০ । এদের প্রেক্ষিতে প্রান্তিক উৎপাদনের পরিমাণ হলো </a:t>
            </a:r>
            <a:r>
              <a:rPr lang="en-US" dirty="0" err="1" smtClean="0"/>
              <a:t>Aa</a:t>
            </a:r>
            <a:r>
              <a:rPr lang="en-US" dirty="0" smtClean="0"/>
              <a:t>(10),Bb(12),Cc(8),</a:t>
            </a:r>
            <a:r>
              <a:rPr lang="en-US" dirty="0" err="1" smtClean="0"/>
              <a:t>Dd</a:t>
            </a:r>
            <a:r>
              <a:rPr lang="en-US" dirty="0" smtClean="0"/>
              <a:t>(4) </a:t>
            </a:r>
            <a:r>
              <a:rPr lang="bn-IN" dirty="0" smtClean="0"/>
              <a:t>কুঃ।</a:t>
            </a:r>
          </a:p>
          <a:p>
            <a:r>
              <a:rPr lang="bn-IN" dirty="0" smtClean="0"/>
              <a:t>প্রান্তিক উৎপাদন সংমিশ্রণ </a:t>
            </a:r>
            <a:r>
              <a:rPr lang="en-US" dirty="0" err="1" smtClean="0"/>
              <a:t>a,b,c,d</a:t>
            </a:r>
            <a:r>
              <a:rPr lang="en-US" dirty="0" smtClean="0"/>
              <a:t> </a:t>
            </a:r>
            <a:r>
              <a:rPr lang="bn-IN" dirty="0" smtClean="0"/>
              <a:t>বিন্দু গুলো যোগ করলে প্রান্তিক উৎপাদন রেখা(</a:t>
            </a:r>
            <a:r>
              <a:rPr lang="en-US" dirty="0" smtClean="0"/>
              <a:t>MP) </a:t>
            </a:r>
            <a:r>
              <a:rPr lang="bn-IN" dirty="0" smtClean="0"/>
              <a:t> পাওয়া যায়।</a:t>
            </a:r>
            <a:endParaRPr lang="en-US" dirty="0"/>
          </a:p>
        </p:txBody>
      </p:sp>
      <p:sp>
        <p:nvSpPr>
          <p:cNvPr id="3" name="Rounded Rectangle 2"/>
          <p:cNvSpPr/>
          <p:nvPr/>
        </p:nvSpPr>
        <p:spPr>
          <a:xfrm>
            <a:off x="0" y="1588"/>
            <a:ext cx="8915400" cy="15986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NikoshBAN" pitchFamily="2" charset="0"/>
                <a:cs typeface="NikoshBAN" pitchFamily="2" charset="0"/>
              </a:rPr>
              <a:t>রেখা চিত্রের সাহায্যে ব্যাখ্যা</a:t>
            </a:r>
            <a:endParaRPr lang="en-US" sz="80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ppt_x"/>
                                          </p:val>
                                        </p:tav>
                                        <p:tav tm="100000">
                                          <p:val>
                                            <p:strVal val="#ppt_x"/>
                                          </p:val>
                                        </p:tav>
                                      </p:tavLst>
                                    </p:anim>
                                    <p:anim calcmode="lin" valueType="num">
                                      <p:cBhvr additive="base">
                                        <p:cTn id="2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ppt_x"/>
                                          </p:val>
                                        </p:tav>
                                        <p:tav tm="100000">
                                          <p:val>
                                            <p:strVal val="#ppt_x"/>
                                          </p:val>
                                        </p:tav>
                                      </p:tavLst>
                                    </p:anim>
                                    <p:anim calcmode="lin" valueType="num">
                                      <p:cBhvr additive="base">
                                        <p:cTn id="32"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additive="base">
                                        <p:cTn id="37" dur="500" fill="hold"/>
                                        <p:tgtEl>
                                          <p:spTgt spid="69"/>
                                        </p:tgtEl>
                                        <p:attrNameLst>
                                          <p:attrName>ppt_x</p:attrName>
                                        </p:attrNameLst>
                                      </p:cBhvr>
                                      <p:tavLst>
                                        <p:tav tm="0">
                                          <p:val>
                                            <p:strVal val="#ppt_x"/>
                                          </p:val>
                                        </p:tav>
                                        <p:tav tm="100000">
                                          <p:val>
                                            <p:strVal val="#ppt_x"/>
                                          </p:val>
                                        </p:tav>
                                      </p:tavLst>
                                    </p:anim>
                                    <p:anim calcmode="lin" valueType="num">
                                      <p:cBhvr additive="base">
                                        <p:cTn id="3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ppt_x"/>
                                          </p:val>
                                        </p:tav>
                                        <p:tav tm="100000">
                                          <p:val>
                                            <p:strVal val="#ppt_x"/>
                                          </p:val>
                                        </p:tav>
                                      </p:tavLst>
                                    </p:anim>
                                    <p:anim calcmode="lin" valueType="num">
                                      <p:cBhvr additive="base">
                                        <p:cTn id="5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ppt_x"/>
                                          </p:val>
                                        </p:tav>
                                        <p:tav tm="100000">
                                          <p:val>
                                            <p:strVal val="#ppt_x"/>
                                          </p:val>
                                        </p:tav>
                                      </p:tavLst>
                                    </p:anim>
                                    <p:anim calcmode="lin" valueType="num">
                                      <p:cBhvr additive="base">
                                        <p:cTn id="6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500" fill="hold"/>
                                        <p:tgtEl>
                                          <p:spTgt spid="43"/>
                                        </p:tgtEl>
                                        <p:attrNameLst>
                                          <p:attrName>ppt_x</p:attrName>
                                        </p:attrNameLst>
                                      </p:cBhvr>
                                      <p:tavLst>
                                        <p:tav tm="0">
                                          <p:val>
                                            <p:strVal val="#ppt_x"/>
                                          </p:val>
                                        </p:tav>
                                        <p:tav tm="100000">
                                          <p:val>
                                            <p:strVal val="#ppt_x"/>
                                          </p:val>
                                        </p:tav>
                                      </p:tavLst>
                                    </p:anim>
                                    <p:anim calcmode="lin" valueType="num">
                                      <p:cBhvr additive="base">
                                        <p:cTn id="7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4"/>
                                        </p:tgtEl>
                                        <p:attrNameLst>
                                          <p:attrName>style.visibility</p:attrName>
                                        </p:attrNameLst>
                                      </p:cBhvr>
                                      <p:to>
                                        <p:strVal val="visible"/>
                                      </p:to>
                                    </p:set>
                                    <p:anim calcmode="lin" valueType="num">
                                      <p:cBhvr additive="base">
                                        <p:cTn id="85" dur="500" fill="hold"/>
                                        <p:tgtEl>
                                          <p:spTgt spid="44"/>
                                        </p:tgtEl>
                                        <p:attrNameLst>
                                          <p:attrName>ppt_x</p:attrName>
                                        </p:attrNameLst>
                                      </p:cBhvr>
                                      <p:tavLst>
                                        <p:tav tm="0">
                                          <p:val>
                                            <p:strVal val="#ppt_x"/>
                                          </p:val>
                                        </p:tav>
                                        <p:tav tm="100000">
                                          <p:val>
                                            <p:strVal val="#ppt_x"/>
                                          </p:val>
                                        </p:tav>
                                      </p:tavLst>
                                    </p:anim>
                                    <p:anim calcmode="lin" valueType="num">
                                      <p:cBhvr additive="base">
                                        <p:cTn id="86"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additive="base">
                                        <p:cTn id="91" dur="500" fill="hold"/>
                                        <p:tgtEl>
                                          <p:spTgt spid="37"/>
                                        </p:tgtEl>
                                        <p:attrNameLst>
                                          <p:attrName>ppt_x</p:attrName>
                                        </p:attrNameLst>
                                      </p:cBhvr>
                                      <p:tavLst>
                                        <p:tav tm="0">
                                          <p:val>
                                            <p:strVal val="#ppt_x"/>
                                          </p:val>
                                        </p:tav>
                                        <p:tav tm="100000">
                                          <p:val>
                                            <p:strVal val="#ppt_x"/>
                                          </p:val>
                                        </p:tav>
                                      </p:tavLst>
                                    </p:anim>
                                    <p:anim calcmode="lin" valueType="num">
                                      <p:cBhvr additive="base">
                                        <p:cTn id="9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additive="base">
                                        <p:cTn id="97" dur="500" fill="hold"/>
                                        <p:tgtEl>
                                          <p:spTgt spid="38"/>
                                        </p:tgtEl>
                                        <p:attrNameLst>
                                          <p:attrName>ppt_x</p:attrName>
                                        </p:attrNameLst>
                                      </p:cBhvr>
                                      <p:tavLst>
                                        <p:tav tm="0">
                                          <p:val>
                                            <p:strVal val="#ppt_x"/>
                                          </p:val>
                                        </p:tav>
                                        <p:tav tm="100000">
                                          <p:val>
                                            <p:strVal val="#ppt_x"/>
                                          </p:val>
                                        </p:tav>
                                      </p:tavLst>
                                    </p:anim>
                                    <p:anim calcmode="lin" valueType="num">
                                      <p:cBhvr additive="base">
                                        <p:cTn id="9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500" fill="hold"/>
                                        <p:tgtEl>
                                          <p:spTgt spid="39"/>
                                        </p:tgtEl>
                                        <p:attrNameLst>
                                          <p:attrName>ppt_x</p:attrName>
                                        </p:attrNameLst>
                                      </p:cBhvr>
                                      <p:tavLst>
                                        <p:tav tm="0">
                                          <p:val>
                                            <p:strVal val="#ppt_x"/>
                                          </p:val>
                                        </p:tav>
                                        <p:tav tm="100000">
                                          <p:val>
                                            <p:strVal val="#ppt_x"/>
                                          </p:val>
                                        </p:tav>
                                      </p:tavLst>
                                    </p:anim>
                                    <p:anim calcmode="lin" valueType="num">
                                      <p:cBhvr additive="base">
                                        <p:cTn id="10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additive="base">
                                        <p:cTn id="109" dur="500" fill="hold"/>
                                        <p:tgtEl>
                                          <p:spTgt spid="81"/>
                                        </p:tgtEl>
                                        <p:attrNameLst>
                                          <p:attrName>ppt_x</p:attrName>
                                        </p:attrNameLst>
                                      </p:cBhvr>
                                      <p:tavLst>
                                        <p:tav tm="0">
                                          <p:val>
                                            <p:strVal val="#ppt_x"/>
                                          </p:val>
                                        </p:tav>
                                        <p:tav tm="100000">
                                          <p:val>
                                            <p:strVal val="#ppt_x"/>
                                          </p:val>
                                        </p:tav>
                                      </p:tavLst>
                                    </p:anim>
                                    <p:anim calcmode="lin" valueType="num">
                                      <p:cBhvr additive="base">
                                        <p:cTn id="110"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500" fill="hold"/>
                                        <p:tgtEl>
                                          <p:spTgt spid="26"/>
                                        </p:tgtEl>
                                        <p:attrNameLst>
                                          <p:attrName>ppt_x</p:attrName>
                                        </p:attrNameLst>
                                      </p:cBhvr>
                                      <p:tavLst>
                                        <p:tav tm="0">
                                          <p:val>
                                            <p:strVal val="#ppt_x"/>
                                          </p:val>
                                        </p:tav>
                                        <p:tav tm="100000">
                                          <p:val>
                                            <p:strVal val="#ppt_x"/>
                                          </p:val>
                                        </p:tav>
                                      </p:tavLst>
                                    </p:anim>
                                    <p:anim calcmode="lin" valueType="num">
                                      <p:cBhvr additive="base">
                                        <p:cTn id="1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7" grpId="0"/>
      <p:bldP spid="38" grpId="0"/>
      <p:bldP spid="39" grpId="0"/>
      <p:bldP spid="42" grpId="0"/>
      <p:bldP spid="43" grpId="0"/>
      <p:bldP spid="43" grpId="1"/>
      <p:bldP spid="44"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62200"/>
            <a:ext cx="91440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rgbClr val="FFFF00"/>
                </a:solidFill>
                <a:latin typeface="NikoshBAN" pitchFamily="2" charset="0"/>
                <a:cs typeface="NikoshBAN" pitchFamily="2" charset="0"/>
              </a:rPr>
              <a:t>১। </a:t>
            </a:r>
            <a:r>
              <a:rPr lang="en-US" sz="4000" dirty="0" err="1" smtClean="0">
                <a:solidFill>
                  <a:srgbClr val="FFFF00"/>
                </a:solidFill>
                <a:latin typeface="NikoshBAN" pitchFamily="2" charset="0"/>
                <a:cs typeface="NikoshBAN" pitchFamily="2" charset="0"/>
              </a:rPr>
              <a:t>উৎপাদনের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উপকরণ</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কয়টি</a:t>
            </a:r>
            <a:r>
              <a:rPr lang="en-US" sz="4000" dirty="0" smtClean="0">
                <a:solidFill>
                  <a:srgbClr val="FFFF00"/>
                </a:solidFill>
                <a:latin typeface="NikoshBAN" pitchFamily="2" charset="0"/>
                <a:cs typeface="NikoshBAN" pitchFamily="2" charset="0"/>
              </a:rPr>
              <a:t>?</a:t>
            </a:r>
          </a:p>
          <a:p>
            <a:r>
              <a:rPr lang="en-US" sz="4000" dirty="0" smtClean="0">
                <a:solidFill>
                  <a:srgbClr val="FFFF00"/>
                </a:solidFill>
                <a:latin typeface="NikoshBAN" pitchFamily="2" charset="0"/>
                <a:cs typeface="NikoshBAN" pitchFamily="2" charset="0"/>
              </a:rPr>
              <a:t>২। </a:t>
            </a:r>
            <a:r>
              <a:rPr lang="en-US" sz="4000" dirty="0" err="1" smtClean="0">
                <a:solidFill>
                  <a:srgbClr val="FFFF00"/>
                </a:solidFill>
                <a:latin typeface="NikoshBAN" pitchFamily="2" charset="0"/>
                <a:cs typeface="NikoshBAN" pitchFamily="2" charset="0"/>
              </a:rPr>
              <a:t>কোন</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ধরনের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ব্যয়</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ফার্মের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হিসাব</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বইতে</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থাকে</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না</a:t>
            </a:r>
            <a:endParaRPr lang="en-US" sz="4000" dirty="0" smtClean="0">
              <a:solidFill>
                <a:srgbClr val="FFFF00"/>
              </a:solidFill>
              <a:latin typeface="NikoshBAN" pitchFamily="2" charset="0"/>
              <a:cs typeface="NikoshBAN" pitchFamily="2" charset="0"/>
            </a:endParaRPr>
          </a:p>
          <a:p>
            <a:r>
              <a:rPr lang="en-US" sz="4000" dirty="0" smtClean="0">
                <a:solidFill>
                  <a:srgbClr val="FFFF00"/>
                </a:solidFill>
                <a:latin typeface="NikoshBAN" pitchFamily="2" charset="0"/>
                <a:cs typeface="NikoshBAN" pitchFamily="2" charset="0"/>
              </a:rPr>
              <a:t>৩। </a:t>
            </a:r>
            <a:r>
              <a:rPr lang="en-US" sz="4000" dirty="0" err="1" smtClean="0">
                <a:solidFill>
                  <a:srgbClr val="FFFF00"/>
                </a:solidFill>
                <a:latin typeface="NikoshBAN" pitchFamily="2" charset="0"/>
                <a:cs typeface="NikoshBAN" pitchFamily="2" charset="0"/>
              </a:rPr>
              <a:t>সর্বোচ্চ</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প্রান্তিক</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উৎপাদন</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বিন্দুতে</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শ্রমের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পরিমাণ</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কতটুকূ</a:t>
            </a:r>
            <a:r>
              <a:rPr lang="en-US" sz="4000" dirty="0" smtClean="0">
                <a:solidFill>
                  <a:srgbClr val="FFFF00"/>
                </a:solidFill>
                <a:latin typeface="NikoshBAN" pitchFamily="2" charset="0"/>
                <a:cs typeface="NikoshBAN" pitchFamily="2" charset="0"/>
              </a:rPr>
              <a:t>?</a:t>
            </a:r>
            <a:endParaRPr lang="en-US" sz="4000" dirty="0">
              <a:solidFill>
                <a:srgbClr val="FFFF00"/>
              </a:solidFill>
              <a:latin typeface="NikoshBAN" pitchFamily="2" charset="0"/>
              <a:cs typeface="NikoshBAN" pitchFamily="2" charset="0"/>
            </a:endParaRPr>
          </a:p>
        </p:txBody>
      </p:sp>
      <p:sp>
        <p:nvSpPr>
          <p:cNvPr id="4" name="Rounded Rectangle 3"/>
          <p:cNvSpPr/>
          <p:nvPr/>
        </p:nvSpPr>
        <p:spPr>
          <a:xfrm>
            <a:off x="76200" y="0"/>
            <a:ext cx="9067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a:solidFill>
                  <a:schemeClr val="bg1"/>
                </a:solidFill>
                <a:latin typeface="NikoshBAN" pitchFamily="2" charset="0"/>
                <a:cs typeface="NikoshBAN" pitchFamily="2" charset="0"/>
              </a:rPr>
              <a:t>বাড়ীর</a:t>
            </a:r>
            <a:r>
              <a:rPr lang="en-US" sz="7200" dirty="0">
                <a:solidFill>
                  <a:schemeClr val="bg1"/>
                </a:solidFill>
                <a:latin typeface="NikoshBAN" pitchFamily="2" charset="0"/>
                <a:cs typeface="NikoshBAN" pitchFamily="2" charset="0"/>
              </a:rPr>
              <a:t> </a:t>
            </a:r>
            <a:r>
              <a:rPr lang="en-US" sz="7200" dirty="0" err="1">
                <a:solidFill>
                  <a:schemeClr val="bg1"/>
                </a:solidFill>
                <a:latin typeface="NikoshBAN" pitchFamily="2" charset="0"/>
                <a:cs typeface="NikoshBAN" pitchFamily="2" charset="0"/>
              </a:rPr>
              <a:t>কাজ</a:t>
            </a:r>
            <a:endParaRPr lang="en-US" sz="7200" dirty="0">
              <a:solidFill>
                <a:schemeClr val="bg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_20160229_134622.jpg"/>
          <p:cNvPicPr>
            <a:picLocks noChangeAspect="1"/>
          </p:cNvPicPr>
          <p:nvPr/>
        </p:nvPicPr>
        <p:blipFill>
          <a:blip r:embed="rId2" cstate="print"/>
          <a:stretch>
            <a:fillRect/>
          </a:stretch>
        </p:blipFill>
        <p:spPr>
          <a:xfrm>
            <a:off x="0" y="1171575"/>
            <a:ext cx="9144000" cy="5686425"/>
          </a:xfrm>
          <a:prstGeom prst="rect">
            <a:avLst/>
          </a:prstGeom>
        </p:spPr>
      </p:pic>
      <p:sp>
        <p:nvSpPr>
          <p:cNvPr id="2" name="Rounded Rectangle 1"/>
          <p:cNvSpPr/>
          <p:nvPr/>
        </p:nvSpPr>
        <p:spPr>
          <a:xfrm>
            <a:off x="0" y="0"/>
            <a:ext cx="9144000" cy="1171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latin typeface="NikoshBAN" panose="02000000000000000000" pitchFamily="2" charset="0"/>
                <a:cs typeface="NikoshBAN" panose="02000000000000000000" pitchFamily="2" charset="0"/>
              </a:rPr>
              <a:t>সকলকে</a:t>
            </a:r>
            <a:r>
              <a:rPr lang="en-US" sz="7200" dirty="0" smtClean="0">
                <a:latin typeface="NikoshBAN" panose="02000000000000000000" pitchFamily="2" charset="0"/>
                <a:cs typeface="NikoshBAN" panose="02000000000000000000" pitchFamily="2" charset="0"/>
              </a:rPr>
              <a:t>  </a:t>
            </a:r>
            <a:r>
              <a:rPr lang="en-US" sz="7200" dirty="0" err="1" smtClean="0">
                <a:latin typeface="NikoshBAN" panose="02000000000000000000" pitchFamily="2" charset="0"/>
                <a:cs typeface="NikoshBAN" panose="02000000000000000000" pitchFamily="2" charset="0"/>
              </a:rPr>
              <a:t>ধন্যবাদ</a:t>
            </a:r>
            <a:endParaRPr lang="en-US"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1499" y="1905000"/>
            <a:ext cx="4952999" cy="480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t>তানভীর</a:t>
            </a:r>
            <a:r>
              <a:rPr lang="en-US" sz="2800" dirty="0"/>
              <a:t> </a:t>
            </a:r>
            <a:r>
              <a:rPr lang="en-US" sz="2800" dirty="0" err="1"/>
              <a:t>আলম</a:t>
            </a:r>
            <a:endParaRPr lang="en-US" sz="2800" dirty="0"/>
          </a:p>
          <a:p>
            <a:pPr algn="ctr"/>
            <a:r>
              <a:rPr lang="en-US" sz="2800" dirty="0" err="1"/>
              <a:t>সহকারী</a:t>
            </a:r>
            <a:r>
              <a:rPr lang="en-US" sz="2800" dirty="0"/>
              <a:t> </a:t>
            </a:r>
            <a:r>
              <a:rPr lang="en-US" sz="2800" dirty="0" err="1"/>
              <a:t>শিক্ষক</a:t>
            </a:r>
            <a:r>
              <a:rPr lang="en-US" sz="2800" dirty="0"/>
              <a:t> (</a:t>
            </a:r>
            <a:r>
              <a:rPr lang="en-US" sz="2800" dirty="0" err="1"/>
              <a:t>আই</a:t>
            </a:r>
            <a:r>
              <a:rPr lang="en-US" sz="2800" dirty="0"/>
              <a:t> </a:t>
            </a:r>
            <a:r>
              <a:rPr lang="en-US" sz="2800" dirty="0" err="1"/>
              <a:t>সি</a:t>
            </a:r>
            <a:r>
              <a:rPr lang="en-US" sz="2800" dirty="0"/>
              <a:t> </a:t>
            </a:r>
            <a:r>
              <a:rPr lang="en-US" sz="2800" dirty="0" err="1"/>
              <a:t>টি</a:t>
            </a:r>
            <a:r>
              <a:rPr lang="en-US" sz="2800" dirty="0"/>
              <a:t>)</a:t>
            </a:r>
          </a:p>
          <a:p>
            <a:pPr algn="ctr"/>
            <a:r>
              <a:rPr lang="en-US" sz="2800" dirty="0" err="1"/>
              <a:t>সপ্তগ্রাম</a:t>
            </a:r>
            <a:r>
              <a:rPr lang="en-US" sz="2800" dirty="0"/>
              <a:t> </a:t>
            </a:r>
            <a:r>
              <a:rPr lang="en-US" sz="2800" dirty="0" err="1"/>
              <a:t>বালিকা</a:t>
            </a:r>
            <a:r>
              <a:rPr lang="en-US" sz="2800" dirty="0"/>
              <a:t> </a:t>
            </a:r>
            <a:r>
              <a:rPr lang="en-US" sz="2800" dirty="0" err="1"/>
              <a:t>উচ্চ</a:t>
            </a:r>
            <a:r>
              <a:rPr lang="en-US" sz="2800" dirty="0"/>
              <a:t> </a:t>
            </a:r>
            <a:r>
              <a:rPr lang="en-US" sz="2800" dirty="0" err="1" smtClean="0"/>
              <a:t>বিদ্যালয়</a:t>
            </a:r>
            <a:endParaRPr lang="en-US" sz="2800" dirty="0" smtClean="0"/>
          </a:p>
          <a:p>
            <a:pPr algn="ctr"/>
            <a:r>
              <a:rPr lang="en-US" sz="2800" dirty="0" err="1" smtClean="0">
                <a:latin typeface="NikoshBAN" panose="02000000000000000000" pitchFamily="2" charset="0"/>
                <a:cs typeface="NikoshBAN" panose="02000000000000000000" pitchFamily="2" charset="0"/>
              </a:rPr>
              <a:t>হাজীগঞ্জ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চাঁদপুর</a:t>
            </a:r>
            <a:r>
              <a:rPr lang="en-US" sz="2800" dirty="0" smtClean="0">
                <a:latin typeface="NikoshBAN" panose="02000000000000000000" pitchFamily="2" charset="0"/>
                <a:cs typeface="NikoshBAN" panose="02000000000000000000" pitchFamily="2" charset="0"/>
              </a:rPr>
              <a:t>।</a:t>
            </a:r>
          </a:p>
          <a:p>
            <a:pPr algn="ctr"/>
            <a:r>
              <a:rPr lang="en-US" sz="2800" dirty="0" err="1" smtClean="0">
                <a:latin typeface="NikoshBAN" panose="02000000000000000000" pitchFamily="2" charset="0"/>
                <a:cs typeface="NikoshBAN" panose="02000000000000000000" pitchFamily="2" charset="0"/>
              </a:rPr>
              <a:t>মোবাইলঃ</a:t>
            </a:r>
            <a:r>
              <a:rPr lang="en-US" sz="2800" smtClean="0">
                <a:latin typeface="NikoshBAN" panose="02000000000000000000" pitchFamily="2" charset="0"/>
                <a:cs typeface="NikoshBAN" panose="02000000000000000000" pitchFamily="2" charset="0"/>
              </a:rPr>
              <a:t> ০১৮১৮-৪৮৯৭১৮ </a:t>
            </a:r>
            <a:endParaRPr lang="en-US" sz="2800" dirty="0" smtClean="0">
              <a:latin typeface="NikoshBAN" panose="02000000000000000000" pitchFamily="2" charset="0"/>
              <a:cs typeface="NikoshBAN" panose="02000000000000000000" pitchFamily="2" charset="0"/>
            </a:endParaRPr>
          </a:p>
          <a:p>
            <a:pPr algn="ctr"/>
            <a:r>
              <a:rPr lang="en-US" sz="2400" dirty="0" smtClean="0">
                <a:latin typeface="NikoshBAN" panose="02000000000000000000" pitchFamily="2" charset="0"/>
                <a:cs typeface="NikoshBAN" panose="02000000000000000000" pitchFamily="2" charset="0"/>
              </a:rPr>
              <a:t>email: </a:t>
            </a:r>
            <a:r>
              <a:rPr lang="en-US" sz="2000" dirty="0" err="1" smtClean="0">
                <a:latin typeface="NikoshBAN" panose="02000000000000000000" pitchFamily="2" charset="0"/>
                <a:cs typeface="NikoshBAN" panose="02000000000000000000" pitchFamily="2" charset="0"/>
              </a:rPr>
              <a:t>tanviralampinto</a:t>
            </a:r>
            <a:r>
              <a:rPr lang="en-US" sz="2000" dirty="0" err="1" smtClean="0">
                <a:latin typeface="Times New Roman" panose="02020603050405020304" pitchFamily="18" charset="0"/>
                <a:cs typeface="Times New Roman" panose="02020603050405020304" pitchFamily="18" charset="0"/>
              </a:rPr>
              <a:t>18@gmail.com</a:t>
            </a:r>
            <a:endParaRPr lang="en-US" sz="2000" dirty="0"/>
          </a:p>
        </p:txBody>
      </p:sp>
      <p:sp>
        <p:nvSpPr>
          <p:cNvPr id="8" name="Rounded Rectangle 7"/>
          <p:cNvSpPr/>
          <p:nvPr/>
        </p:nvSpPr>
        <p:spPr>
          <a:xfrm>
            <a:off x="0" y="18197"/>
            <a:ext cx="9144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err="1">
                <a:latin typeface="NikoshBAN" pitchFamily="2" charset="0"/>
                <a:cs typeface="NikoshBAN" pitchFamily="2" charset="0"/>
              </a:rPr>
              <a:t>শিক্ষক</a:t>
            </a:r>
            <a:r>
              <a:rPr lang="bn-IN" sz="9600" dirty="0">
                <a:latin typeface="NikoshBAN" pitchFamily="2" charset="0"/>
                <a:cs typeface="NikoshBAN" pitchFamily="2" charset="0"/>
              </a:rPr>
              <a:t> পরিচিতি</a:t>
            </a:r>
            <a:endParaRPr lang="en-US" sz="9600" dirty="0">
              <a:latin typeface="NikoshBAN" pitchFamily="2" charset="0"/>
              <a:cs typeface="NikoshBAN" pitchFamily="2" charset="0"/>
            </a:endParaRPr>
          </a:p>
        </p:txBody>
      </p:sp>
      <p:sp>
        <p:nvSpPr>
          <p:cNvPr id="9" name="Rounded Rectangle 8"/>
          <p:cNvSpPr/>
          <p:nvPr/>
        </p:nvSpPr>
        <p:spPr>
          <a:xfrm>
            <a:off x="5257800" y="1905000"/>
            <a:ext cx="3886200" cy="4953000"/>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Rounded Rectangle 2"/>
          <p:cNvSpPr/>
          <p:nvPr/>
        </p:nvSpPr>
        <p:spPr>
          <a:xfrm>
            <a:off x="76200" y="2718582"/>
            <a:ext cx="8915400" cy="411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6600" dirty="0" smtClean="0">
                <a:solidFill>
                  <a:schemeClr val="tx1"/>
                </a:solidFill>
                <a:latin typeface="NikoshBAN" pitchFamily="2" charset="0"/>
                <a:cs typeface="NikoshBAN" pitchFamily="2" charset="0"/>
              </a:rPr>
              <a:t>            বিষয়ঃ </a:t>
            </a:r>
            <a:r>
              <a:rPr lang="bn-IN" sz="6600" dirty="0" smtClean="0">
                <a:solidFill>
                  <a:schemeClr val="bg1"/>
                </a:solidFill>
                <a:latin typeface="NikoshBAN" pitchFamily="2" charset="0"/>
                <a:cs typeface="NikoshBAN" pitchFamily="2" charset="0"/>
              </a:rPr>
              <a:t>অর্থনীতি</a:t>
            </a:r>
          </a:p>
          <a:p>
            <a:pPr algn="ctr"/>
            <a:r>
              <a:rPr lang="bn-IN" sz="7200" dirty="0" smtClean="0">
                <a:solidFill>
                  <a:schemeClr val="tx1"/>
                </a:solidFill>
                <a:latin typeface="NikoshBAN" pitchFamily="2" charset="0"/>
                <a:cs typeface="NikoshBAN" pitchFamily="2" charset="0"/>
              </a:rPr>
              <a:t>অধ্যায়ঃ </a:t>
            </a:r>
            <a:r>
              <a:rPr lang="bn-IN" sz="7200" dirty="0" smtClean="0">
                <a:solidFill>
                  <a:srgbClr val="00B0F0"/>
                </a:solidFill>
                <a:latin typeface="NikoshBAN" pitchFamily="2" charset="0"/>
                <a:cs typeface="NikoshBAN" pitchFamily="2" charset="0"/>
              </a:rPr>
              <a:t>চতুর্থ</a:t>
            </a:r>
          </a:p>
          <a:p>
            <a:pPr algn="ctr"/>
            <a:r>
              <a:rPr lang="bn-IN" sz="6000" dirty="0" smtClean="0">
                <a:solidFill>
                  <a:schemeClr val="tx1"/>
                </a:solidFill>
                <a:latin typeface="NikoshBAN" pitchFamily="2" charset="0"/>
                <a:cs typeface="NikoshBAN" pitchFamily="2" charset="0"/>
              </a:rPr>
              <a:t>পাঠঃ </a:t>
            </a:r>
            <a:r>
              <a:rPr lang="bn-IN" sz="6000" dirty="0" smtClean="0">
                <a:solidFill>
                  <a:schemeClr val="accent4"/>
                </a:solidFill>
                <a:latin typeface="NikoshBAN" pitchFamily="2" charset="0"/>
                <a:cs typeface="NikoshBAN" pitchFamily="2" charset="0"/>
              </a:rPr>
              <a:t>উৎপাদন</a:t>
            </a:r>
          </a:p>
          <a:p>
            <a:pPr algn="ctr"/>
            <a:r>
              <a:rPr lang="bn-IN" sz="5400" dirty="0" smtClean="0">
                <a:solidFill>
                  <a:schemeClr val="tx1"/>
                </a:solidFill>
                <a:latin typeface="NikoshBAN" pitchFamily="2" charset="0"/>
                <a:cs typeface="NikoshBAN" pitchFamily="2" charset="0"/>
              </a:rPr>
              <a:t>সময়ঃ </a:t>
            </a:r>
            <a:r>
              <a:rPr lang="bn-IN" sz="5400" dirty="0" smtClean="0">
                <a:solidFill>
                  <a:schemeClr val="bg1"/>
                </a:solidFill>
                <a:latin typeface="NikoshBAN" pitchFamily="2" charset="0"/>
                <a:cs typeface="NikoshBAN" pitchFamily="2" charset="0"/>
              </a:rPr>
              <a:t>৪০ মিনিট</a:t>
            </a:r>
          </a:p>
          <a:p>
            <a:pPr algn="ctr"/>
            <a:endParaRPr lang="en-US" sz="2800" dirty="0">
              <a:solidFill>
                <a:schemeClr val="tx1"/>
              </a:solidFill>
              <a:latin typeface="NikoshBAN" pitchFamily="2" charset="0"/>
              <a:cs typeface="NikoshBAN" pitchFamily="2" charset="0"/>
            </a:endParaRPr>
          </a:p>
        </p:txBody>
      </p:sp>
      <p:sp>
        <p:nvSpPr>
          <p:cNvPr id="4" name="Rectangle 3"/>
          <p:cNvSpPr/>
          <p:nvPr/>
        </p:nvSpPr>
        <p:spPr>
          <a:xfrm>
            <a:off x="533400" y="533400"/>
            <a:ext cx="82296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dirty="0">
                <a:latin typeface="NikoshBAN" pitchFamily="2" charset="0"/>
                <a:cs typeface="NikoshBAN" pitchFamily="2" charset="0"/>
              </a:rPr>
              <a:t>পাঠ পরিচিতি</a:t>
            </a:r>
            <a:endParaRPr lang="en-US" sz="115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tretch>
            <a:fillRect/>
          </a:stretch>
        </p:blipFill>
        <p:spPr>
          <a:xfrm>
            <a:off x="152400" y="-1"/>
            <a:ext cx="4572000" cy="3027529"/>
          </a:xfrm>
          <a:prstGeom prst="rect">
            <a:avLst/>
          </a:prstGeom>
          <a:ln>
            <a:solidFill>
              <a:srgbClr val="FF0000"/>
            </a:solidFill>
          </a:ln>
        </p:spPr>
      </p:pic>
      <p:pic>
        <p:nvPicPr>
          <p:cNvPr id="3" name="Picture 2" descr="index.jpg"/>
          <p:cNvPicPr>
            <a:picLocks noChangeAspect="1"/>
          </p:cNvPicPr>
          <p:nvPr/>
        </p:nvPicPr>
        <p:blipFill>
          <a:blip r:embed="rId3" cstate="print"/>
          <a:stretch>
            <a:fillRect/>
          </a:stretch>
        </p:blipFill>
        <p:spPr>
          <a:xfrm>
            <a:off x="4953000" y="0"/>
            <a:ext cx="4191000" cy="3048000"/>
          </a:xfrm>
          <a:prstGeom prst="rect">
            <a:avLst/>
          </a:prstGeom>
          <a:ln>
            <a:solidFill>
              <a:srgbClr val="FF0000"/>
            </a:solidFill>
          </a:ln>
        </p:spPr>
      </p:pic>
      <p:pic>
        <p:nvPicPr>
          <p:cNvPr id="4" name="Picture 2" descr="file (1).jpeg"/>
          <p:cNvPicPr>
            <a:picLocks noChangeAspect="1"/>
          </p:cNvPicPr>
          <p:nvPr/>
        </p:nvPicPr>
        <p:blipFill>
          <a:blip r:embed="rId4" cstate="print"/>
          <a:srcRect/>
          <a:stretch>
            <a:fillRect/>
          </a:stretch>
        </p:blipFill>
        <p:spPr bwMode="auto">
          <a:xfrm>
            <a:off x="152400" y="3303895"/>
            <a:ext cx="4572000" cy="3352800"/>
          </a:xfrm>
          <a:prstGeom prst="rect">
            <a:avLst/>
          </a:prstGeom>
          <a:noFill/>
          <a:ln w="9525">
            <a:solidFill>
              <a:srgbClr val="FF0000"/>
            </a:solidFill>
            <a:miter lim="800000"/>
            <a:headEnd/>
            <a:tailEnd/>
          </a:ln>
        </p:spPr>
      </p:pic>
      <p:pic>
        <p:nvPicPr>
          <p:cNvPr id="5" name="Picture 4" descr="63_16343.jpg"/>
          <p:cNvPicPr>
            <a:picLocks noChangeAspect="1"/>
          </p:cNvPicPr>
          <p:nvPr/>
        </p:nvPicPr>
        <p:blipFill>
          <a:blip r:embed="rId5" cstate="print"/>
          <a:srcRect/>
          <a:stretch>
            <a:fillRect/>
          </a:stretch>
        </p:blipFill>
        <p:spPr bwMode="auto">
          <a:xfrm>
            <a:off x="4846093" y="3276600"/>
            <a:ext cx="4267200" cy="335280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8486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latin typeface="NikoshBAN" panose="02000000000000000000" pitchFamily="2" charset="0"/>
                <a:cs typeface="NikoshBAN" panose="02000000000000000000" pitchFamily="2" charset="0"/>
              </a:rPr>
              <a:t>আজকের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পাঠ</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শিরোনাম</a:t>
            </a:r>
            <a:endParaRPr lang="en-US" sz="5400" dirty="0">
              <a:latin typeface="NikoshBAN" panose="02000000000000000000" pitchFamily="2" charset="0"/>
              <a:cs typeface="NikoshBAN" panose="02000000000000000000" pitchFamily="2" charset="0"/>
            </a:endParaRPr>
          </a:p>
        </p:txBody>
      </p:sp>
      <p:sp>
        <p:nvSpPr>
          <p:cNvPr id="3" name="Rectangle 2"/>
          <p:cNvSpPr/>
          <p:nvPr/>
        </p:nvSpPr>
        <p:spPr>
          <a:xfrm>
            <a:off x="457200" y="2514600"/>
            <a:ext cx="78486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a:latin typeface="NikoshBAN" panose="02000000000000000000" pitchFamily="2" charset="0"/>
                <a:cs typeface="NikoshBAN" panose="02000000000000000000" pitchFamily="2" charset="0"/>
              </a:rPr>
              <a:t>উৎপাদন</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5352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152400"/>
            <a:ext cx="8382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err="1" smtClean="0">
                <a:latin typeface="NikoshBAN" panose="02000000000000000000" pitchFamily="2" charset="0"/>
                <a:cs typeface="NikoshBAN" panose="02000000000000000000" pitchFamily="2" charset="0"/>
              </a:rPr>
              <a:t>শিখনফল</a:t>
            </a:r>
            <a:r>
              <a:rPr lang="en-US" sz="88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3" name="Rectangle 2"/>
          <p:cNvSpPr/>
          <p:nvPr/>
        </p:nvSpPr>
        <p:spPr>
          <a:xfrm>
            <a:off x="0" y="1600200"/>
            <a:ext cx="91440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err="1" smtClean="0">
                <a:latin typeface="NikoshBAN" panose="02000000000000000000" pitchFamily="2" charset="0"/>
                <a:cs typeface="NikoshBAN" panose="02000000000000000000" pitchFamily="2" charset="0"/>
              </a:rPr>
              <a:t>এই</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পাঠ</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শেষে</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শিক্ষার্থীরা</a:t>
            </a:r>
            <a:r>
              <a:rPr lang="en-US" sz="4000" dirty="0" smtClean="0">
                <a:latin typeface="NikoshBAN" panose="02000000000000000000" pitchFamily="2" charset="0"/>
                <a:cs typeface="NikoshBAN" panose="02000000000000000000" pitchFamily="2" charset="0"/>
              </a:rPr>
              <a:t>................</a:t>
            </a:r>
          </a:p>
          <a:p>
            <a:pPr algn="just"/>
            <a:endParaRPr lang="en-US" sz="4000" dirty="0" smtClean="0">
              <a:latin typeface="NikoshBAN" panose="02000000000000000000" pitchFamily="2" charset="0"/>
              <a:cs typeface="NikoshBAN" panose="02000000000000000000" pitchFamily="2" charset="0"/>
            </a:endParaRPr>
          </a:p>
          <a:p>
            <a:pPr algn="just"/>
            <a:r>
              <a:rPr lang="en-US" sz="4000" dirty="0" smtClean="0"/>
              <a:t>১। </a:t>
            </a:r>
            <a:r>
              <a:rPr lang="en-US" sz="4000" dirty="0" err="1" smtClean="0">
                <a:latin typeface="NikoshBAN" panose="02000000000000000000" pitchFamily="2" charset="0"/>
                <a:cs typeface="NikoshBAN" panose="02000000000000000000" pitchFamily="2" charset="0"/>
              </a:rPr>
              <a:t>ক্রমহ্রাসমান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প্রান্তিক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উৎপাদন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বিধি</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বলতে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p>
          <a:p>
            <a:pPr algn="just"/>
            <a:r>
              <a:rPr lang="en-US" sz="4000" dirty="0" smtClean="0">
                <a:latin typeface="NikoshBAN" panose="02000000000000000000" pitchFamily="2" charset="0"/>
                <a:cs typeface="NikoshBAN" panose="02000000000000000000" pitchFamily="2" charset="0"/>
              </a:rPr>
              <a:t>২। </a:t>
            </a:r>
            <a:r>
              <a:rPr lang="en-US" sz="4000" dirty="0" err="1" smtClean="0">
                <a:latin typeface="NikoshBAN" panose="02000000000000000000" pitchFamily="2" charset="0"/>
                <a:cs typeface="NikoshBAN" panose="02000000000000000000" pitchFamily="2" charset="0"/>
              </a:rPr>
              <a:t>ক্রমহ্রাসমান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প্রান্তিক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উৎপাদন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বিধিটি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সারণি</a:t>
            </a:r>
            <a:r>
              <a:rPr lang="en-US" sz="4000" dirty="0" smtClean="0">
                <a:latin typeface="NikoshBAN" panose="02000000000000000000" pitchFamily="2" charset="0"/>
                <a:cs typeface="NikoshBAN" panose="02000000000000000000" pitchFamily="2" charset="0"/>
              </a:rPr>
              <a:t> ও </a:t>
            </a:r>
            <a:r>
              <a:rPr lang="en-US" sz="4000" dirty="0" err="1" smtClean="0">
                <a:latin typeface="NikoshBAN" panose="02000000000000000000" pitchFamily="2" charset="0"/>
                <a:cs typeface="NikoshBAN" panose="02000000000000000000" pitchFamily="2" charset="0"/>
              </a:rPr>
              <a:t>লেখচিত্রের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সাহায্যে</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উপস্থাপন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6636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rcRect t="6452" r="60000" b="50537"/>
          <a:stretch>
            <a:fillRect/>
          </a:stretch>
        </p:blipFill>
        <p:spPr>
          <a:xfrm>
            <a:off x="0" y="0"/>
            <a:ext cx="4343400" cy="4343400"/>
          </a:xfrm>
          <a:prstGeom prst="rect">
            <a:avLst/>
          </a:prstGeom>
        </p:spPr>
      </p:pic>
      <p:pic>
        <p:nvPicPr>
          <p:cNvPr id="3" name="Picture 2" descr="63_16343.jpg"/>
          <p:cNvPicPr>
            <a:picLocks noChangeAspect="1"/>
          </p:cNvPicPr>
          <p:nvPr/>
        </p:nvPicPr>
        <p:blipFill>
          <a:blip r:embed="rId3" cstate="print"/>
          <a:srcRect/>
          <a:stretch>
            <a:fillRect/>
          </a:stretch>
        </p:blipFill>
        <p:spPr bwMode="auto">
          <a:xfrm>
            <a:off x="4419600" y="0"/>
            <a:ext cx="4724400" cy="4343400"/>
          </a:xfrm>
          <a:prstGeom prst="rect">
            <a:avLst/>
          </a:prstGeom>
          <a:noFill/>
          <a:ln w="9525">
            <a:noFill/>
            <a:miter lim="800000"/>
            <a:headEnd/>
            <a:tailEnd/>
          </a:ln>
        </p:spPr>
      </p:pic>
      <p:sp>
        <p:nvSpPr>
          <p:cNvPr id="4" name="Rounded Rectangle 3"/>
          <p:cNvSpPr/>
          <p:nvPr/>
        </p:nvSpPr>
        <p:spPr>
          <a:xfrm>
            <a:off x="4548" y="4724400"/>
            <a:ext cx="9139451"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ছবিগুলো</a:t>
            </a:r>
            <a:r>
              <a:rPr lang="en-US" sz="2800" dirty="0" smtClean="0"/>
              <a:t> </a:t>
            </a:r>
            <a:r>
              <a:rPr lang="en-US" sz="2800" dirty="0" err="1" smtClean="0"/>
              <a:t>দেখে</a:t>
            </a:r>
            <a:r>
              <a:rPr lang="en-US" sz="2800" dirty="0" smtClean="0"/>
              <a:t> </a:t>
            </a:r>
            <a:r>
              <a:rPr lang="en-US" sz="2800" dirty="0" err="1" smtClean="0"/>
              <a:t>আমরা</a:t>
            </a:r>
            <a:r>
              <a:rPr lang="en-US" sz="2800" dirty="0" smtClean="0"/>
              <a:t> </a:t>
            </a:r>
            <a:r>
              <a:rPr lang="en-US" sz="2800" dirty="0" err="1" smtClean="0"/>
              <a:t>কি</a:t>
            </a:r>
            <a:r>
              <a:rPr lang="en-US" sz="2800" dirty="0" smtClean="0"/>
              <a:t> </a:t>
            </a:r>
            <a:r>
              <a:rPr lang="en-US" sz="2800" dirty="0" err="1" smtClean="0"/>
              <a:t>কিছু</a:t>
            </a:r>
            <a:r>
              <a:rPr lang="en-US" sz="2800" dirty="0" smtClean="0"/>
              <a:t> </a:t>
            </a:r>
            <a:r>
              <a:rPr lang="en-US" sz="2800" dirty="0" err="1" smtClean="0"/>
              <a:t>উপলব্ধি</a:t>
            </a:r>
            <a:r>
              <a:rPr lang="en-US" sz="2800" dirty="0" smtClean="0"/>
              <a:t> </a:t>
            </a:r>
            <a:r>
              <a:rPr lang="en-US" sz="2800" dirty="0" err="1" smtClean="0"/>
              <a:t>করতে</a:t>
            </a:r>
            <a:r>
              <a:rPr lang="en-US" sz="2800" dirty="0" smtClean="0"/>
              <a:t> </a:t>
            </a:r>
            <a:r>
              <a:rPr lang="en-US" sz="2800" dirty="0" err="1" smtClean="0"/>
              <a:t>পারলাম</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90800"/>
            <a:ext cx="9144000" cy="4267200"/>
          </a:xfrm>
          <a:prstGeom prst="rect">
            <a:avLst/>
          </a:prstGeom>
          <a:solidFill>
            <a:srgbClr val="00B05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dirty="0" smtClean="0">
                <a:latin typeface="NikoshBAN" pitchFamily="2" charset="0"/>
                <a:cs typeface="NikoshBAN" pitchFamily="2" charset="0"/>
              </a:rPr>
              <a:t>উৎপাদন  প্রক্রিয়ায় কৌশল  ও অন্যান্য উপকরণ স্থির রেখে একটি উপকরণ বৃদ্ধির ফলে উৎপাদন প্রাথমিক ভাবে ক্রমবর্ধমান হারে বৃধি পায়। এক পর্যায়ে উপকরণটি বাড়ালে উৎপাদন ক্রমহ্রাসমান হারে বাড়ে।উপকরণ ব্যবহারের সাথে উৎপাদন বাড়ার এই নিয়মকে অর্থনীতিতে ক্রমহ্রাসমান প্রান্তিক উৎপাদন বিধি বলে।</a:t>
            </a:r>
            <a:endParaRPr lang="en-US" sz="4000" dirty="0">
              <a:latin typeface="NikoshBAN" pitchFamily="2" charset="0"/>
              <a:cs typeface="NikoshBAN" pitchFamily="2" charset="0"/>
            </a:endParaRPr>
          </a:p>
        </p:txBody>
      </p:sp>
      <p:sp>
        <p:nvSpPr>
          <p:cNvPr id="4" name="Rounded Rectangle 3"/>
          <p:cNvSpPr/>
          <p:nvPr/>
        </p:nvSpPr>
        <p:spPr>
          <a:xfrm>
            <a:off x="0" y="457200"/>
            <a:ext cx="91440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solidFill>
                  <a:srgbClr val="FFFF00"/>
                </a:solidFill>
                <a:latin typeface="NikoshBAN" pitchFamily="2" charset="0"/>
                <a:cs typeface="NikoshBAN" pitchFamily="2" charset="0"/>
              </a:rPr>
              <a:t>ক্রমহ্রাসমান প্রান্তিক উৎপাদন বিধি</a:t>
            </a:r>
            <a:endParaRPr lang="en-US" sz="6600"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18756490"/>
              </p:ext>
            </p:extLst>
          </p:nvPr>
        </p:nvGraphicFramePr>
        <p:xfrm>
          <a:off x="0" y="2434234"/>
          <a:ext cx="9144000" cy="4423767"/>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585935">
                <a:tc>
                  <a:txBody>
                    <a:bodyPr/>
                    <a:lstStyle/>
                    <a:p>
                      <a:r>
                        <a:rPr lang="bn-IN" sz="2400" b="0" dirty="0" smtClean="0">
                          <a:latin typeface="NikoshBAN" pitchFamily="2" charset="0"/>
                          <a:cs typeface="NikoshBAN" pitchFamily="2" charset="0"/>
                        </a:rPr>
                        <a:t>ভূমি</a:t>
                      </a:r>
                    </a:p>
                    <a:p>
                      <a:r>
                        <a:rPr lang="bn-IN" sz="2400" b="0" dirty="0" smtClean="0">
                          <a:latin typeface="NikoshBAN" pitchFamily="2" charset="0"/>
                          <a:cs typeface="NikoshBAN" pitchFamily="2" charset="0"/>
                        </a:rPr>
                        <a:t>(ভূমির পরিমাণ স্থির)</a:t>
                      </a:r>
                      <a:endParaRPr lang="en-US" sz="2400" b="0" dirty="0">
                        <a:latin typeface="NikoshBAN" pitchFamily="2" charset="0"/>
                        <a:cs typeface="NikoshBAN" pitchFamily="2" charset="0"/>
                      </a:endParaRPr>
                    </a:p>
                  </a:txBody>
                  <a:tcPr/>
                </a:tc>
                <a:tc>
                  <a:txBody>
                    <a:bodyPr/>
                    <a:lstStyle/>
                    <a:p>
                      <a:r>
                        <a:rPr lang="bn-IN" sz="2400" b="0" dirty="0" smtClean="0">
                          <a:latin typeface="NikoshBAN" pitchFamily="2" charset="0"/>
                          <a:cs typeface="NikoshBAN" pitchFamily="2" charset="0"/>
                        </a:rPr>
                        <a:t>শ্রম উপকরণ</a:t>
                      </a:r>
                    </a:p>
                    <a:p>
                      <a:r>
                        <a:rPr lang="bn-IN" sz="2400" b="0" dirty="0" smtClean="0">
                          <a:latin typeface="NikoshBAN" pitchFamily="2" charset="0"/>
                          <a:cs typeface="NikoshBAN" pitchFamily="2" charset="0"/>
                        </a:rPr>
                        <a:t>(শ্রমিকের শ্রম ঘন্টা)</a:t>
                      </a:r>
                    </a:p>
                    <a:p>
                      <a:endParaRPr lang="en-US" sz="2400" b="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উপকরণ </a:t>
                      </a:r>
                      <a:r>
                        <a:rPr lang="bn-IN" sz="2400" b="0" dirty="0" smtClean="0">
                          <a:latin typeface="NikoshBAN" pitchFamily="2" charset="0"/>
                          <a:cs typeface="NikoshBAN" pitchFamily="2" charset="0"/>
                        </a:rPr>
                        <a:t> সংমিশ্রণ</a:t>
                      </a:r>
                      <a:endParaRPr lang="en-US" sz="2400" dirty="0">
                        <a:latin typeface="NikoshBAN" pitchFamily="2" charset="0"/>
                        <a:cs typeface="NikoshBAN" pitchFamily="2" charset="0"/>
                      </a:endParaRPr>
                    </a:p>
                  </a:txBody>
                  <a:tcPr/>
                </a:tc>
                <a:tc>
                  <a:txBody>
                    <a:bodyPr/>
                    <a:lstStyle/>
                    <a:p>
                      <a:r>
                        <a:rPr lang="bn-IN" sz="2400" b="0" dirty="0" smtClean="0">
                          <a:latin typeface="NikoshBAN" pitchFamily="2" charset="0"/>
                          <a:cs typeface="NikoshBAN" pitchFamily="2" charset="0"/>
                        </a:rPr>
                        <a:t>মো</a:t>
                      </a:r>
                      <a:r>
                        <a:rPr lang="bn-IN" sz="2400" b="0" baseline="0" dirty="0" smtClean="0">
                          <a:latin typeface="NikoshBAN" pitchFamily="2" charset="0"/>
                          <a:cs typeface="NikoshBAN" pitchFamily="2" charset="0"/>
                        </a:rPr>
                        <a:t>ট উৎপাদন</a:t>
                      </a:r>
                    </a:p>
                    <a:p>
                      <a:r>
                        <a:rPr lang="bn-IN" sz="2400" b="0" baseline="0" dirty="0" smtClean="0">
                          <a:latin typeface="NikoshBAN" pitchFamily="2" charset="0"/>
                          <a:cs typeface="NikoshBAN" pitchFamily="2" charset="0"/>
                        </a:rPr>
                        <a:t>(কুইন্টালে)</a:t>
                      </a:r>
                      <a:endParaRPr lang="en-US" sz="2400" b="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প্রান্তিক উৎপাদন</a:t>
                      </a:r>
                    </a:p>
                    <a:p>
                      <a:r>
                        <a:rPr lang="bn-IN" sz="2400" dirty="0" smtClean="0">
                          <a:latin typeface="NikoshBAN" pitchFamily="2" charset="0"/>
                          <a:cs typeface="NikoshBAN" pitchFamily="2" charset="0"/>
                        </a:rPr>
                        <a:t>(কুইন্টালে)</a:t>
                      </a:r>
                      <a:endParaRPr lang="en-US" sz="2400" dirty="0">
                        <a:latin typeface="NikoshBAN" pitchFamily="2" charset="0"/>
                        <a:cs typeface="NikoshBAN" pitchFamily="2" charset="0"/>
                      </a:endParaRPr>
                    </a:p>
                  </a:txBody>
                  <a:tcPr/>
                </a:tc>
              </a:tr>
              <a:tr h="515970">
                <a:tc>
                  <a:txBody>
                    <a:bodyPr/>
                    <a:lstStyle/>
                    <a:p>
                      <a:pPr algn="ctr"/>
                      <a:r>
                        <a:rPr lang="bn-IN" sz="2400" dirty="0" smtClean="0">
                          <a:latin typeface="NikoshBAN" pitchFamily="2" charset="0"/>
                          <a:cs typeface="NikoshBAN" pitchFamily="2" charset="0"/>
                        </a:rPr>
                        <a:t>১   হেক্টর</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১০</a:t>
                      </a:r>
                      <a:endParaRPr lang="en-US" sz="2400" dirty="0">
                        <a:latin typeface="NikoshBAN" pitchFamily="2" charset="0"/>
                        <a:cs typeface="NikoshBAN" pitchFamily="2" charset="0"/>
                      </a:endParaRPr>
                    </a:p>
                  </a:txBody>
                  <a:tcPr/>
                </a:tc>
                <a:tc>
                  <a:txBody>
                    <a:bodyPr/>
                    <a:lstStyle/>
                    <a:p>
                      <a:pPr algn="ctr"/>
                      <a:r>
                        <a:rPr lang="en-US" sz="2400" dirty="0" smtClean="0">
                          <a:latin typeface="NikoshBAN" pitchFamily="2" charset="0"/>
                          <a:cs typeface="NikoshBAN" pitchFamily="2" charset="0"/>
                        </a:rPr>
                        <a:t>A</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১০</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১০</a:t>
                      </a:r>
                    </a:p>
                  </a:txBody>
                  <a:tcPr/>
                </a:tc>
              </a:tr>
              <a:tr h="515970">
                <a:tc>
                  <a:txBody>
                    <a:bodyPr/>
                    <a:lstStyle/>
                    <a:p>
                      <a:pPr algn="ctr"/>
                      <a:r>
                        <a:rPr lang="bn-IN" sz="2400" dirty="0" smtClean="0">
                          <a:latin typeface="NikoshBAN" pitchFamily="2" charset="0"/>
                          <a:cs typeface="NikoshBAN" pitchFamily="2" charset="0"/>
                        </a:rPr>
                        <a:t>১    হেক্টর</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২০</a:t>
                      </a:r>
                      <a:endParaRPr lang="en-US" sz="2400" dirty="0">
                        <a:latin typeface="NikoshBAN" pitchFamily="2" charset="0"/>
                        <a:cs typeface="NikoshBAN" pitchFamily="2" charset="0"/>
                      </a:endParaRPr>
                    </a:p>
                  </a:txBody>
                  <a:tcPr/>
                </a:tc>
                <a:tc>
                  <a:txBody>
                    <a:bodyPr/>
                    <a:lstStyle/>
                    <a:p>
                      <a:pPr algn="ctr"/>
                      <a:r>
                        <a:rPr lang="en-US" sz="2400" dirty="0" smtClean="0">
                          <a:latin typeface="NikoshBAN" pitchFamily="2" charset="0"/>
                          <a:cs typeface="NikoshBAN" pitchFamily="2" charset="0"/>
                        </a:rPr>
                        <a:t>B</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২২</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১২</a:t>
                      </a:r>
                      <a:endParaRPr lang="en-US" sz="2400" dirty="0">
                        <a:latin typeface="NikoshBAN" pitchFamily="2" charset="0"/>
                        <a:cs typeface="NikoshBAN" pitchFamily="2" charset="0"/>
                      </a:endParaRPr>
                    </a:p>
                  </a:txBody>
                  <a:tcPr/>
                </a:tc>
              </a:tr>
              <a:tr h="902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sz="2400" dirty="0" smtClean="0">
                          <a:latin typeface="NikoshBAN" pitchFamily="2" charset="0"/>
                          <a:cs typeface="NikoshBAN" pitchFamily="2" charset="0"/>
                        </a:rPr>
                        <a:t>১   হেক্টর</a:t>
                      </a:r>
                      <a:endParaRPr lang="en-US" sz="2400" dirty="0" smtClean="0">
                        <a:latin typeface="NikoshBAN" pitchFamily="2" charset="0"/>
                        <a:cs typeface="NikoshBAN"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৩০</a:t>
                      </a:r>
                      <a:endParaRPr lang="en-US" sz="2400" dirty="0">
                        <a:latin typeface="NikoshBAN" pitchFamily="2" charset="0"/>
                        <a:cs typeface="NikoshBAN" pitchFamily="2" charset="0"/>
                      </a:endParaRPr>
                    </a:p>
                  </a:txBody>
                  <a:tcPr/>
                </a:tc>
                <a:tc>
                  <a:txBody>
                    <a:bodyPr/>
                    <a:lstStyle/>
                    <a:p>
                      <a:pPr algn="ctr"/>
                      <a:r>
                        <a:rPr lang="en-US" sz="2400" dirty="0" smtClean="0">
                          <a:latin typeface="NikoshBAN" pitchFamily="2" charset="0"/>
                          <a:cs typeface="NikoshBAN" pitchFamily="2" charset="0"/>
                        </a:rPr>
                        <a:t>C</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৩০</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৮</a:t>
                      </a:r>
                      <a:endParaRPr lang="en-US" sz="2400" dirty="0">
                        <a:latin typeface="NikoshBAN" pitchFamily="2" charset="0"/>
                        <a:cs typeface="NikoshBAN" pitchFamily="2" charset="0"/>
                      </a:endParaRPr>
                    </a:p>
                  </a:txBody>
                  <a:tcPr/>
                </a:tc>
              </a:tr>
              <a:tr h="902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sz="2400" dirty="0" smtClean="0">
                          <a:latin typeface="NikoshBAN" pitchFamily="2" charset="0"/>
                          <a:cs typeface="NikoshBAN" pitchFamily="2" charset="0"/>
                        </a:rPr>
                        <a:t>৪০  হেক্টর</a:t>
                      </a:r>
                      <a:endParaRPr lang="en-US" sz="2400" dirty="0" smtClean="0">
                        <a:latin typeface="NikoshBAN" pitchFamily="2" charset="0"/>
                        <a:cs typeface="NikoshBAN" pitchFamily="2" charset="0"/>
                      </a:endParaRPr>
                    </a:p>
                    <a:p>
                      <a:pPr algn="ct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৩৪</a:t>
                      </a:r>
                      <a:endParaRPr lang="en-US" sz="2400" dirty="0">
                        <a:latin typeface="NikoshBAN" pitchFamily="2" charset="0"/>
                        <a:cs typeface="NikoshBAN" pitchFamily="2" charset="0"/>
                      </a:endParaRPr>
                    </a:p>
                  </a:txBody>
                  <a:tcPr/>
                </a:tc>
                <a:tc>
                  <a:txBody>
                    <a:bodyPr/>
                    <a:lstStyle/>
                    <a:p>
                      <a:pPr algn="ctr"/>
                      <a:r>
                        <a:rPr lang="en-US" sz="2400" dirty="0" smtClean="0">
                          <a:latin typeface="NikoshBAN" pitchFamily="2" charset="0"/>
                          <a:cs typeface="NikoshBAN" pitchFamily="2" charset="0"/>
                        </a:rPr>
                        <a:t>D</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৩৪</a:t>
                      </a:r>
                      <a:endParaRPr lang="en-US" sz="2400" dirty="0">
                        <a:latin typeface="NikoshBAN" pitchFamily="2" charset="0"/>
                        <a:cs typeface="NikoshBAN" pitchFamily="2" charset="0"/>
                      </a:endParaRPr>
                    </a:p>
                  </a:txBody>
                  <a:tcPr/>
                </a:tc>
                <a:tc>
                  <a:txBody>
                    <a:bodyPr/>
                    <a:lstStyle/>
                    <a:p>
                      <a:pPr algn="ctr"/>
                      <a:r>
                        <a:rPr lang="bn-IN" sz="2400" dirty="0" smtClean="0">
                          <a:latin typeface="NikoshBAN" pitchFamily="2" charset="0"/>
                          <a:cs typeface="NikoshBAN" pitchFamily="2" charset="0"/>
                        </a:rPr>
                        <a:t>৪</a:t>
                      </a:r>
                      <a:endParaRPr lang="en-US" sz="2400" dirty="0">
                        <a:latin typeface="NikoshBAN" pitchFamily="2" charset="0"/>
                        <a:cs typeface="NikoshBAN" pitchFamily="2" charset="0"/>
                      </a:endParaRPr>
                    </a:p>
                  </a:txBody>
                  <a:tcPr/>
                </a:tc>
              </a:tr>
            </a:tbl>
          </a:graphicData>
        </a:graphic>
      </p:graphicFrame>
      <p:sp>
        <p:nvSpPr>
          <p:cNvPr id="4" name="Rounded Rectangle 3"/>
          <p:cNvSpPr/>
          <p:nvPr/>
        </p:nvSpPr>
        <p:spPr>
          <a:xfrm>
            <a:off x="0" y="0"/>
            <a:ext cx="91440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a:ln w="19050">
                  <a:noFill/>
                  <a:prstDash val="solid"/>
                </a:ln>
                <a:solidFill>
                  <a:schemeClr val="bg1"/>
                </a:solidFill>
                <a:effectLst>
                  <a:outerShdw blurRad="50000" dist="50800" dir="7500000" algn="tl">
                    <a:srgbClr val="000000">
                      <a:shade val="5000"/>
                      <a:alpha val="35000"/>
                    </a:srgbClr>
                  </a:outerShdw>
                </a:effectLst>
                <a:latin typeface="NikoshBAN" pitchFamily="2" charset="0"/>
                <a:cs typeface="NikoshBAN" pitchFamily="2" charset="0"/>
              </a:rPr>
              <a:t>সূচির সাহায্যে ক্রমহ্রাসমান প্রান্তিক উৎপাদন বিধির ব্যাখ্যা</a:t>
            </a:r>
            <a:endParaRPr lang="en-US" sz="4800" b="1" dirty="0">
              <a:ln w="19050">
                <a:noFill/>
                <a:prstDash val="solid"/>
              </a:ln>
              <a:solidFill>
                <a:schemeClr val="bg1"/>
              </a:solidFill>
              <a:effectLst>
                <a:outerShdw blurRad="50000" dist="50800" dir="7500000" algn="tl">
                  <a:srgbClr val="000000">
                    <a:shade val="5000"/>
                    <a:alpha val="35000"/>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591</TotalTime>
  <Words>447</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Constantia</vt:lpstr>
      <vt:lpstr>NikoshBAN</vt:lpstr>
      <vt:lpstr>Times New Roman</vt:lpstr>
      <vt:lpstr>Vrinda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HP</cp:lastModifiedBy>
  <cp:revision>54</cp:revision>
  <dcterms:created xsi:type="dcterms:W3CDTF">2017-07-20T17:04:38Z</dcterms:created>
  <dcterms:modified xsi:type="dcterms:W3CDTF">2021-01-27T18:26:56Z</dcterms:modified>
</cp:coreProperties>
</file>