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86" r:id="rId3"/>
    <p:sldId id="265" r:id="rId4"/>
    <p:sldId id="295" r:id="rId5"/>
    <p:sldId id="278" r:id="rId6"/>
    <p:sldId id="296" r:id="rId7"/>
    <p:sldId id="297" r:id="rId8"/>
    <p:sldId id="280" r:id="rId9"/>
    <p:sldId id="294" r:id="rId10"/>
    <p:sldId id="274" r:id="rId11"/>
    <p:sldId id="273" r:id="rId12"/>
    <p:sldId id="298"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819" autoAdjust="0"/>
  </p:normalViewPr>
  <p:slideViewPr>
    <p:cSldViewPr snapToGrid="0">
      <p:cViewPr varScale="1">
        <p:scale>
          <a:sx n="68" d="100"/>
          <a:sy n="68" d="100"/>
        </p:scale>
        <p:origin x="-1344" y="-102"/>
      </p:cViewPr>
      <p:guideLst>
        <p:guide orient="horz" pos="2160"/>
        <p:guide pos="2880"/>
      </p:guideLst>
    </p:cSldViewPr>
  </p:slideViewPr>
  <p:notesTextViewPr>
    <p:cViewPr>
      <p:scale>
        <a:sx n="1" d="1"/>
        <a:sy n="1" d="1"/>
      </p:scale>
      <p:origin x="0" y="0"/>
    </p:cViewPr>
  </p:notesTextViewPr>
  <p:sorterViewPr>
    <p:cViewPr>
      <p:scale>
        <a:sx n="80" d="100"/>
        <a:sy n="80" d="100"/>
      </p:scale>
      <p:origin x="0" y="-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52D4-275F-4B87-8D02-9F4390CFD303}" type="datetimeFigureOut">
              <a:rPr lang="en-US" smtClean="0"/>
              <a:t>1/28/2021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FE062-C944-4EE8-B963-7F5EF0C2073E}" type="slidenum">
              <a:rPr lang="en-US" smtClean="0"/>
              <a:t>‹#›</a:t>
            </a:fld>
            <a:endParaRPr lang="en-US"/>
          </a:p>
        </p:txBody>
      </p:sp>
    </p:spTree>
    <p:extLst>
      <p:ext uri="{BB962C8B-B14F-4D97-AF65-F5344CB8AC3E}">
        <p14:creationId xmlns:p14="http://schemas.microsoft.com/office/powerpoint/2010/main" val="40083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ভিডিওটি</a:t>
            </a:r>
            <a:r>
              <a:rPr lang="bn-BD" baseline="0" dirty="0" smtClean="0">
                <a:latin typeface="NikoshBAN" panose="02000000000000000000" pitchFamily="2" charset="0"/>
                <a:cs typeface="NikoshBAN" panose="02000000000000000000" pitchFamily="2" charset="0"/>
              </a:rPr>
              <a:t> চলার সময় শিক্ষক বলতে পারেন যে, মাঝে ভারী বস্তুটি কি তোমরা বলতে পারবে? তা নিউক্লিয়াস। বাইরে ঘোরছে কি? ইলেক্ট্রন।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3</a:t>
            </a:fld>
            <a:endParaRPr lang="en-US"/>
          </a:p>
        </p:txBody>
      </p:sp>
    </p:spTree>
    <p:extLst>
      <p:ext uri="{BB962C8B-B14F-4D97-AF65-F5344CB8AC3E}">
        <p14:creationId xmlns:p14="http://schemas.microsoft.com/office/powerpoint/2010/main" val="110957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ভিডিওটি</a:t>
            </a:r>
            <a:r>
              <a:rPr lang="bn-BD" baseline="0" dirty="0" smtClean="0">
                <a:latin typeface="NikoshBAN" panose="02000000000000000000" pitchFamily="2" charset="0"/>
                <a:cs typeface="NikoshBAN" panose="02000000000000000000" pitchFamily="2" charset="0"/>
              </a:rPr>
              <a:t> চলার পর শিক্ষক বলতে পারেন যে, মাঝে ভারী বস্তুটি কি তোমরা বলতে পারবে? তারা নিউক্লিয়াস বললে, শিক্ষক বলতে পারেন, নিউক্লিয়াসকে কেন্দ্র করে কি ঘোরে? এরপর  বলতে পারেন ইলেক্ট্রনগুলো কিভাবে সজ্জিত থাকে? এর পর পাঠ ঘোষণা করতে পারেন।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4</a:t>
            </a:fld>
            <a:endParaRPr lang="en-US"/>
          </a:p>
        </p:txBody>
      </p:sp>
    </p:spTree>
    <p:extLst>
      <p:ext uri="{BB962C8B-B14F-4D97-AF65-F5344CB8AC3E}">
        <p14:creationId xmlns:p14="http://schemas.microsoft.com/office/powerpoint/2010/main" val="387548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মৌলে</a:t>
            </a:r>
            <a:r>
              <a:rPr lang="bn-BD" baseline="0" dirty="0" smtClean="0">
                <a:latin typeface="NikoshBAN" panose="02000000000000000000" pitchFamily="2" charset="0"/>
                <a:cs typeface="NikoshBAN" panose="02000000000000000000" pitchFamily="2" charset="0"/>
              </a:rPr>
              <a:t> ইলেক্ট্রনগুলো উপরোক্ত সূত্রানুযায়ী বিন্যাস্ত থাকে।</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6</a:t>
            </a:fld>
            <a:endParaRPr lang="en-US"/>
          </a:p>
        </p:txBody>
      </p:sp>
    </p:spTree>
    <p:extLst>
      <p:ext uri="{BB962C8B-B14F-4D97-AF65-F5344CB8AC3E}">
        <p14:creationId xmlns:p14="http://schemas.microsoft.com/office/powerpoint/2010/main" val="240005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7</a:t>
            </a:fld>
            <a:endParaRPr lang="en-US"/>
          </a:p>
        </p:txBody>
      </p:sp>
    </p:spTree>
    <p:extLst>
      <p:ext uri="{BB962C8B-B14F-4D97-AF65-F5344CB8AC3E}">
        <p14:creationId xmlns:p14="http://schemas.microsoft.com/office/powerpoint/2010/main" val="90267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দলীয়</a:t>
            </a:r>
            <a:r>
              <a:rPr lang="bn-BD" baseline="0" dirty="0" smtClean="0">
                <a:latin typeface="NikoshBAN" panose="02000000000000000000" pitchFamily="2" charset="0"/>
                <a:cs typeface="NikoshBAN" panose="02000000000000000000" pitchFamily="2" charset="0"/>
              </a:rPr>
              <a:t> কাজের সময় শিক্ষার্থীদের প্রয়োজনমত দলে ভাগ করে দেয়া যেতে পারে। শিক্ষক এ ক্ষেত্রে শিক্ষার্তীদের সহযোগিতা করবেন। ১ম কক্ষপথে ২ টি, ২য় কক্ষপথে সর্বোচ্চ ৮টি ৩য় কক্ষপথে সর্বোচ্চ ১৮টি ইলেক্ট্রন থাকতে পারে।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8</a:t>
            </a:fld>
            <a:endParaRPr lang="en-US"/>
          </a:p>
        </p:txBody>
      </p:sp>
    </p:spTree>
    <p:extLst>
      <p:ext uri="{BB962C8B-B14F-4D97-AF65-F5344CB8AC3E}">
        <p14:creationId xmlns:p14="http://schemas.microsoft.com/office/powerpoint/2010/main" val="81667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আর্গন=</a:t>
            </a:r>
            <a:r>
              <a:rPr lang="bn-BD" baseline="0" dirty="0" smtClean="0">
                <a:latin typeface="NikoshBAN" panose="02000000000000000000" pitchFamily="2" charset="0"/>
                <a:cs typeface="NikoshBAN" panose="02000000000000000000" pitchFamily="2" charset="0"/>
              </a:rPr>
              <a:t> ২, ৮,৮           ক্যালসিয়াম= ২, ৮, ৮, 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9</a:t>
            </a:fld>
            <a:endParaRPr lang="en-US"/>
          </a:p>
        </p:txBody>
      </p:sp>
    </p:spTree>
    <p:extLst>
      <p:ext uri="{BB962C8B-B14F-4D97-AF65-F5344CB8AC3E}">
        <p14:creationId xmlns:p14="http://schemas.microsoft.com/office/powerpoint/2010/main" val="318944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bn-BD" sz="2800" dirty="0" smtClean="0">
                    <a:latin typeface="NikoshBAN" panose="02000000000000000000" pitchFamily="2" charset="0"/>
                    <a:cs typeface="NikoshBAN" panose="02000000000000000000" pitchFamily="2" charset="0"/>
                  </a:rPr>
                  <a:t>প্রশ্নগুলির সাথে</a:t>
                </a:r>
                <a:r>
                  <a:rPr lang="bn-BD" sz="2800" baseline="0" dirty="0" smtClean="0">
                    <a:latin typeface="NikoshBAN" panose="02000000000000000000" pitchFamily="2" charset="0"/>
                    <a:cs typeface="NikoshBAN" panose="02000000000000000000" pitchFamily="2" charset="0"/>
                  </a:rPr>
                  <a:t> উত্তরগুলি</a:t>
                </a:r>
                <a:r>
                  <a:rPr lang="bn-BD" sz="2800" dirty="0" smtClean="0">
                    <a:latin typeface="NikoshBAN" panose="02000000000000000000" pitchFamily="2" charset="0"/>
                    <a:cs typeface="NikoshBAN" panose="02000000000000000000" pitchFamily="2" charset="0"/>
                  </a:rPr>
                  <a:t> মিলিয়ে দেখি</a:t>
                </a:r>
                <a:r>
                  <a:rPr lang="en-US" sz="2800" smtClean="0">
                    <a:latin typeface="NikoshBAN" panose="02000000000000000000" pitchFamily="2" charset="0"/>
                    <a:cs typeface="NikoshBAN" panose="02000000000000000000" pitchFamily="2" charset="0"/>
                  </a:rPr>
                  <a:t> </a:t>
                </a:r>
                <a:r>
                  <a:rPr lang="bn-BD" sz="280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১) ৮       ২)  ৮    ৩)     </a:t>
                </a:r>
                <a14:m>
                  <m:oMath xmlns:m="http://schemas.openxmlformats.org/officeDocument/2006/math">
                    <m:sSup>
                      <m:sSupPr>
                        <m:ctrlPr>
                          <a:rPr lang="bn-BD" sz="2800" i="1" smtClean="0">
                            <a:latin typeface="Cambria Math"/>
                          </a:rPr>
                        </m:ctrlPr>
                      </m:sSupPr>
                      <m:e>
                        <m:r>
                          <a:rPr lang="en-US" sz="2800" b="0" i="1" smtClean="0">
                            <a:latin typeface="Cambria Math" panose="02040503050406030204" pitchFamily="18" charset="0"/>
                          </a:rPr>
                          <m:t>2</m:t>
                        </m:r>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oMath>
                </a14:m>
                <a:endParaRPr lang="en-US" sz="2800" dirty="0">
                  <a:latin typeface="NikoshBAN" panose="02000000000000000000" pitchFamily="2" charset="0"/>
                  <a:cs typeface="NikoshBAN" panose="02000000000000000000" pitchFamily="2" charset="0"/>
                </a:endParaRPr>
              </a:p>
            </p:txBody>
          </p:sp>
        </mc:Choice>
        <mc:Fallback xmlns="">
          <p:sp>
            <p:nvSpPr>
              <p:cNvPr id="3" name="Notes Placeholder 2"/>
              <p:cNvSpPr>
                <a:spLocks noGrp="1"/>
              </p:cNvSpPr>
              <p:nvPr>
                <p:ph type="body" idx="1"/>
              </p:nvPr>
            </p:nvSpPr>
            <p:spPr/>
            <p:txBody>
              <a:bodyPr/>
              <a:lstStyle/>
              <a:p>
                <a:r>
                  <a:rPr lang="bn-BD" sz="2800" dirty="0" smtClean="0"/>
                  <a:t>প্রশ্নগুলির সাথে</a:t>
                </a:r>
                <a:r>
                  <a:rPr lang="bn-BD" sz="2800" baseline="0" dirty="0" smtClean="0"/>
                  <a:t> উত্তরগুলি</a:t>
                </a:r>
                <a:r>
                  <a:rPr lang="bn-BD" sz="2800" dirty="0" smtClean="0"/>
                  <a:t> মিলিয়ে </a:t>
                </a:r>
                <a:r>
                  <a:rPr lang="bn-BD" sz="2800" dirty="0" smtClean="0"/>
                  <a:t>দেখি ১) ৮       ২)  ৮    ৩)     </a:t>
                </a:r>
                <a:r>
                  <a:rPr lang="bn-BD" sz="2800" i="0" smtClean="0">
                    <a:latin typeface="Cambria Math" panose="02040503050406030204" pitchFamily="18" charset="0"/>
                  </a:rPr>
                  <a:t>〖</a:t>
                </a:r>
                <a:r>
                  <a:rPr lang="en-US" sz="2800" b="0" i="0" smtClean="0">
                    <a:latin typeface="Cambria Math" panose="02040503050406030204" pitchFamily="18" charset="0"/>
                  </a:rPr>
                  <a:t>2𝑛</a:t>
                </a:r>
                <a:r>
                  <a:rPr lang="bn-BD" sz="2800" b="0" i="0" smtClean="0">
                    <a:latin typeface="Cambria Math" panose="02040503050406030204" pitchFamily="18" charset="0"/>
                  </a:rPr>
                  <a:t>〗^</a:t>
                </a:r>
                <a:r>
                  <a:rPr lang="en-US" sz="2800" b="0" i="0" smtClean="0">
                    <a:latin typeface="Cambria Math" panose="02040503050406030204" pitchFamily="18" charset="0"/>
                  </a:rPr>
                  <a:t>2</a:t>
                </a:r>
                <a:endParaRPr lang="en-US" sz="2800" dirty="0"/>
              </a:p>
            </p:txBody>
          </p:sp>
        </mc:Fallback>
      </mc:AlternateContent>
      <p:sp>
        <p:nvSpPr>
          <p:cNvPr id="4" name="Slide Number Placeholder 3"/>
          <p:cNvSpPr>
            <a:spLocks noGrp="1"/>
          </p:cNvSpPr>
          <p:nvPr>
            <p:ph type="sldNum" sz="quarter" idx="10"/>
          </p:nvPr>
        </p:nvSpPr>
        <p:spPr/>
        <p:txBody>
          <a:bodyPr/>
          <a:lstStyle/>
          <a:p>
            <a:fld id="{421FE062-C944-4EE8-B963-7F5EF0C2073E}" type="slidenum">
              <a:rPr lang="en-US" smtClean="0"/>
              <a:t>10</a:t>
            </a:fld>
            <a:endParaRPr lang="en-US"/>
          </a:p>
        </p:txBody>
      </p:sp>
    </p:spTree>
    <p:extLst>
      <p:ext uri="{BB962C8B-B14F-4D97-AF65-F5344CB8AC3E}">
        <p14:creationId xmlns:p14="http://schemas.microsoft.com/office/powerpoint/2010/main" val="411842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18999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67004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59956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96528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43757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0B63B-212C-465C-BC9E-64B30243691B}"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85161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0B63B-212C-465C-BC9E-64B30243691B}"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4736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0B63B-212C-465C-BC9E-64B30243691B}"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78891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B63B-212C-465C-BC9E-64B30243691B}"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62684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86438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30564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B63B-212C-465C-BC9E-64B30243691B}" type="datetimeFigureOut">
              <a:rPr lang="en-US" smtClean="0"/>
              <a:t>1/28/2021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C3D73-33FE-4137-8C70-3CDAFF15907F}" type="slidenum">
              <a:rPr lang="en-US" smtClean="0"/>
              <a:t>‹#›</a:t>
            </a:fld>
            <a:endParaRPr lang="en-US"/>
          </a:p>
        </p:txBody>
      </p:sp>
    </p:spTree>
    <p:extLst>
      <p:ext uri="{BB962C8B-B14F-4D97-AF65-F5344CB8AC3E}">
        <p14:creationId xmlns:p14="http://schemas.microsoft.com/office/powerpoint/2010/main" val="3675224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774"/>
            <a:ext cx="4495693" cy="4587069"/>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3256708" y="3525982"/>
            <a:ext cx="5467327" cy="144655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n-BD" sz="8800" dirty="0">
                <a:latin typeface="NikoshBAN" panose="02000000000000000000" pitchFamily="2" charset="0"/>
                <a:cs typeface="NikoshBAN" panose="02000000000000000000" pitchFamily="2" charset="0"/>
              </a:rPr>
              <a:t>স্বাগতম</a:t>
            </a:r>
            <a:endParaRPr lang="en-US" sz="8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79692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p:cNvSpPr txBox="1"/>
          <p:nvPr/>
        </p:nvSpPr>
        <p:spPr>
          <a:xfrm>
            <a:off x="3026339" y="870266"/>
            <a:ext cx="1890310" cy="646331"/>
          </a:xfrm>
          <a:prstGeom prst="rect">
            <a:avLst/>
          </a:prstGeom>
          <a:noFill/>
        </p:spPr>
        <p:txBody>
          <a:bodyPr wrap="square" rtlCol="0">
            <a:spAutoFit/>
          </a:bodyPr>
          <a:lstStyle/>
          <a:p>
            <a:r>
              <a:rPr lang="bn-BD" sz="3600" dirty="0">
                <a:solidFill>
                  <a:srgbClr val="0070C0"/>
                </a:solidFill>
                <a:latin typeface="NikoshBAN" panose="02000000000000000000" pitchFamily="2" charset="0"/>
                <a:cs typeface="NikoshBAN" panose="02000000000000000000" pitchFamily="2" charset="0"/>
              </a:rPr>
              <a:t>মূল্যায়ন</a:t>
            </a:r>
            <a:endParaRPr lang="en-US" sz="3600" dirty="0">
              <a:solidFill>
                <a:srgbClr val="0070C0"/>
              </a:solidFill>
              <a:latin typeface="NikoshBAN" panose="02000000000000000000" pitchFamily="2" charset="0"/>
              <a:cs typeface="NikoshBAN" panose="02000000000000000000" pitchFamily="2" charset="0"/>
            </a:endParaRPr>
          </a:p>
        </p:txBody>
      </p:sp>
      <p:sp>
        <p:nvSpPr>
          <p:cNvPr id="29" name="TextBox 28"/>
          <p:cNvSpPr txBox="1"/>
          <p:nvPr/>
        </p:nvSpPr>
        <p:spPr>
          <a:xfrm>
            <a:off x="907815" y="2392864"/>
            <a:ext cx="7418086" cy="523220"/>
          </a:xfrm>
          <a:prstGeom prst="rect">
            <a:avLst/>
          </a:prstGeom>
          <a:noFill/>
        </p:spPr>
        <p:txBody>
          <a:bodyPr wrap="square" rtlCol="0">
            <a:spAutoFit/>
          </a:bodyPr>
          <a:lstStyle/>
          <a:p>
            <a:r>
              <a:rPr lang="en-US" sz="2800" dirty="0" smtClean="0">
                <a:solidFill>
                  <a:srgbClr val="7030A0"/>
                </a:solidFill>
                <a:latin typeface="NikoshBAN" panose="02000000000000000000" pitchFamily="2" charset="0"/>
                <a:cs typeface="NikoshBAN" panose="02000000000000000000" pitchFamily="2" charset="0"/>
              </a:rPr>
              <a:t>১। </a:t>
            </a:r>
            <a:r>
              <a:rPr lang="bn-BD" sz="2800" dirty="0" smtClean="0">
                <a:solidFill>
                  <a:srgbClr val="7030A0"/>
                </a:solidFill>
                <a:latin typeface="NikoshBAN" panose="02000000000000000000" pitchFamily="2" charset="0"/>
                <a:cs typeface="NikoshBAN" panose="02000000000000000000" pitchFamily="2" charset="0"/>
              </a:rPr>
              <a:t>অক্সিজেনের </a:t>
            </a:r>
            <a:r>
              <a:rPr lang="bn-BD" sz="2800" dirty="0">
                <a:solidFill>
                  <a:srgbClr val="7030A0"/>
                </a:solidFill>
                <a:latin typeface="NikoshBAN" panose="02000000000000000000" pitchFamily="2" charset="0"/>
                <a:cs typeface="NikoshBAN" panose="02000000000000000000" pitchFamily="2" charset="0"/>
              </a:rPr>
              <a:t>পারমাণবিক সংখ্যা কত</a:t>
            </a:r>
            <a:r>
              <a:rPr lang="bn-BD" sz="2800" dirty="0" smtClean="0">
                <a:solidFill>
                  <a:srgbClr val="7030A0"/>
                </a:solidFill>
                <a:latin typeface="NikoshBAN" panose="02000000000000000000" pitchFamily="2" charset="0"/>
                <a:cs typeface="NikoshBAN" panose="02000000000000000000" pitchFamily="2" charset="0"/>
              </a:rPr>
              <a:t>?</a:t>
            </a:r>
            <a:endParaRPr lang="bn-BD" sz="2800" dirty="0">
              <a:solidFill>
                <a:srgbClr val="7030A0"/>
              </a:solidFill>
              <a:latin typeface="NikoshBAN" panose="02000000000000000000" pitchFamily="2" charset="0"/>
              <a:cs typeface="NikoshBAN" panose="02000000000000000000" pitchFamily="2" charset="0"/>
            </a:endParaRPr>
          </a:p>
        </p:txBody>
      </p:sp>
      <p:sp>
        <p:nvSpPr>
          <p:cNvPr id="3" name="Rectangle 2"/>
          <p:cNvSpPr/>
          <p:nvPr/>
        </p:nvSpPr>
        <p:spPr>
          <a:xfrm>
            <a:off x="907815" y="3760636"/>
            <a:ext cx="5016117" cy="523220"/>
          </a:xfrm>
          <a:prstGeom prst="rect">
            <a:avLst/>
          </a:prstGeom>
        </p:spPr>
        <p:txBody>
          <a:bodyPr wrap="none">
            <a:spAutoFit/>
          </a:bodyPr>
          <a:lstStyle/>
          <a:p>
            <a:r>
              <a:rPr lang="en-US" sz="2800" dirty="0" smtClean="0">
                <a:solidFill>
                  <a:srgbClr val="7030A0"/>
                </a:solidFill>
                <a:latin typeface="NikoshBAN" panose="02000000000000000000" pitchFamily="2" charset="0"/>
                <a:cs typeface="NikoshBAN" panose="02000000000000000000" pitchFamily="2" charset="0"/>
              </a:rPr>
              <a:t>৩। </a:t>
            </a:r>
            <a:r>
              <a:rPr lang="en-US" sz="2800" dirty="0" err="1" smtClean="0">
                <a:solidFill>
                  <a:srgbClr val="7030A0"/>
                </a:solidFill>
                <a:latin typeface="NikoshBAN" panose="02000000000000000000" pitchFamily="2" charset="0"/>
                <a:cs typeface="NikoshBAN" panose="02000000000000000000" pitchFamily="2" charset="0"/>
              </a:rPr>
              <a:t>পরমাণুতে</a:t>
            </a:r>
            <a:r>
              <a:rPr lang="en-US" sz="2800" dirty="0" smtClean="0">
                <a:solidFill>
                  <a:srgbClr val="7030A0"/>
                </a:solidFill>
                <a:latin typeface="NikoshBAN" panose="02000000000000000000" pitchFamily="2" charset="0"/>
                <a:cs typeface="NikoshBAN" panose="02000000000000000000" pitchFamily="2" charset="0"/>
              </a:rPr>
              <a:t> </a:t>
            </a:r>
            <a:r>
              <a:rPr lang="bn-BD" sz="2800" dirty="0" smtClean="0">
                <a:solidFill>
                  <a:srgbClr val="7030A0"/>
                </a:solidFill>
                <a:latin typeface="NikoshBAN" panose="02000000000000000000" pitchFamily="2" charset="0"/>
                <a:cs typeface="NikoshBAN" panose="02000000000000000000" pitchFamily="2" charset="0"/>
              </a:rPr>
              <a:t>ইলেকট্রন </a:t>
            </a:r>
            <a:r>
              <a:rPr lang="bn-BD" sz="2800" dirty="0">
                <a:solidFill>
                  <a:srgbClr val="7030A0"/>
                </a:solidFill>
                <a:latin typeface="NikoshBAN" panose="02000000000000000000" pitchFamily="2" charset="0"/>
                <a:cs typeface="NikoshBAN" panose="02000000000000000000" pitchFamily="2" charset="0"/>
              </a:rPr>
              <a:t>বিন্যাসের সূত্র</a:t>
            </a:r>
            <a:r>
              <a:rPr lang="en-US" sz="2800" dirty="0" err="1">
                <a:solidFill>
                  <a:srgbClr val="7030A0"/>
                </a:solidFill>
                <a:latin typeface="NikoshBAN" panose="02000000000000000000" pitchFamily="2" charset="0"/>
                <a:cs typeface="NikoshBAN" panose="02000000000000000000" pitchFamily="2" charset="0"/>
              </a:rPr>
              <a:t>টি</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কী</a:t>
            </a:r>
            <a:r>
              <a:rPr lang="bn-BD" sz="2800" dirty="0">
                <a:solidFill>
                  <a:srgbClr val="7030A0"/>
                </a:solidFill>
                <a:latin typeface="NikoshBAN" panose="02000000000000000000" pitchFamily="2" charset="0"/>
                <a:cs typeface="NikoshBAN" panose="02000000000000000000" pitchFamily="2" charset="0"/>
              </a:rPr>
              <a:t>?</a:t>
            </a:r>
            <a:endParaRPr lang="en-US" sz="2800"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907815" y="3061382"/>
            <a:ext cx="5775940" cy="523220"/>
          </a:xfrm>
          <a:prstGeom prst="rect">
            <a:avLst/>
          </a:prstGeom>
        </p:spPr>
        <p:txBody>
          <a:bodyPr wrap="none">
            <a:spAutoFit/>
          </a:bodyPr>
          <a:lstStyle/>
          <a:p>
            <a:r>
              <a:rPr lang="en-US" sz="2800" dirty="0" smtClean="0">
                <a:solidFill>
                  <a:srgbClr val="7030A0"/>
                </a:solidFill>
                <a:latin typeface="NikoshBAN" panose="02000000000000000000" pitchFamily="2" charset="0"/>
                <a:cs typeface="NikoshBAN" panose="02000000000000000000" pitchFamily="2" charset="0"/>
              </a:rPr>
              <a:t>২। </a:t>
            </a:r>
            <a:r>
              <a:rPr lang="bn-BD" sz="2800" dirty="0" smtClean="0">
                <a:solidFill>
                  <a:srgbClr val="7030A0"/>
                </a:solidFill>
                <a:latin typeface="NikoshBAN" panose="02000000000000000000" pitchFamily="2" charset="0"/>
                <a:cs typeface="NikoshBAN" panose="02000000000000000000" pitchFamily="2" charset="0"/>
              </a:rPr>
              <a:t>নিয়নের </a:t>
            </a:r>
            <a:r>
              <a:rPr lang="bn-BD" sz="2800" dirty="0">
                <a:solidFill>
                  <a:srgbClr val="7030A0"/>
                </a:solidFill>
                <a:latin typeface="NikoshBAN" panose="02000000000000000000" pitchFamily="2" charset="0"/>
                <a:cs typeface="NikoshBAN" panose="02000000000000000000" pitchFamily="2" charset="0"/>
              </a:rPr>
              <a:t>শেষ কক্ষপথে কয়টি ইলেকট্রন থাকবে? </a:t>
            </a:r>
          </a:p>
        </p:txBody>
      </p:sp>
    </p:spTree>
    <p:extLst>
      <p:ext uri="{BB962C8B-B14F-4D97-AF65-F5344CB8AC3E}">
        <p14:creationId xmlns:p14="http://schemas.microsoft.com/office/powerpoint/2010/main" val="25257195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p:cNvSpPr txBox="1"/>
          <p:nvPr/>
        </p:nvSpPr>
        <p:spPr>
          <a:xfrm>
            <a:off x="3299251" y="1096566"/>
            <a:ext cx="2606818" cy="523220"/>
          </a:xfrm>
          <a:prstGeom prst="rect">
            <a:avLst/>
          </a:prstGeom>
          <a:noFill/>
        </p:spPr>
        <p:txBody>
          <a:bodyPr wrap="square" rtlCol="0">
            <a:spAutoFit/>
          </a:bodyPr>
          <a:lstStyle/>
          <a:p>
            <a:r>
              <a:rPr lang="bn-BD" sz="2800" dirty="0">
                <a:solidFill>
                  <a:srgbClr val="0070C0"/>
                </a:solidFill>
                <a:latin typeface="NikoshBAN" panose="02000000000000000000" pitchFamily="2" charset="0"/>
                <a:cs typeface="NikoshBAN" panose="02000000000000000000" pitchFamily="2" charset="0"/>
              </a:rPr>
              <a:t>বাড়ির কাজ</a:t>
            </a:r>
            <a:endParaRPr lang="en-US" sz="28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31092" y="3073604"/>
            <a:ext cx="9083257" cy="400110"/>
          </a:xfrm>
          <a:prstGeom prst="rect">
            <a:avLst/>
          </a:prstGeom>
          <a:noFill/>
        </p:spPr>
        <p:txBody>
          <a:bodyPr wrap="square" rtlCol="0">
            <a:spAutoFit/>
          </a:bodyPr>
          <a:lstStyle/>
          <a:p>
            <a:r>
              <a:rPr lang="bn-BD" sz="2000" b="1" dirty="0">
                <a:solidFill>
                  <a:srgbClr val="0070C0"/>
                </a:solidFill>
                <a:latin typeface="NikoshBAN" panose="02000000000000000000" pitchFamily="2" charset="0"/>
                <a:cs typeface="NikoshBAN" panose="02000000000000000000" pitchFamily="2" charset="0"/>
              </a:rPr>
              <a:t>জেনন </a:t>
            </a:r>
            <a:r>
              <a:rPr lang="en-US" sz="2000" b="1" dirty="0" err="1">
                <a:solidFill>
                  <a:srgbClr val="0070C0"/>
                </a:solidFill>
                <a:latin typeface="NikoshBAN" panose="02000000000000000000" pitchFamily="2" charset="0"/>
                <a:cs typeface="NikoshBAN" panose="02000000000000000000" pitchFamily="2" charset="0"/>
              </a:rPr>
              <a:t>Xe</a:t>
            </a:r>
            <a:r>
              <a:rPr lang="bn-BD" sz="2000" b="1" dirty="0">
                <a:solidFill>
                  <a:srgbClr val="0070C0"/>
                </a:solidFill>
                <a:latin typeface="NikoshBAN" panose="02000000000000000000" pitchFamily="2" charset="0"/>
                <a:cs typeface="NikoshBAN" panose="02000000000000000000" pitchFamily="2" charset="0"/>
              </a:rPr>
              <a:t>(৫৪)</a:t>
            </a:r>
            <a:r>
              <a:rPr lang="en-US" sz="2000" b="1" dirty="0">
                <a:solidFill>
                  <a:srgbClr val="0070C0"/>
                </a:solidFill>
                <a:latin typeface="NikoshBAN" panose="02000000000000000000" pitchFamily="2" charset="0"/>
                <a:cs typeface="NikoshBAN" panose="02000000000000000000" pitchFamily="2" charset="0"/>
              </a:rPr>
              <a:t>,</a:t>
            </a:r>
            <a:r>
              <a:rPr lang="bn-BD" sz="2000" b="1" dirty="0">
                <a:solidFill>
                  <a:srgbClr val="0070C0"/>
                </a:solidFill>
                <a:latin typeface="NikoshBAN" panose="02000000000000000000" pitchFamily="2" charset="0"/>
                <a:cs typeface="NikoshBAN" panose="02000000000000000000" pitchFamily="2" charset="0"/>
              </a:rPr>
              <a:t> রেডন </a:t>
            </a:r>
            <a:r>
              <a:rPr lang="en-US" sz="2000" b="1" dirty="0">
                <a:solidFill>
                  <a:srgbClr val="0070C0"/>
                </a:solidFill>
                <a:latin typeface="NikoshBAN" panose="02000000000000000000" pitchFamily="2" charset="0"/>
                <a:cs typeface="NikoshBAN" panose="02000000000000000000" pitchFamily="2" charset="0"/>
              </a:rPr>
              <a:t>Rn</a:t>
            </a:r>
            <a:r>
              <a:rPr lang="bn-BD" sz="2000" b="1" dirty="0">
                <a:solidFill>
                  <a:srgbClr val="0070C0"/>
                </a:solidFill>
                <a:latin typeface="NikoshBAN" panose="02000000000000000000" pitchFamily="2" charset="0"/>
                <a:cs typeface="NikoshBAN" panose="02000000000000000000" pitchFamily="2" charset="0"/>
              </a:rPr>
              <a:t>(৮৬) –এর ইলেকট্রন </a:t>
            </a:r>
            <a:r>
              <a:rPr lang="bn-BD" sz="2000" b="1">
                <a:solidFill>
                  <a:srgbClr val="0070C0"/>
                </a:solidFill>
                <a:latin typeface="NikoshBAN" panose="02000000000000000000" pitchFamily="2" charset="0"/>
                <a:cs typeface="NikoshBAN" panose="02000000000000000000" pitchFamily="2" charset="0"/>
              </a:rPr>
              <a:t>বিন্যাস </a:t>
            </a:r>
            <a:r>
              <a:rPr lang="bn-BD" sz="2000" b="1" smtClean="0">
                <a:solidFill>
                  <a:srgbClr val="0070C0"/>
                </a:solidFill>
                <a:latin typeface="NikoshBAN" panose="02000000000000000000" pitchFamily="2" charset="0"/>
                <a:cs typeface="NikoshBAN" panose="02000000000000000000" pitchFamily="2" charset="0"/>
              </a:rPr>
              <a:t>লিখে নিয়ে </a:t>
            </a:r>
            <a:r>
              <a:rPr lang="bn-BD" sz="2000" b="1" dirty="0">
                <a:solidFill>
                  <a:srgbClr val="0070C0"/>
                </a:solidFill>
                <a:latin typeface="NikoshBAN" panose="02000000000000000000" pitchFamily="2" charset="0"/>
                <a:cs typeface="NikoshBAN" panose="02000000000000000000" pitchFamily="2" charset="0"/>
              </a:rPr>
              <a:t>আসবে।</a:t>
            </a:r>
            <a:endParaRPr lang="en-US" sz="2000" b="1" dirty="0">
              <a:solidFill>
                <a:srgbClr val="0070C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13" y="1017908"/>
            <a:ext cx="2314415" cy="1680811"/>
          </a:xfrm>
          <a:prstGeom prst="rect">
            <a:avLst/>
          </a:prstGeom>
        </p:spPr>
      </p:pic>
    </p:spTree>
    <p:extLst>
      <p:ext uri="{BB962C8B-B14F-4D97-AF65-F5344CB8AC3E}">
        <p14:creationId xmlns:p14="http://schemas.microsoft.com/office/powerpoint/2010/main" val="805574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p:cNvSpPr txBox="1"/>
          <p:nvPr/>
        </p:nvSpPr>
        <p:spPr>
          <a:xfrm>
            <a:off x="3299252" y="1676115"/>
            <a:ext cx="1813661" cy="830997"/>
          </a:xfrm>
          <a:prstGeom prst="rect">
            <a:avLst/>
          </a:prstGeom>
          <a:noFill/>
        </p:spPr>
        <p:txBody>
          <a:bodyPr wrap="square" rtlCol="0">
            <a:spAutoFit/>
          </a:bodyPr>
          <a:lstStyle/>
          <a:p>
            <a:r>
              <a:rPr lang="bn-BD" sz="2400" dirty="0" smtClean="0">
                <a:solidFill>
                  <a:srgbClr val="0070C0"/>
                </a:solidFill>
                <a:latin typeface="NikoshBAN" panose="02000000000000000000" pitchFamily="2" charset="0"/>
                <a:cs typeface="NikoshBAN" panose="02000000000000000000" pitchFamily="2" charset="0"/>
              </a:rPr>
              <a:t>গুরুত্ত্বপূর্ণ শব্দ</a:t>
            </a:r>
            <a:endParaRPr lang="en-US" sz="2400" dirty="0">
              <a:solidFill>
                <a:srgbClr val="0070C0"/>
              </a:solidFill>
              <a:latin typeface="NikoshBAN" panose="02000000000000000000" pitchFamily="2" charset="0"/>
              <a:cs typeface="NikoshBAN" panose="02000000000000000000" pitchFamily="2" charset="0"/>
            </a:endParaRPr>
          </a:p>
        </p:txBody>
      </p:sp>
      <mc:AlternateContent xmlns:mc="http://schemas.openxmlformats.org/markup-compatibility/2006">
        <mc:Choice xmlns:a14="http://schemas.microsoft.com/office/drawing/2010/main" Requires="a14">
          <p:sp>
            <p:nvSpPr>
              <p:cNvPr id="3" name="TextBox 2"/>
              <p:cNvSpPr txBox="1"/>
              <p:nvPr/>
            </p:nvSpPr>
            <p:spPr>
              <a:xfrm>
                <a:off x="2719702" y="2474604"/>
                <a:ext cx="3668219" cy="461665"/>
              </a:xfrm>
              <a:prstGeom prst="rect">
                <a:avLst/>
              </a:prstGeom>
              <a:noFill/>
            </p:spPr>
            <p:txBody>
              <a:bodyPr wrap="square" rtlCol="0">
                <a:spAutoFit/>
              </a:bodyPr>
              <a:lstStyle/>
              <a:p>
                <a:r>
                  <a:rPr lang="bn-BD" sz="2400" dirty="0" smtClean="0">
                    <a:solidFill>
                      <a:srgbClr val="0070C0"/>
                    </a:solidFill>
                    <a:latin typeface="NikoshBAN" panose="02000000000000000000" pitchFamily="2" charset="0"/>
                    <a:cs typeface="NikoshBAN" panose="02000000000000000000" pitchFamily="2" charset="0"/>
                  </a:rPr>
                  <a:t>ইলেক্ট্রনের কক্ষপথ, </a:t>
                </a:r>
                <a14:m>
                  <m:oMath xmlns:m="http://schemas.openxmlformats.org/officeDocument/2006/math">
                    <m:sSup>
                      <m:sSupPr>
                        <m:ctrlPr>
                          <a:rPr lang="bn-BD" sz="2400" i="1" smtClean="0">
                            <a:solidFill>
                              <a:srgbClr val="0070C0"/>
                            </a:solidFill>
                            <a:latin typeface="Cambria Math"/>
                            <a:cs typeface="NikoshBAN" panose="02000000000000000000" pitchFamily="2" charset="0"/>
                          </a:rPr>
                        </m:ctrlPr>
                      </m:sSupPr>
                      <m:e>
                        <m:r>
                          <a:rPr lang="en-US" sz="2400" b="0" i="1" smtClean="0">
                            <a:solidFill>
                              <a:srgbClr val="0070C0"/>
                            </a:solidFill>
                            <a:latin typeface="Cambria Math" panose="02040503050406030204" pitchFamily="18" charset="0"/>
                            <a:cs typeface="NikoshBAN" panose="02000000000000000000" pitchFamily="2" charset="0"/>
                          </a:rPr>
                          <m:t>2</m:t>
                        </m:r>
                        <m:r>
                          <a:rPr lang="en-US" sz="2400" b="0" i="1" smtClean="0">
                            <a:solidFill>
                              <a:srgbClr val="0070C0"/>
                            </a:solidFill>
                            <a:latin typeface="Cambria Math" panose="02040503050406030204" pitchFamily="18" charset="0"/>
                            <a:cs typeface="NikoshBAN" panose="02000000000000000000" pitchFamily="2" charset="0"/>
                          </a:rPr>
                          <m:t>𝑛</m:t>
                        </m:r>
                      </m:e>
                      <m:sup>
                        <m:r>
                          <a:rPr lang="en-US" sz="2400" b="0" i="1" smtClean="0">
                            <a:solidFill>
                              <a:srgbClr val="0070C0"/>
                            </a:solidFill>
                            <a:latin typeface="Cambria Math" panose="02040503050406030204" pitchFamily="18" charset="0"/>
                            <a:cs typeface="NikoshBAN" panose="02000000000000000000" pitchFamily="2" charset="0"/>
                          </a:rPr>
                          <m:t>2</m:t>
                        </m:r>
                      </m:sup>
                    </m:sSup>
                  </m:oMath>
                </a14:m>
                <a:endParaRPr lang="en-US" sz="2400" dirty="0">
                  <a:solidFill>
                    <a:srgbClr val="0070C0"/>
                  </a:solidFill>
                  <a:latin typeface="NikoshBAN" panose="02000000000000000000" pitchFamily="2" charset="0"/>
                  <a:cs typeface="NikoshBAN" panose="02000000000000000000" pitchFamily="2"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719702" y="2474604"/>
                <a:ext cx="3668219" cy="461665"/>
              </a:xfrm>
              <a:prstGeom prst="rect">
                <a:avLst/>
              </a:prstGeom>
              <a:blipFill rotWithShape="1">
                <a:blip r:embed="rId2"/>
                <a:stretch>
                  <a:fillRect l="-2492"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34139665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343" r="2864" b="16996"/>
          <a:stretch/>
        </p:blipFill>
        <p:spPr>
          <a:xfrm>
            <a:off x="0" y="0"/>
            <a:ext cx="9144000" cy="6858000"/>
          </a:xfrm>
          <a:prstGeom prst="rect">
            <a:avLst/>
          </a:prstGeom>
        </p:spPr>
      </p:pic>
      <p:sp>
        <p:nvSpPr>
          <p:cNvPr id="6" name="TextBox 5"/>
          <p:cNvSpPr txBox="1"/>
          <p:nvPr/>
        </p:nvSpPr>
        <p:spPr>
          <a:xfrm>
            <a:off x="1790163" y="2165924"/>
            <a:ext cx="6200286" cy="1323439"/>
          </a:xfrm>
          <a:prstGeom prst="rect">
            <a:avLst/>
          </a:prstGeom>
          <a:noFill/>
        </p:spPr>
        <p:txBody>
          <a:bodyPr wrap="square" rtlCol="0">
            <a:spAutoFit/>
          </a:bodyPr>
          <a:lstStyle/>
          <a:p>
            <a:pPr algn="ctr"/>
            <a:r>
              <a:rPr lang="bn-BD" sz="8000" b="1" dirty="0">
                <a:solidFill>
                  <a:srgbClr val="002060"/>
                </a:solidFill>
                <a:latin typeface="NikoshBAN" panose="02000000000000000000" pitchFamily="2" charset="0"/>
                <a:cs typeface="NikoshBAN" panose="02000000000000000000" pitchFamily="2" charset="0"/>
              </a:rPr>
              <a:t>ধন্যবাদ</a:t>
            </a:r>
            <a:endParaRPr lang="en-US" sz="8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69123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2" y="428625"/>
            <a:ext cx="8989254" cy="6000750"/>
          </a:xfrm>
          <a:prstGeom prst="rect">
            <a:avLst/>
          </a:prstGeom>
        </p:spPr>
      </p:pic>
      <p:sp>
        <p:nvSpPr>
          <p:cNvPr id="8" name="TextBox 7"/>
          <p:cNvSpPr txBox="1"/>
          <p:nvPr/>
        </p:nvSpPr>
        <p:spPr>
          <a:xfrm>
            <a:off x="4017744" y="0"/>
            <a:ext cx="1108513"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bn-BD" sz="2000" dirty="0">
                <a:solidFill>
                  <a:srgbClr val="0070C0"/>
                </a:solidFill>
                <a:latin typeface="NikoshBAN" panose="02000000000000000000" pitchFamily="2" charset="0"/>
                <a:cs typeface="NikoshBAN" panose="02000000000000000000" pitchFamily="2" charset="0"/>
              </a:rPr>
              <a:t>পরিচিতি</a:t>
            </a:r>
            <a:endParaRPr lang="en-US" sz="2000" dirty="0">
              <a:solidFill>
                <a:srgbClr val="0070C0"/>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3399" y="587354"/>
            <a:ext cx="1888914" cy="2243086"/>
          </a:xfrm>
          <a:prstGeom prst="rect">
            <a:avLst/>
          </a:prstGeom>
        </p:spPr>
      </p:pic>
      <p:sp>
        <p:nvSpPr>
          <p:cNvPr id="18" name="Rectangle 17"/>
          <p:cNvSpPr/>
          <p:nvPr/>
        </p:nvSpPr>
        <p:spPr>
          <a:xfrm>
            <a:off x="175842" y="3110261"/>
            <a:ext cx="4572000" cy="923330"/>
          </a:xfrm>
          <a:prstGeom prst="rect">
            <a:avLst/>
          </a:prstGeom>
        </p:spPr>
        <p:txBody>
          <a:bodyPr>
            <a:spAutoFit/>
          </a:bodyPr>
          <a:lstStyle/>
          <a:p>
            <a:pPr algn="ctr"/>
            <a:r>
              <a:rPr lang="en-US" dirty="0" err="1">
                <a:solidFill>
                  <a:schemeClr val="bg1"/>
                </a:solidFill>
                <a:latin typeface="NikoshBAN"/>
              </a:rPr>
              <a:t>মো</a:t>
            </a:r>
            <a:r>
              <a:rPr lang="en-US" dirty="0">
                <a:solidFill>
                  <a:schemeClr val="bg1"/>
                </a:solidFill>
                <a:latin typeface="NikoshBAN"/>
              </a:rPr>
              <a:t>. </a:t>
            </a:r>
            <a:r>
              <a:rPr lang="en-US" dirty="0" err="1">
                <a:solidFill>
                  <a:schemeClr val="bg1"/>
                </a:solidFill>
                <a:latin typeface="NikoshBAN"/>
              </a:rPr>
              <a:t>গোলাম</a:t>
            </a:r>
            <a:r>
              <a:rPr lang="en-US" dirty="0">
                <a:solidFill>
                  <a:schemeClr val="bg1"/>
                </a:solidFill>
                <a:latin typeface="NikoshBAN"/>
              </a:rPr>
              <a:t> </a:t>
            </a:r>
            <a:r>
              <a:rPr lang="en-US" dirty="0" err="1">
                <a:solidFill>
                  <a:schemeClr val="bg1"/>
                </a:solidFill>
                <a:latin typeface="NikoshBAN"/>
              </a:rPr>
              <a:t>কিবরিয়া</a:t>
            </a:r>
            <a:r>
              <a:rPr lang="en-US" dirty="0">
                <a:solidFill>
                  <a:schemeClr val="bg1"/>
                </a:solidFill>
                <a:latin typeface="NikoshBAN"/>
              </a:rPr>
              <a:t> </a:t>
            </a:r>
          </a:p>
          <a:p>
            <a:pPr algn="ctr"/>
            <a:r>
              <a:rPr lang="en-US" dirty="0" err="1">
                <a:solidFill>
                  <a:schemeClr val="bg1"/>
                </a:solidFill>
                <a:latin typeface="NikoshBAN"/>
              </a:rPr>
              <a:t>সহকারী</a:t>
            </a:r>
            <a:r>
              <a:rPr lang="en-US" dirty="0">
                <a:solidFill>
                  <a:schemeClr val="bg1"/>
                </a:solidFill>
                <a:latin typeface="NikoshBAN"/>
              </a:rPr>
              <a:t> </a:t>
            </a:r>
            <a:r>
              <a:rPr lang="en-US" dirty="0" err="1">
                <a:solidFill>
                  <a:schemeClr val="bg1"/>
                </a:solidFill>
                <a:latin typeface="NikoshBAN"/>
              </a:rPr>
              <a:t>শিক্ষক</a:t>
            </a:r>
            <a:r>
              <a:rPr lang="en-US" dirty="0">
                <a:solidFill>
                  <a:schemeClr val="bg1"/>
                </a:solidFill>
                <a:latin typeface="NikoshBAN"/>
              </a:rPr>
              <a:t> (</a:t>
            </a:r>
            <a:r>
              <a:rPr lang="en-US" dirty="0" err="1">
                <a:solidFill>
                  <a:schemeClr val="bg1"/>
                </a:solidFill>
                <a:latin typeface="NikoshBAN"/>
              </a:rPr>
              <a:t>তথ্য</a:t>
            </a:r>
            <a:r>
              <a:rPr lang="en-US" dirty="0">
                <a:solidFill>
                  <a:schemeClr val="bg1"/>
                </a:solidFill>
                <a:latin typeface="NikoshBAN"/>
              </a:rPr>
              <a:t> ও </a:t>
            </a:r>
            <a:r>
              <a:rPr lang="en-US" dirty="0" err="1">
                <a:solidFill>
                  <a:schemeClr val="bg1"/>
                </a:solidFill>
                <a:latin typeface="NikoshBAN"/>
              </a:rPr>
              <a:t>যোগাযোগ</a:t>
            </a:r>
            <a:r>
              <a:rPr lang="en-US" dirty="0">
                <a:solidFill>
                  <a:schemeClr val="bg1"/>
                </a:solidFill>
                <a:latin typeface="NikoshBAN"/>
              </a:rPr>
              <a:t> </a:t>
            </a:r>
            <a:r>
              <a:rPr lang="en-US" dirty="0" err="1">
                <a:solidFill>
                  <a:schemeClr val="bg1"/>
                </a:solidFill>
                <a:latin typeface="NikoshBAN"/>
              </a:rPr>
              <a:t>প্রযুক্তি</a:t>
            </a:r>
            <a:r>
              <a:rPr lang="en-US" dirty="0">
                <a:solidFill>
                  <a:schemeClr val="bg1"/>
                </a:solidFill>
                <a:latin typeface="NikoshBAN"/>
              </a:rPr>
              <a:t>)</a:t>
            </a:r>
          </a:p>
          <a:p>
            <a:pPr algn="ctr"/>
            <a:r>
              <a:rPr lang="en-US" dirty="0" err="1">
                <a:solidFill>
                  <a:schemeClr val="bg1"/>
                </a:solidFill>
                <a:latin typeface="NikoshBAN"/>
              </a:rPr>
              <a:t>চান্দিনা</a:t>
            </a:r>
            <a:r>
              <a:rPr lang="en-US" dirty="0">
                <a:solidFill>
                  <a:schemeClr val="bg1"/>
                </a:solidFill>
                <a:latin typeface="NikoshBAN"/>
              </a:rPr>
              <a:t>, </a:t>
            </a:r>
            <a:r>
              <a:rPr lang="en-US" dirty="0" err="1">
                <a:solidFill>
                  <a:schemeClr val="bg1"/>
                </a:solidFill>
                <a:latin typeface="NikoshBAN"/>
              </a:rPr>
              <a:t>কুমিল্লা</a:t>
            </a:r>
            <a:r>
              <a:rPr lang="en-US" dirty="0">
                <a:solidFill>
                  <a:schemeClr val="bg1"/>
                </a:solidFill>
                <a:latin typeface="NikoshBAN"/>
              </a:rPr>
              <a:t>। </a:t>
            </a:r>
            <a:endParaRPr lang="en-US" dirty="0">
              <a:solidFill>
                <a:schemeClr val="bg1"/>
              </a:solidFill>
              <a:latin typeface="NikoshBAN"/>
            </a:endParaRPr>
          </a:p>
        </p:txBody>
      </p:sp>
      <p:sp>
        <p:nvSpPr>
          <p:cNvPr id="19" name="Rectangle 18"/>
          <p:cNvSpPr/>
          <p:nvPr/>
        </p:nvSpPr>
        <p:spPr>
          <a:xfrm>
            <a:off x="4705637" y="3175563"/>
            <a:ext cx="3988195" cy="1569660"/>
          </a:xfrm>
          <a:prstGeom prst="rect">
            <a:avLst/>
          </a:prstGeom>
        </p:spPr>
        <p:txBody>
          <a:bodyPr wrap="square">
            <a:spAutoFit/>
          </a:bodyPr>
          <a:lstStyle/>
          <a:p>
            <a:pPr algn="ctr"/>
            <a:r>
              <a:rPr lang="bn-BD" sz="2400" dirty="0">
                <a:solidFill>
                  <a:srgbClr val="0070C0"/>
                </a:solidFill>
                <a:latin typeface="NikoshBAN" panose="02000000000000000000" pitchFamily="2" charset="0"/>
                <a:cs typeface="NikoshBAN" panose="02000000000000000000" pitchFamily="2" charset="0"/>
              </a:rPr>
              <a:t>শ্রেণি</a:t>
            </a:r>
            <a:r>
              <a:rPr lang="en-US" sz="2400" dirty="0">
                <a:solidFill>
                  <a:srgbClr val="0070C0"/>
                </a:solidFill>
                <a:latin typeface="NikoshBAN" panose="02000000000000000000" pitchFamily="2" charset="0"/>
                <a:cs typeface="NikoshBAN" panose="02000000000000000000" pitchFamily="2" charset="0"/>
              </a:rPr>
              <a:t>:</a:t>
            </a:r>
            <a:r>
              <a:rPr lang="bn-BD" sz="2400" dirty="0">
                <a:solidFill>
                  <a:srgbClr val="0070C0"/>
                </a:solidFill>
                <a:latin typeface="NikoshBAN" panose="02000000000000000000" pitchFamily="2" charset="0"/>
                <a:cs typeface="NikoshBAN" panose="02000000000000000000" pitchFamily="2" charset="0"/>
              </a:rPr>
              <a:t> অষ্টম</a:t>
            </a:r>
            <a:endParaRPr lang="en-US" sz="2400" dirty="0">
              <a:solidFill>
                <a:srgbClr val="0070C0"/>
              </a:solidFill>
              <a:latin typeface="NikoshBAN" panose="02000000000000000000" pitchFamily="2" charset="0"/>
              <a:cs typeface="NikoshBAN" panose="02000000000000000000" pitchFamily="2" charset="0"/>
            </a:endParaRPr>
          </a:p>
          <a:p>
            <a:pPr algn="ctr"/>
            <a:r>
              <a:rPr lang="bn-BD" sz="2400" dirty="0">
                <a:solidFill>
                  <a:srgbClr val="0070C0"/>
                </a:solidFill>
                <a:latin typeface="NikoshBAN" panose="02000000000000000000" pitchFamily="2" charset="0"/>
                <a:cs typeface="NikoshBAN" panose="02000000000000000000" pitchFamily="2" charset="0"/>
              </a:rPr>
              <a:t>বিষয়</a:t>
            </a:r>
            <a:r>
              <a:rPr lang="en-US" sz="2400" dirty="0">
                <a:solidFill>
                  <a:srgbClr val="0070C0"/>
                </a:solidFill>
                <a:latin typeface="NikoshBAN" panose="02000000000000000000" pitchFamily="2" charset="0"/>
                <a:cs typeface="NikoshBAN" panose="02000000000000000000" pitchFamily="2" charset="0"/>
              </a:rPr>
              <a:t>:</a:t>
            </a:r>
            <a:r>
              <a:rPr lang="bn-BD" sz="2400" dirty="0">
                <a:solidFill>
                  <a:srgbClr val="0070C0"/>
                </a:solidFill>
                <a:latin typeface="NikoshBAN" panose="02000000000000000000" pitchFamily="2" charset="0"/>
                <a:cs typeface="NikoshBAN" panose="02000000000000000000" pitchFamily="2" charset="0"/>
              </a:rPr>
              <a:t> বিজ্ঞান</a:t>
            </a:r>
            <a:endParaRPr lang="en-US" sz="2400" dirty="0">
              <a:solidFill>
                <a:srgbClr val="0070C0"/>
              </a:solidFill>
              <a:latin typeface="NikoshBAN" panose="02000000000000000000" pitchFamily="2" charset="0"/>
              <a:cs typeface="NikoshBAN" panose="02000000000000000000" pitchFamily="2" charset="0"/>
            </a:endParaRPr>
          </a:p>
          <a:p>
            <a:pPr algn="ctr"/>
            <a:r>
              <a:rPr lang="bn-BD" sz="2400" dirty="0">
                <a:solidFill>
                  <a:srgbClr val="0070C0"/>
                </a:solidFill>
                <a:latin typeface="NikoshBAN" panose="02000000000000000000" pitchFamily="2" charset="0"/>
                <a:cs typeface="NikoshBAN" panose="02000000000000000000" pitchFamily="2" charset="0"/>
              </a:rPr>
              <a:t>অধ্যায়</a:t>
            </a:r>
            <a:r>
              <a:rPr lang="en-US" sz="2400" dirty="0">
                <a:solidFill>
                  <a:srgbClr val="0070C0"/>
                </a:solidFill>
                <a:latin typeface="NikoshBAN" panose="02000000000000000000" pitchFamily="2" charset="0"/>
                <a:cs typeface="NikoshBAN" panose="02000000000000000000" pitchFamily="2" charset="0"/>
              </a:rPr>
              <a:t>:</a:t>
            </a:r>
            <a:r>
              <a:rPr lang="bn-BD" sz="2400" dirty="0">
                <a:solidFill>
                  <a:srgbClr val="0070C0"/>
                </a:solidFill>
                <a:latin typeface="NikoshBAN" panose="02000000000000000000" pitchFamily="2" charset="0"/>
                <a:cs typeface="NikoshBAN" panose="02000000000000000000" pitchFamily="2" charset="0"/>
              </a:rPr>
              <a:t> ষষ্ঠ</a:t>
            </a:r>
            <a:endParaRPr lang="en-US" sz="2400" dirty="0">
              <a:solidFill>
                <a:srgbClr val="0070C0"/>
              </a:solidFill>
              <a:latin typeface="NikoshBAN" panose="02000000000000000000" pitchFamily="2" charset="0"/>
              <a:cs typeface="NikoshBAN" panose="02000000000000000000" pitchFamily="2" charset="0"/>
            </a:endParaRPr>
          </a:p>
          <a:p>
            <a:pPr algn="ctr"/>
            <a:r>
              <a:rPr lang="bn-BD" sz="2400" dirty="0">
                <a:solidFill>
                  <a:srgbClr val="0070C0"/>
                </a:solidFill>
                <a:latin typeface="NikoshBAN" panose="02000000000000000000" pitchFamily="2" charset="0"/>
                <a:cs typeface="NikoshBAN" panose="02000000000000000000" pitchFamily="2" charset="0"/>
              </a:rPr>
              <a:t>পৃষ্ঠা</a:t>
            </a:r>
            <a:r>
              <a:rPr lang="en-US" sz="2400" dirty="0">
                <a:solidFill>
                  <a:srgbClr val="0070C0"/>
                </a:solidFill>
                <a:latin typeface="NikoshBAN" panose="02000000000000000000" pitchFamily="2" charset="0"/>
                <a:cs typeface="NikoshBAN" panose="02000000000000000000" pitchFamily="2" charset="0"/>
              </a:rPr>
              <a:t>:</a:t>
            </a:r>
            <a:r>
              <a:rPr lang="bn-BD" sz="2400" dirty="0">
                <a:solidFill>
                  <a:srgbClr val="0070C0"/>
                </a:solidFill>
                <a:latin typeface="NikoshBAN" panose="02000000000000000000" pitchFamily="2" charset="0"/>
                <a:cs typeface="NikoshBAN" panose="02000000000000000000" pitchFamily="2" charset="0"/>
              </a:rPr>
              <a:t> ৫২-৫৩</a:t>
            </a:r>
            <a:endParaRPr lang="en-US" sz="2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33158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p:cNvSpPr txBox="1"/>
          <p:nvPr/>
        </p:nvSpPr>
        <p:spPr>
          <a:xfrm>
            <a:off x="3371199" y="1398162"/>
            <a:ext cx="3363840" cy="507831"/>
          </a:xfrm>
          <a:prstGeom prst="rect">
            <a:avLst/>
          </a:prstGeom>
          <a:noFill/>
        </p:spPr>
        <p:txBody>
          <a:bodyPr wrap="square" rtlCol="0">
            <a:spAutoFit/>
          </a:bodyPr>
          <a:lstStyle/>
          <a:p>
            <a:r>
              <a:rPr lang="bn-BD" sz="2700" dirty="0" smtClean="0">
                <a:solidFill>
                  <a:srgbClr val="0070C0"/>
                </a:solidFill>
                <a:latin typeface="NikoshBAN" panose="02000000000000000000" pitchFamily="2" charset="0"/>
                <a:cs typeface="NikoshBAN" panose="02000000000000000000" pitchFamily="2" charset="0"/>
              </a:rPr>
              <a:t>একটি </a:t>
            </a:r>
            <a:r>
              <a:rPr lang="bn-BD" sz="2700" dirty="0">
                <a:solidFill>
                  <a:srgbClr val="0070C0"/>
                </a:solidFill>
                <a:latin typeface="NikoshBAN" panose="02000000000000000000" pitchFamily="2" charset="0"/>
                <a:cs typeface="NikoshBAN" panose="02000000000000000000" pitchFamily="2" charset="0"/>
              </a:rPr>
              <a:t>ছোট্র ভিডিও</a:t>
            </a:r>
            <a:r>
              <a:rPr lang="en-US" sz="2700" dirty="0">
                <a:solidFill>
                  <a:srgbClr val="0070C0"/>
                </a:solidFill>
                <a:latin typeface="NikoshBAN" panose="02000000000000000000" pitchFamily="2" charset="0"/>
                <a:cs typeface="NikoshBAN" panose="02000000000000000000" pitchFamily="2" charset="0"/>
              </a:rPr>
              <a:t> </a:t>
            </a:r>
            <a:r>
              <a:rPr lang="en-US" sz="2700" dirty="0" err="1">
                <a:solidFill>
                  <a:srgbClr val="0070C0"/>
                </a:solidFill>
                <a:latin typeface="NikoshBAN" panose="02000000000000000000" pitchFamily="2" charset="0"/>
                <a:cs typeface="NikoshBAN" panose="02000000000000000000" pitchFamily="2" charset="0"/>
              </a:rPr>
              <a:t>দেখি</a:t>
            </a:r>
            <a:r>
              <a:rPr lang="en-US" sz="2700" dirty="0">
                <a:solidFill>
                  <a:srgbClr val="0070C0"/>
                </a:solidFill>
                <a:latin typeface="NikoshBAN" panose="02000000000000000000" pitchFamily="2" charset="0"/>
                <a:cs typeface="NikoshBAN" panose="02000000000000000000" pitchFamily="2" charset="0"/>
              </a:rPr>
              <a:t>-</a:t>
            </a:r>
          </a:p>
        </p:txBody>
      </p:sp>
      <p:sp>
        <p:nvSpPr>
          <p:cNvPr id="6" name="TextBox 5"/>
          <p:cNvSpPr txBox="1"/>
          <p:nvPr/>
        </p:nvSpPr>
        <p:spPr>
          <a:xfrm>
            <a:off x="2923708" y="4682735"/>
            <a:ext cx="3811331" cy="461665"/>
          </a:xfrm>
          <a:prstGeom prst="rect">
            <a:avLst/>
          </a:prstGeom>
          <a:noFill/>
        </p:spPr>
        <p:txBody>
          <a:bodyPr wrap="square" rtlCol="0">
            <a:spAutoFit/>
          </a:bodyPr>
          <a:lstStyle/>
          <a:p>
            <a:r>
              <a:rPr lang="bn-BD" sz="2400" b="1" dirty="0">
                <a:solidFill>
                  <a:srgbClr val="7030A0"/>
                </a:solidFill>
                <a:latin typeface="NikoshBAN" panose="02000000000000000000" pitchFamily="2" charset="0"/>
                <a:cs typeface="NikoshBAN" panose="02000000000000000000" pitchFamily="2" charset="0"/>
              </a:rPr>
              <a:t>ভিডিওটি কী</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নির্দেশ</a:t>
            </a:r>
            <a:r>
              <a:rPr lang="en-US" sz="2400" b="1" dirty="0">
                <a:solidFill>
                  <a:srgbClr val="7030A0"/>
                </a:solidFill>
                <a:latin typeface="NikoshBAN" panose="02000000000000000000" pitchFamily="2" charset="0"/>
                <a:cs typeface="NikoshBAN" panose="02000000000000000000" pitchFamily="2" charset="0"/>
              </a:rPr>
              <a:t> </a:t>
            </a:r>
            <a:r>
              <a:rPr lang="en-US" sz="2400" b="1" dirty="0" err="1">
                <a:solidFill>
                  <a:srgbClr val="7030A0"/>
                </a:solidFill>
                <a:latin typeface="NikoshBAN" panose="02000000000000000000" pitchFamily="2" charset="0"/>
                <a:cs typeface="NikoshBAN" panose="02000000000000000000" pitchFamily="2" charset="0"/>
              </a:rPr>
              <a:t>করে</a:t>
            </a:r>
            <a:r>
              <a:rPr lang="en-US" sz="2400" b="1" dirty="0">
                <a:solidFill>
                  <a:srgbClr val="7030A0"/>
                </a:solidFill>
                <a:latin typeface="NikoshBAN" panose="02000000000000000000" pitchFamily="2" charset="0"/>
                <a:cs typeface="NikoshBAN" panose="02000000000000000000" pitchFamily="2" charset="0"/>
              </a:rPr>
              <a:t>?</a:t>
            </a: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4089146261"/>
              </p:ext>
            </p:extLst>
          </p:nvPr>
        </p:nvGraphicFramePr>
        <p:xfrm>
          <a:off x="3736279" y="2811393"/>
          <a:ext cx="1334573" cy="1126046"/>
        </p:xfrm>
        <a:graphic>
          <a:graphicData uri="http://schemas.openxmlformats.org/presentationml/2006/ole">
            <mc:AlternateContent xmlns:mc="http://schemas.openxmlformats.org/markup-compatibility/2006">
              <mc:Choice xmlns:v="urn:schemas-microsoft-com:vml" Requires="v">
                <p:oleObj spid="_x0000_s1097"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3736279" y="2811393"/>
                        <a:ext cx="1334573" cy="1126046"/>
                      </a:xfrm>
                      <a:prstGeom prst="rect">
                        <a:avLst/>
                      </a:prstGeom>
                    </p:spPr>
                  </p:pic>
                </p:oleObj>
              </mc:Fallback>
            </mc:AlternateContent>
          </a:graphicData>
        </a:graphic>
      </p:graphicFrame>
    </p:spTree>
    <p:extLst>
      <p:ext uri="{BB962C8B-B14F-4D97-AF65-F5344CB8AC3E}">
        <p14:creationId xmlns:p14="http://schemas.microsoft.com/office/powerpoint/2010/main" val="4025462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rot="290108">
            <a:off x="1962" y="1139970"/>
            <a:ext cx="9084522" cy="5226813"/>
            <a:chOff x="377845" y="1162373"/>
            <a:chExt cx="8606870" cy="5226813"/>
          </a:xfrm>
        </p:grpSpPr>
        <p:sp>
          <p:nvSpPr>
            <p:cNvPr id="2" name="Explosion 2 1"/>
            <p:cNvSpPr/>
            <p:nvPr/>
          </p:nvSpPr>
          <p:spPr>
            <a:xfrm>
              <a:off x="377845" y="1162373"/>
              <a:ext cx="8606870" cy="5226813"/>
            </a:xfrm>
            <a:prstGeom prst="irregularSeal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0766241">
              <a:off x="1235062" y="3441083"/>
              <a:ext cx="6506771" cy="523220"/>
            </a:xfrm>
            <a:prstGeom prst="rect">
              <a:avLst/>
            </a:prstGeom>
            <a:noFill/>
          </p:spPr>
          <p:txBody>
            <a:bodyPr wrap="square" rtlCol="0">
              <a:spAutoFit/>
            </a:bodyPr>
            <a:lstStyle/>
            <a:p>
              <a:pPr algn="ctr"/>
              <a:r>
                <a:rPr lang="bn-BD" sz="2800" dirty="0">
                  <a:solidFill>
                    <a:srgbClr val="7030A0"/>
                  </a:solidFill>
                  <a:latin typeface="NikoshBAN" panose="02000000000000000000" pitchFamily="2" charset="0"/>
                  <a:cs typeface="NikoshBAN" panose="02000000000000000000" pitchFamily="2" charset="0"/>
                </a:rPr>
                <a:t>পরমাণুতে ইলেকট্রন কিভাবে বিন্যস্ত থাকে</a:t>
              </a:r>
              <a:endParaRPr lang="en-US" sz="2800" dirty="0">
                <a:solidFill>
                  <a:srgbClr val="7030A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3664653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6607" y="1889581"/>
            <a:ext cx="4838427" cy="461665"/>
          </a:xfrm>
          <a:prstGeom prst="rect">
            <a:avLst/>
          </a:prstGeom>
          <a:noFill/>
        </p:spPr>
        <p:txBody>
          <a:bodyPr wrap="square" rtlCol="0">
            <a:spAutoFit/>
          </a:bodyPr>
          <a:lstStyle/>
          <a:p>
            <a:pPr algn="ctr"/>
            <a:r>
              <a:rPr lang="bn-BD" sz="2400" dirty="0">
                <a:solidFill>
                  <a:srgbClr val="7030A0"/>
                </a:solidFill>
                <a:latin typeface="NikoshBAN" panose="02000000000000000000" pitchFamily="2" charset="0"/>
                <a:cs typeface="NikoshBAN" panose="02000000000000000000" pitchFamily="2" charset="0"/>
              </a:rPr>
              <a:t>এই পাঠ শেষে </a:t>
            </a:r>
            <a:r>
              <a:rPr lang="bn-BD" sz="2400" dirty="0" smtClean="0">
                <a:solidFill>
                  <a:srgbClr val="7030A0"/>
                </a:solidFill>
                <a:latin typeface="NikoshBAN" panose="02000000000000000000" pitchFamily="2" charset="0"/>
                <a:cs typeface="NikoshBAN" panose="02000000000000000000" pitchFamily="2" charset="0"/>
              </a:rPr>
              <a:t>শিক্ষার্থীরা</a:t>
            </a:r>
            <a:r>
              <a:rPr lang="en-US" sz="2400" dirty="0" smtClean="0">
                <a:solidFill>
                  <a:srgbClr val="7030A0"/>
                </a:solidFill>
                <a:latin typeface="NikoshBAN" panose="02000000000000000000" pitchFamily="2" charset="0"/>
                <a:cs typeface="NikoshBAN" panose="02000000000000000000" pitchFamily="2" charset="0"/>
              </a:rPr>
              <a:t>…</a:t>
            </a:r>
            <a:endParaRPr lang="en-US" sz="2400" dirty="0">
              <a:solidFill>
                <a:srgbClr val="7030A0"/>
              </a:solidFill>
              <a:latin typeface="NikoshBAN" panose="02000000000000000000" pitchFamily="2" charset="0"/>
              <a:cs typeface="NikoshBAN" panose="02000000000000000000" pitchFamily="2" charset="0"/>
            </a:endParaRPr>
          </a:p>
        </p:txBody>
      </p:sp>
      <p:sp>
        <p:nvSpPr>
          <p:cNvPr id="4" name="TextBox 3"/>
          <p:cNvSpPr txBox="1"/>
          <p:nvPr/>
        </p:nvSpPr>
        <p:spPr>
          <a:xfrm>
            <a:off x="1792317" y="3279426"/>
            <a:ext cx="7260540" cy="646331"/>
          </a:xfrm>
          <a:prstGeom prst="rect">
            <a:avLst/>
          </a:prstGeom>
          <a:noFill/>
        </p:spPr>
        <p:txBody>
          <a:bodyPr wrap="square" rtlCol="0">
            <a:spAutoFit/>
          </a:bodyPr>
          <a:lstStyle/>
          <a:p>
            <a:r>
              <a:rPr lang="bn-BD" b="1" dirty="0" smtClean="0">
                <a:solidFill>
                  <a:srgbClr val="002060"/>
                </a:solidFill>
                <a:latin typeface="NikoshBAN" panose="02000000000000000000" pitchFamily="2" charset="0"/>
                <a:cs typeface="NikoshBAN" panose="02000000000000000000" pitchFamily="2" charset="0"/>
              </a:rPr>
              <a:t>১</a:t>
            </a:r>
            <a:r>
              <a:rPr lang="bn-BD" b="1" dirty="0">
                <a:solidFill>
                  <a:srgbClr val="002060"/>
                </a:solidFill>
                <a:latin typeface="NikoshBAN" panose="02000000000000000000" pitchFamily="2" charset="0"/>
                <a:cs typeface="NikoshBAN" panose="02000000000000000000" pitchFamily="2" charset="0"/>
              </a:rPr>
              <a:t>। পরমাণুর বিভিন্ন কক্ষপথ </a:t>
            </a:r>
            <a:r>
              <a:rPr lang="en-US" b="1" dirty="0" err="1">
                <a:solidFill>
                  <a:srgbClr val="002060"/>
                </a:solidFill>
                <a:latin typeface="NikoshBAN" panose="02000000000000000000" pitchFamily="2" charset="0"/>
                <a:cs typeface="NikoshBAN" panose="02000000000000000000" pitchFamily="2" charset="0"/>
              </a:rPr>
              <a:t>বর্ণনা</a:t>
            </a:r>
            <a:r>
              <a:rPr lang="bn-BD" b="1" dirty="0">
                <a:solidFill>
                  <a:srgbClr val="002060"/>
                </a:solidFill>
                <a:latin typeface="NikoshBAN" panose="02000000000000000000" pitchFamily="2" charset="0"/>
                <a:cs typeface="NikoshBAN" panose="02000000000000000000" pitchFamily="2" charset="0"/>
              </a:rPr>
              <a:t> করতে পারবে</a:t>
            </a:r>
            <a:r>
              <a:rPr lang="en-US" b="1" dirty="0">
                <a:solidFill>
                  <a:srgbClr val="002060"/>
                </a:solidFill>
                <a:latin typeface="NikoshBAN" panose="02000000000000000000" pitchFamily="2" charset="0"/>
                <a:cs typeface="NikoshBAN" panose="02000000000000000000" pitchFamily="2" charset="0"/>
              </a:rPr>
              <a:t>;</a:t>
            </a:r>
          </a:p>
          <a:p>
            <a:r>
              <a:rPr lang="bn-BD" b="1" dirty="0" smtClean="0">
                <a:solidFill>
                  <a:srgbClr val="002060"/>
                </a:solidFill>
                <a:latin typeface="NikoshBAN" panose="02000000000000000000" pitchFamily="2" charset="0"/>
                <a:cs typeface="NikoshBAN" panose="02000000000000000000" pitchFamily="2" charset="0"/>
              </a:rPr>
              <a:t>২</a:t>
            </a:r>
            <a:r>
              <a:rPr lang="bn-BD" b="1" dirty="0">
                <a:solidFill>
                  <a:srgbClr val="002060"/>
                </a:solidFill>
                <a:latin typeface="NikoshBAN" panose="02000000000000000000" pitchFamily="2" charset="0"/>
                <a:cs typeface="NikoshBAN" panose="02000000000000000000" pitchFamily="2" charset="0"/>
              </a:rPr>
              <a:t>। </a:t>
            </a:r>
            <a:r>
              <a:rPr lang="en-US" b="1" dirty="0" err="1" smtClean="0">
                <a:solidFill>
                  <a:srgbClr val="002060"/>
                </a:solidFill>
                <a:latin typeface="NikoshBAN" panose="02000000000000000000" pitchFamily="2" charset="0"/>
                <a:cs typeface="NikoshBAN" panose="02000000000000000000" pitchFamily="2" charset="0"/>
              </a:rPr>
              <a:t>পরমাণুতে</a:t>
            </a:r>
            <a:r>
              <a:rPr lang="en-US" b="1" dirty="0" smtClean="0">
                <a:solidFill>
                  <a:srgbClr val="002060"/>
                </a:solidFill>
                <a:latin typeface="NikoshBAN" panose="02000000000000000000" pitchFamily="2" charset="0"/>
                <a:cs typeface="NikoshBAN" panose="02000000000000000000" pitchFamily="2" charset="0"/>
              </a:rPr>
              <a:t> </a:t>
            </a:r>
            <a:r>
              <a:rPr lang="bn-BD" b="1" dirty="0" smtClean="0">
                <a:solidFill>
                  <a:srgbClr val="002060"/>
                </a:solidFill>
                <a:latin typeface="NikoshBAN" panose="02000000000000000000" pitchFamily="2" charset="0"/>
                <a:cs typeface="NikoshBAN" panose="02000000000000000000" pitchFamily="2" charset="0"/>
              </a:rPr>
              <a:t>ইলেক্ট্রন </a:t>
            </a:r>
            <a:r>
              <a:rPr lang="bn-BD" b="1" dirty="0">
                <a:solidFill>
                  <a:srgbClr val="002060"/>
                </a:solidFill>
                <a:latin typeface="NikoshBAN" panose="02000000000000000000" pitchFamily="2" charset="0"/>
                <a:cs typeface="NikoshBAN" panose="02000000000000000000" pitchFamily="2" charset="0"/>
              </a:rPr>
              <a:t>বিন্যাস ব্যাখ্যা করতে পারবে।</a:t>
            </a:r>
            <a:endParaRPr lang="en-US" b="1" dirty="0">
              <a:solidFill>
                <a:srgbClr val="002060"/>
              </a:solidFill>
              <a:latin typeface="NikoshBAN" panose="02000000000000000000" pitchFamily="2" charset="0"/>
              <a:cs typeface="NikoshBAN" panose="02000000000000000000" pitchFamily="2" charset="0"/>
            </a:endParaRPr>
          </a:p>
        </p:txBody>
      </p:sp>
      <p:sp>
        <p:nvSpPr>
          <p:cNvPr id="11" name="TextBox 12"/>
          <p:cNvSpPr txBox="1"/>
          <p:nvPr/>
        </p:nvSpPr>
        <p:spPr>
          <a:xfrm>
            <a:off x="3777031" y="596685"/>
            <a:ext cx="1894737"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dirty="0" err="1" smtClean="0">
                <a:solidFill>
                  <a:srgbClr val="7030A0"/>
                </a:solidFill>
                <a:latin typeface="NikoshBAN" panose="02000000000000000000" pitchFamily="2" charset="0"/>
                <a:cs typeface="NikoshBAN" panose="02000000000000000000" pitchFamily="2" charset="0"/>
              </a:rPr>
              <a:t>শিখনফল</a:t>
            </a:r>
            <a:endParaRPr lang="en-US" sz="33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17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53" y="1341768"/>
            <a:ext cx="2574115" cy="25250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598" y="1215480"/>
            <a:ext cx="2598556" cy="2651372"/>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152400" y="4494697"/>
                <a:ext cx="8853055" cy="707886"/>
              </a:xfrm>
              <a:prstGeom prst="rect">
                <a:avLst/>
              </a:prstGeom>
              <a:noFill/>
            </p:spPr>
            <p:txBody>
              <a:bodyPr wrap="square" rtlCol="0">
                <a:spAutoFit/>
              </a:bodyPr>
              <a:lstStyle/>
              <a:p>
                <a:r>
                  <a:rPr lang="bn-BD" sz="2000" dirty="0">
                    <a:solidFill>
                      <a:srgbClr val="7030A0"/>
                    </a:solidFill>
                    <a:latin typeface="NikoshBAN" panose="02000000000000000000" pitchFamily="2" charset="0"/>
                    <a:cs typeface="NikoshBAN" panose="02000000000000000000" pitchFamily="2" charset="0"/>
                  </a:rPr>
                  <a:t>কক্ষপথগুলোতে </a:t>
                </a:r>
                <a14:m>
                  <m:oMath xmlns:m="http://schemas.openxmlformats.org/officeDocument/2006/math">
                    <m:sSup>
                      <m:sSupPr>
                        <m:ctrlPr>
                          <a:rPr lang="en-US" sz="2000" i="1">
                            <a:solidFill>
                              <a:srgbClr val="7030A0"/>
                            </a:solidFill>
                            <a:latin typeface="Cambria Math"/>
                            <a:cs typeface="NikoshBAN" panose="02000000000000000000" pitchFamily="2" charset="0"/>
                          </a:rPr>
                        </m:ctrlPr>
                      </m:sSupPr>
                      <m:e>
                        <m:r>
                          <a:rPr lang="en-US" sz="2000" i="1">
                            <a:solidFill>
                              <a:srgbClr val="7030A0"/>
                            </a:solidFill>
                            <a:latin typeface="Cambria Math" panose="02040503050406030204" pitchFamily="18" charset="0"/>
                            <a:cs typeface="NikoshBAN" panose="02000000000000000000" pitchFamily="2" charset="0"/>
                          </a:rPr>
                          <m:t>2</m:t>
                        </m:r>
                        <m:r>
                          <a:rPr lang="en-US" sz="2000" i="1">
                            <a:solidFill>
                              <a:srgbClr val="7030A0"/>
                            </a:solidFill>
                            <a:latin typeface="Cambria Math" panose="02040503050406030204" pitchFamily="18" charset="0"/>
                            <a:cs typeface="NikoshBAN" panose="02000000000000000000" pitchFamily="2" charset="0"/>
                          </a:rPr>
                          <m:t>𝑛</m:t>
                        </m:r>
                      </m:e>
                      <m:sup>
                        <m:r>
                          <a:rPr lang="en-US" sz="2000" i="1">
                            <a:solidFill>
                              <a:srgbClr val="7030A0"/>
                            </a:solidFill>
                            <a:latin typeface="Cambria Math" panose="02040503050406030204" pitchFamily="18" charset="0"/>
                            <a:cs typeface="NikoshBAN" panose="02000000000000000000" pitchFamily="2" charset="0"/>
                          </a:rPr>
                          <m:t>2</m:t>
                        </m:r>
                      </m:sup>
                    </m:sSup>
                  </m:oMath>
                </a14:m>
                <a:r>
                  <a:rPr lang="bn-BD" sz="2000" dirty="0">
                    <a:solidFill>
                      <a:srgbClr val="7030A0"/>
                    </a:solidFill>
                    <a:latin typeface="NikoshBAN" panose="02000000000000000000" pitchFamily="2" charset="0"/>
                    <a:cs typeface="NikoshBAN" panose="02000000000000000000" pitchFamily="2" charset="0"/>
                  </a:rPr>
                  <a:t>সূত্রানুযায়ী ইলেকট্রন বিন্যস্ত থাকে। </a:t>
                </a:r>
                <a:endParaRPr lang="en-US" sz="2000" dirty="0" smtClean="0">
                  <a:solidFill>
                    <a:srgbClr val="7030A0"/>
                  </a:solidFill>
                  <a:latin typeface="NikoshBAN" panose="02000000000000000000" pitchFamily="2" charset="0"/>
                  <a:cs typeface="NikoshBAN" panose="02000000000000000000" pitchFamily="2" charset="0"/>
                </a:endParaRPr>
              </a:p>
              <a:p>
                <a:r>
                  <a:rPr lang="bn-BD" sz="2000" dirty="0" smtClean="0">
                    <a:solidFill>
                      <a:srgbClr val="7030A0"/>
                    </a:solidFill>
                    <a:latin typeface="NikoshBAN" panose="02000000000000000000" pitchFamily="2" charset="0"/>
                    <a:cs typeface="NikoshBAN" panose="02000000000000000000" pitchFamily="2" charset="0"/>
                  </a:rPr>
                  <a:t>যেখানে </a:t>
                </a:r>
                <a:r>
                  <a:rPr lang="en-US" sz="2000" dirty="0">
                    <a:solidFill>
                      <a:srgbClr val="7030A0"/>
                    </a:solidFill>
                    <a:latin typeface="NikoshBAN" panose="02000000000000000000" pitchFamily="2" charset="0"/>
                    <a:cs typeface="NikoshBAN" panose="02000000000000000000" pitchFamily="2" charset="0"/>
                  </a:rPr>
                  <a:t>n=1,2,3…...</a:t>
                </a:r>
              </a:p>
            </p:txBody>
          </p:sp>
        </mc:Choice>
        <mc:Fallback>
          <p:sp>
            <p:nvSpPr>
              <p:cNvPr id="6" name="TextBox 5"/>
              <p:cNvSpPr txBox="1">
                <a:spLocks noRot="1" noChangeAspect="1" noMove="1" noResize="1" noEditPoints="1" noAdjustHandles="1" noChangeArrowheads="1" noChangeShapeType="1" noTextEdit="1"/>
              </p:cNvSpPr>
              <p:nvPr/>
            </p:nvSpPr>
            <p:spPr>
              <a:xfrm>
                <a:off x="152400" y="4494697"/>
                <a:ext cx="8853055" cy="707886"/>
              </a:xfrm>
              <a:prstGeom prst="rect">
                <a:avLst/>
              </a:prstGeom>
              <a:blipFill rotWithShape="1">
                <a:blip r:embed="rId5"/>
                <a:stretch>
                  <a:fillRect l="-689" t="-3448" b="-15517"/>
                </a:stretch>
              </a:blipFill>
            </p:spPr>
            <p:txBody>
              <a:bodyPr/>
              <a:lstStyle/>
              <a:p>
                <a:r>
                  <a:rPr lang="en-US">
                    <a:noFill/>
                  </a:rPr>
                  <a:t> </a:t>
                </a:r>
              </a:p>
            </p:txBody>
          </p:sp>
        </mc:Fallback>
      </mc:AlternateContent>
    </p:spTree>
    <p:extLst>
      <p:ext uri="{BB962C8B-B14F-4D97-AF65-F5344CB8AC3E}">
        <p14:creationId xmlns:p14="http://schemas.microsoft.com/office/powerpoint/2010/main" val="28054226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39916" y="2410398"/>
                <a:ext cx="8606519" cy="830997"/>
              </a:xfrm>
              <a:prstGeom prst="rect">
                <a:avLst/>
              </a:prstGeom>
            </p:spPr>
            <p:txBody>
              <a:bodyPr wrap="square">
                <a:spAutoFit/>
              </a:bodyPr>
              <a:lstStyle/>
              <a:p>
                <a14:m>
                  <m:oMath xmlns:m="http://schemas.openxmlformats.org/officeDocument/2006/math">
                    <m:sSup>
                      <m:sSupPr>
                        <m:ctrlPr>
                          <a:rPr lang="en-US" sz="2400" i="1">
                            <a:solidFill>
                              <a:srgbClr val="7030A0"/>
                            </a:solidFill>
                            <a:latin typeface="Cambria Math"/>
                            <a:cs typeface="NikoshBAN" panose="02000000000000000000" pitchFamily="2" charset="0"/>
                          </a:rPr>
                        </m:ctrlPr>
                      </m:sSupPr>
                      <m:e>
                        <m:r>
                          <a:rPr lang="en-US" sz="2400" i="1">
                            <a:solidFill>
                              <a:srgbClr val="7030A0"/>
                            </a:solidFill>
                            <a:latin typeface="Cambria Math" panose="02040503050406030204" pitchFamily="18" charset="0"/>
                            <a:cs typeface="NikoshBAN" panose="02000000000000000000" pitchFamily="2" charset="0"/>
                          </a:rPr>
                          <m:t>2</m:t>
                        </m:r>
                        <m:r>
                          <a:rPr lang="en-US" sz="2400" i="1">
                            <a:solidFill>
                              <a:srgbClr val="7030A0"/>
                            </a:solidFill>
                            <a:latin typeface="Cambria Math" panose="02040503050406030204" pitchFamily="18" charset="0"/>
                            <a:cs typeface="NikoshBAN" panose="02000000000000000000" pitchFamily="2" charset="0"/>
                          </a:rPr>
                          <m:t>𝑛</m:t>
                        </m:r>
                      </m:e>
                      <m:sup>
                        <m:r>
                          <a:rPr lang="en-US" sz="2400" i="1">
                            <a:solidFill>
                              <a:srgbClr val="7030A0"/>
                            </a:solidFill>
                            <a:latin typeface="Cambria Math" panose="02040503050406030204" pitchFamily="18" charset="0"/>
                            <a:cs typeface="NikoshBAN" panose="02000000000000000000" pitchFamily="2" charset="0"/>
                          </a:rPr>
                          <m:t>2</m:t>
                        </m:r>
                      </m:sup>
                    </m:sSup>
                  </m:oMath>
                </a14:m>
                <a:r>
                  <a:rPr lang="bn-BD" sz="2400" dirty="0"/>
                  <a:t> </a:t>
                </a:r>
                <a:r>
                  <a:rPr lang="bn-BD" sz="2400" dirty="0">
                    <a:latin typeface="NikoshBAN" panose="02000000000000000000" pitchFamily="2" charset="0"/>
                    <a:cs typeface="NikoshBAN" panose="02000000000000000000" pitchFamily="2" charset="0"/>
                  </a:rPr>
                  <a:t>সূত্রানুযায়ী সোডিয়াম পরমাণুর ইলেকট্রন বিন্যাসে প্রথম কক্ষপথে ২টি, দ্বিতীয় কক্ষপথে ৮টি, তৃতীয় কক্ষপথে অবশিষ্ট ১টি ইলেকট্রন থাকে।</a:t>
                </a:r>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186554" y="2070863"/>
                <a:ext cx="11475359" cy="1077218"/>
              </a:xfrm>
              <a:prstGeom prst="rect">
                <a:avLst/>
              </a:prstGeom>
              <a:blipFill rotWithShape="0">
                <a:blip r:embed="rId3"/>
                <a:stretch>
                  <a:fillRect l="-1382" t="-7386" r="-1700"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88307" y="3691845"/>
                <a:ext cx="2498826" cy="6001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300" b="1" i="1">
                          <a:solidFill>
                            <a:srgbClr val="7030A0"/>
                          </a:solidFill>
                          <a:latin typeface="Cambria Math" panose="02040503050406030204" pitchFamily="18" charset="0"/>
                          <a:cs typeface="NikoshBAN" panose="02000000000000000000" pitchFamily="2" charset="0"/>
                        </a:rPr>
                        <m:t>𝑵𝒂</m:t>
                      </m:r>
                      <m:r>
                        <a:rPr lang="en-US" sz="3300" b="1" i="1">
                          <a:solidFill>
                            <a:srgbClr val="7030A0"/>
                          </a:solidFill>
                          <a:latin typeface="Cambria Math" panose="02040503050406030204" pitchFamily="18" charset="0"/>
                          <a:cs typeface="NikoshBAN" panose="02000000000000000000" pitchFamily="2" charset="0"/>
                        </a:rPr>
                        <m:t>=</m:t>
                      </m:r>
                      <m:r>
                        <a:rPr lang="en-US" sz="3300" b="1" i="1">
                          <a:solidFill>
                            <a:srgbClr val="7030A0"/>
                          </a:solidFill>
                          <a:latin typeface="Cambria Math" panose="02040503050406030204" pitchFamily="18" charset="0"/>
                          <a:cs typeface="NikoshBAN" panose="02000000000000000000" pitchFamily="2" charset="0"/>
                        </a:rPr>
                        <m:t>𝟐</m:t>
                      </m:r>
                      <m:r>
                        <a:rPr lang="en-US" sz="3300" b="1" i="1">
                          <a:solidFill>
                            <a:srgbClr val="7030A0"/>
                          </a:solidFill>
                          <a:latin typeface="Cambria Math" panose="02040503050406030204" pitchFamily="18" charset="0"/>
                          <a:cs typeface="NikoshBAN" panose="02000000000000000000" pitchFamily="2" charset="0"/>
                        </a:rPr>
                        <m:t>,</m:t>
                      </m:r>
                      <m:r>
                        <a:rPr lang="en-US" sz="3300" b="1" i="1">
                          <a:solidFill>
                            <a:srgbClr val="7030A0"/>
                          </a:solidFill>
                          <a:latin typeface="Cambria Math" panose="02040503050406030204" pitchFamily="18" charset="0"/>
                          <a:cs typeface="NikoshBAN" panose="02000000000000000000" pitchFamily="2" charset="0"/>
                        </a:rPr>
                        <m:t>𝟖</m:t>
                      </m:r>
                      <m:r>
                        <a:rPr lang="en-US" sz="3300" b="1" i="1">
                          <a:solidFill>
                            <a:srgbClr val="7030A0"/>
                          </a:solidFill>
                          <a:latin typeface="Cambria Math" panose="02040503050406030204" pitchFamily="18" charset="0"/>
                          <a:cs typeface="NikoshBAN" panose="02000000000000000000" pitchFamily="2" charset="0"/>
                        </a:rPr>
                        <m:t>,</m:t>
                      </m:r>
                      <m:r>
                        <a:rPr lang="en-US" sz="3300" b="1" i="1">
                          <a:solidFill>
                            <a:srgbClr val="7030A0"/>
                          </a:solidFill>
                          <a:latin typeface="Cambria Math" panose="02040503050406030204" pitchFamily="18" charset="0"/>
                          <a:cs typeface="NikoshBAN" panose="02000000000000000000" pitchFamily="2" charset="0"/>
                        </a:rPr>
                        <m:t>𝟏</m:t>
                      </m:r>
                    </m:oMath>
                  </m:oMathPara>
                </a14:m>
                <a:endParaRPr lang="en-US" sz="3300" b="1" dirty="0">
                  <a:latin typeface="NikoshBAN" panose="02000000000000000000" pitchFamily="2" charset="0"/>
                  <a:cs typeface="NikoshBAN" panose="02000000000000000000" pitchFamily="2"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51075" y="3779460"/>
                <a:ext cx="3270254" cy="76944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00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p:cNvSpPr txBox="1"/>
          <p:nvPr/>
        </p:nvSpPr>
        <p:spPr>
          <a:xfrm>
            <a:off x="2031024" y="1651404"/>
            <a:ext cx="4502651" cy="338554"/>
          </a:xfrm>
          <a:prstGeom prst="rect">
            <a:avLst/>
          </a:prstGeom>
          <a:noFill/>
        </p:spPr>
        <p:txBody>
          <a:bodyPr wrap="square" rtlCol="0">
            <a:spAutoFit/>
          </a:bodyPr>
          <a:lstStyle/>
          <a:p>
            <a:r>
              <a:rPr lang="bn-BD" sz="1600" dirty="0">
                <a:solidFill>
                  <a:srgbClr val="0070C0"/>
                </a:solidFill>
                <a:latin typeface="NikoshBAN" panose="02000000000000000000" pitchFamily="2" charset="0"/>
                <a:cs typeface="NikoshBAN" panose="02000000000000000000" pitchFamily="2" charset="0"/>
              </a:rPr>
              <a:t>ছক অনুযায়ী প্রতীক ও ইলেকট্রন বিন্যাস লেখ।</a:t>
            </a:r>
            <a:endParaRPr lang="en-US" sz="1600" dirty="0">
              <a:solidFill>
                <a:srgbClr val="0070C0"/>
              </a:solidFill>
              <a:latin typeface="NikoshBAN" panose="02000000000000000000" pitchFamily="2" charset="0"/>
              <a:cs typeface="NikoshBAN" panose="02000000000000000000" pitchFamily="2" charset="0"/>
            </a:endParaRPr>
          </a:p>
        </p:txBody>
      </p:sp>
      <p:sp>
        <p:nvSpPr>
          <p:cNvPr id="4" name="TextBox 3"/>
          <p:cNvSpPr txBox="1"/>
          <p:nvPr/>
        </p:nvSpPr>
        <p:spPr>
          <a:xfrm>
            <a:off x="5998602" y="1075477"/>
            <a:ext cx="2449411" cy="461665"/>
          </a:xfrm>
          <a:prstGeom prst="rect">
            <a:avLst/>
          </a:prstGeom>
          <a:noFill/>
        </p:spPr>
        <p:txBody>
          <a:bodyPr wrap="square" rtlCol="0">
            <a:spAutoFit/>
          </a:bodyPr>
          <a:lstStyle/>
          <a:p>
            <a:r>
              <a:rPr lang="bn-BD" sz="2400" dirty="0" smtClean="0">
                <a:solidFill>
                  <a:srgbClr val="0070C0"/>
                </a:solidFill>
                <a:latin typeface="NikoshBAN" panose="02000000000000000000" pitchFamily="2" charset="0"/>
                <a:cs typeface="NikoshBAN" panose="02000000000000000000" pitchFamily="2" charset="0"/>
              </a:rPr>
              <a:t>সময়</a:t>
            </a:r>
            <a:r>
              <a:rPr lang="en-US" sz="2400" dirty="0">
                <a:solidFill>
                  <a:srgbClr val="0070C0"/>
                </a:solidFill>
                <a:latin typeface="NikoshBAN" panose="02000000000000000000" pitchFamily="2" charset="0"/>
                <a:cs typeface="NikoshBAN" panose="02000000000000000000" pitchFamily="2" charset="0"/>
              </a:rPr>
              <a:t>:</a:t>
            </a:r>
            <a:r>
              <a:rPr lang="bn-BD" sz="2400" dirty="0" smtClean="0">
                <a:solidFill>
                  <a:srgbClr val="0070C0"/>
                </a:solidFill>
                <a:latin typeface="NikoshBAN" panose="02000000000000000000" pitchFamily="2" charset="0"/>
                <a:cs typeface="NikoshBAN" panose="02000000000000000000" pitchFamily="2" charset="0"/>
              </a:rPr>
              <a:t> </a:t>
            </a:r>
            <a:r>
              <a:rPr lang="bn-BD" sz="2400" dirty="0">
                <a:solidFill>
                  <a:srgbClr val="0070C0"/>
                </a:solidFill>
                <a:latin typeface="NikoshBAN" panose="02000000000000000000" pitchFamily="2" charset="0"/>
                <a:cs typeface="NikoshBAN" panose="02000000000000000000" pitchFamily="2" charset="0"/>
              </a:rPr>
              <a:t>১২ মিনিট </a:t>
            </a:r>
            <a:endParaRPr lang="en-US" sz="2400" dirty="0">
              <a:solidFill>
                <a:srgbClr val="0070C0"/>
              </a:solidFill>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86830925"/>
              </p:ext>
            </p:extLst>
          </p:nvPr>
        </p:nvGraphicFramePr>
        <p:xfrm>
          <a:off x="647164" y="2128625"/>
          <a:ext cx="6798972" cy="3695690"/>
        </p:xfrm>
        <a:graphic>
          <a:graphicData uri="http://schemas.openxmlformats.org/drawingml/2006/table">
            <a:tbl>
              <a:tblPr firstRow="1" bandRow="1">
                <a:tableStyleId>{5C22544A-7EE6-4342-B048-85BDC9FD1C3A}</a:tableStyleId>
              </a:tblPr>
              <a:tblGrid>
                <a:gridCol w="1699743"/>
                <a:gridCol w="1699743"/>
                <a:gridCol w="1699743"/>
                <a:gridCol w="1699743"/>
              </a:tblGrid>
              <a:tr h="316991">
                <a:tc>
                  <a:txBody>
                    <a:bodyPr/>
                    <a:lstStyle/>
                    <a:p>
                      <a:pPr algn="ctr"/>
                      <a:r>
                        <a:rPr lang="bn-BD" sz="1500" dirty="0" smtClean="0">
                          <a:latin typeface="NikoshBAN" panose="02000000000000000000" pitchFamily="2" charset="0"/>
                          <a:cs typeface="NikoshBAN" panose="02000000000000000000" pitchFamily="2" charset="0"/>
                        </a:rPr>
                        <a:t>মৌল</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pPr algn="ctr"/>
                      <a:r>
                        <a:rPr lang="bn-BD" sz="1500" dirty="0" smtClean="0">
                          <a:latin typeface="NikoshBAN" panose="02000000000000000000" pitchFamily="2" charset="0"/>
                          <a:cs typeface="NikoshBAN" panose="02000000000000000000" pitchFamily="2" charset="0"/>
                        </a:rPr>
                        <a:t>পারমাণবিক সংখ্যা</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pPr algn="ctr"/>
                      <a:r>
                        <a:rPr lang="bn-BD" sz="1500" dirty="0" smtClean="0">
                          <a:latin typeface="NikoshBAN" panose="02000000000000000000" pitchFamily="2" charset="0"/>
                          <a:cs typeface="NikoshBAN" panose="02000000000000000000" pitchFamily="2" charset="0"/>
                        </a:rPr>
                        <a:t>প্রতীক</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pPr algn="ctr"/>
                      <a:r>
                        <a:rPr lang="bn-BD" sz="1500" dirty="0" smtClean="0">
                          <a:latin typeface="NikoshBAN" panose="02000000000000000000" pitchFamily="2" charset="0"/>
                          <a:cs typeface="NikoshBAN" panose="02000000000000000000" pitchFamily="2" charset="0"/>
                        </a:rPr>
                        <a:t>ইলেকট্রন বিন্যাস</a:t>
                      </a:r>
                      <a:endParaRPr lang="en-US" sz="1500" dirty="0">
                        <a:latin typeface="NikoshBAN" panose="02000000000000000000" pitchFamily="2" charset="0"/>
                        <a:cs typeface="NikoshBAN" panose="02000000000000000000" pitchFamily="2" charset="0"/>
                      </a:endParaRPr>
                    </a:p>
                  </a:txBody>
                  <a:tcPr marL="68580" marR="68580" marT="34290" marB="34290"/>
                </a:tc>
              </a:tr>
              <a:tr h="316991">
                <a:tc>
                  <a:txBody>
                    <a:bodyPr/>
                    <a:lstStyle/>
                    <a:p>
                      <a:r>
                        <a:rPr lang="bn-BD" sz="1500" dirty="0" smtClean="0">
                          <a:latin typeface="NikoshBAN" panose="02000000000000000000" pitchFamily="2" charset="0"/>
                          <a:cs typeface="NikoshBAN" panose="02000000000000000000" pitchFamily="2" charset="0"/>
                        </a:rPr>
                        <a:t>হাইড্রোজেন</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r>
                        <a:rPr lang="bn-BD" sz="1500" dirty="0" smtClean="0">
                          <a:latin typeface="NikoshBAN" panose="02000000000000000000" pitchFamily="2" charset="0"/>
                          <a:cs typeface="NikoshBAN" panose="02000000000000000000" pitchFamily="2" charset="0"/>
                        </a:rPr>
                        <a:t>১</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r>
              <a:tr h="316991">
                <a:tc>
                  <a:txBody>
                    <a:bodyPr/>
                    <a:lstStyle/>
                    <a:p>
                      <a:r>
                        <a:rPr lang="bn-BD" sz="1500" dirty="0" smtClean="0">
                          <a:latin typeface="NikoshBAN" panose="02000000000000000000" pitchFamily="2" charset="0"/>
                          <a:cs typeface="NikoshBAN" panose="02000000000000000000" pitchFamily="2" charset="0"/>
                        </a:rPr>
                        <a:t>হিলিয়াম</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r>
                        <a:rPr lang="bn-BD" sz="1500" dirty="0" smtClean="0">
                          <a:latin typeface="NikoshBAN" panose="02000000000000000000" pitchFamily="2" charset="0"/>
                          <a:cs typeface="NikoshBAN" panose="02000000000000000000" pitchFamily="2" charset="0"/>
                        </a:rPr>
                        <a:t>২</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r>
              <a:tr h="316991">
                <a:tc>
                  <a:txBody>
                    <a:bodyPr/>
                    <a:lstStyle/>
                    <a:p>
                      <a:r>
                        <a:rPr lang="bn-BD" sz="1500" dirty="0" smtClean="0">
                          <a:latin typeface="NikoshBAN" panose="02000000000000000000" pitchFamily="2" charset="0"/>
                          <a:cs typeface="NikoshBAN" panose="02000000000000000000" pitchFamily="2" charset="0"/>
                        </a:rPr>
                        <a:t>লিথিয়াম</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r>
                        <a:rPr lang="bn-BD" sz="1500" dirty="0" smtClean="0">
                          <a:latin typeface="NikoshBAN" panose="02000000000000000000" pitchFamily="2" charset="0"/>
                          <a:cs typeface="NikoshBAN" panose="02000000000000000000" pitchFamily="2" charset="0"/>
                        </a:rPr>
                        <a:t>৩</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r>
              <a:tr h="316991">
                <a:tc>
                  <a:txBody>
                    <a:bodyPr/>
                    <a:lstStyle/>
                    <a:p>
                      <a:r>
                        <a:rPr lang="bn-BD" sz="1500" dirty="0" smtClean="0">
                          <a:latin typeface="NikoshBAN" panose="02000000000000000000" pitchFamily="2" charset="0"/>
                          <a:cs typeface="NikoshBAN" panose="02000000000000000000" pitchFamily="2" charset="0"/>
                        </a:rPr>
                        <a:t>বেরিলিয়াম</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r>
                        <a:rPr lang="bn-BD" sz="1500" dirty="0" smtClean="0">
                          <a:latin typeface="NikoshBAN" panose="02000000000000000000" pitchFamily="2" charset="0"/>
                          <a:cs typeface="NikoshBAN" panose="02000000000000000000" pitchFamily="2" charset="0"/>
                        </a:rPr>
                        <a:t>৪</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r>
              <a:tr h="316991">
                <a:tc>
                  <a:txBody>
                    <a:bodyPr/>
                    <a:lstStyle/>
                    <a:p>
                      <a:r>
                        <a:rPr lang="bn-BD" sz="1500" dirty="0" smtClean="0">
                          <a:latin typeface="NikoshBAN" panose="02000000000000000000" pitchFamily="2" charset="0"/>
                          <a:cs typeface="NikoshBAN" panose="02000000000000000000" pitchFamily="2" charset="0"/>
                        </a:rPr>
                        <a:t>বোরন</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r>
                        <a:rPr lang="bn-BD" sz="1500" dirty="0" smtClean="0">
                          <a:latin typeface="NikoshBAN" panose="02000000000000000000" pitchFamily="2" charset="0"/>
                          <a:cs typeface="NikoshBAN" panose="02000000000000000000" pitchFamily="2" charset="0"/>
                        </a:rPr>
                        <a:t>৫</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r>
              <a:tr h="316991">
                <a:tc>
                  <a:txBody>
                    <a:bodyPr/>
                    <a:lstStyle/>
                    <a:p>
                      <a:r>
                        <a:rPr lang="bn-BD" sz="1500" dirty="0" smtClean="0">
                          <a:latin typeface="NikoshBAN" panose="02000000000000000000" pitchFamily="2" charset="0"/>
                          <a:cs typeface="NikoshBAN" panose="02000000000000000000" pitchFamily="2" charset="0"/>
                        </a:rPr>
                        <a:t>কার্বন</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r>
                        <a:rPr lang="bn-BD" sz="1500" dirty="0" smtClean="0">
                          <a:latin typeface="NikoshBAN" panose="02000000000000000000" pitchFamily="2" charset="0"/>
                          <a:cs typeface="NikoshBAN" panose="02000000000000000000" pitchFamily="2" charset="0"/>
                        </a:rPr>
                        <a:t>৬</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r>
              <a:tr h="316991">
                <a:tc>
                  <a:txBody>
                    <a:bodyPr/>
                    <a:lstStyle/>
                    <a:p>
                      <a:r>
                        <a:rPr lang="bn-BD" sz="1500" dirty="0" smtClean="0">
                          <a:latin typeface="NikoshBAN" panose="02000000000000000000" pitchFamily="2" charset="0"/>
                          <a:cs typeface="NikoshBAN" panose="02000000000000000000" pitchFamily="2" charset="0"/>
                        </a:rPr>
                        <a:t>নাইট্রোজেন</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r>
                        <a:rPr lang="bn-BD" sz="1500" dirty="0" smtClean="0">
                          <a:latin typeface="NikoshBAN" panose="02000000000000000000" pitchFamily="2" charset="0"/>
                          <a:cs typeface="NikoshBAN" panose="02000000000000000000" pitchFamily="2" charset="0"/>
                        </a:rPr>
                        <a:t>৭</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r>
              <a:tr h="316991">
                <a:tc>
                  <a:txBody>
                    <a:bodyPr/>
                    <a:lstStyle/>
                    <a:p>
                      <a:r>
                        <a:rPr lang="bn-BD" sz="1500" dirty="0" smtClean="0">
                          <a:latin typeface="NikoshBAN" panose="02000000000000000000" pitchFamily="2" charset="0"/>
                          <a:cs typeface="NikoshBAN" panose="02000000000000000000" pitchFamily="2" charset="0"/>
                        </a:rPr>
                        <a:t>অক্সিজেন</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r>
                        <a:rPr lang="bn-BD" sz="1500" dirty="0" smtClean="0">
                          <a:latin typeface="NikoshBAN" panose="02000000000000000000" pitchFamily="2" charset="0"/>
                          <a:cs typeface="NikoshBAN" panose="02000000000000000000" pitchFamily="2" charset="0"/>
                        </a:rPr>
                        <a:t>৮</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r>
              <a:tr h="316991">
                <a:tc>
                  <a:txBody>
                    <a:bodyPr/>
                    <a:lstStyle/>
                    <a:p>
                      <a:r>
                        <a:rPr lang="bn-BD" sz="1500" dirty="0" smtClean="0">
                          <a:latin typeface="NikoshBAN" panose="02000000000000000000" pitchFamily="2" charset="0"/>
                          <a:cs typeface="NikoshBAN" panose="02000000000000000000" pitchFamily="2" charset="0"/>
                        </a:rPr>
                        <a:t>ফ্লোরিন</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r>
                        <a:rPr lang="bn-BD" sz="1500" dirty="0" smtClean="0">
                          <a:latin typeface="NikoshBAN" panose="02000000000000000000" pitchFamily="2" charset="0"/>
                          <a:cs typeface="NikoshBAN" panose="02000000000000000000" pitchFamily="2" charset="0"/>
                        </a:rPr>
                        <a:t>৯</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r>
              <a:tr h="316991">
                <a:tc>
                  <a:txBody>
                    <a:bodyPr/>
                    <a:lstStyle/>
                    <a:p>
                      <a:r>
                        <a:rPr lang="bn-BD" sz="1500" dirty="0" smtClean="0">
                          <a:latin typeface="NikoshBAN" panose="02000000000000000000" pitchFamily="2" charset="0"/>
                          <a:cs typeface="NikoshBAN" panose="02000000000000000000" pitchFamily="2" charset="0"/>
                        </a:rPr>
                        <a:t>নিয়ন</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r>
                        <a:rPr lang="bn-BD" sz="1500" dirty="0" smtClean="0">
                          <a:latin typeface="NikoshBAN" panose="02000000000000000000" pitchFamily="2" charset="0"/>
                          <a:cs typeface="NikoshBAN" panose="02000000000000000000" pitchFamily="2" charset="0"/>
                        </a:rPr>
                        <a:t>১০</a:t>
                      </a:r>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c>
                  <a:txBody>
                    <a:bodyPr/>
                    <a:lstStyle/>
                    <a:p>
                      <a:endParaRPr lang="en-US" sz="1500" dirty="0">
                        <a:latin typeface="NikoshBAN" panose="02000000000000000000" pitchFamily="2" charset="0"/>
                        <a:cs typeface="NikoshBAN" panose="02000000000000000000" pitchFamily="2" charset="0"/>
                      </a:endParaRPr>
                    </a:p>
                  </a:txBody>
                  <a:tcPr marL="68580" marR="68580" marT="34290" marB="34290"/>
                </a:tc>
              </a:tr>
            </a:tbl>
          </a:graphicData>
        </a:graphic>
      </p:graphicFrame>
      <p:grpSp>
        <p:nvGrpSpPr>
          <p:cNvPr id="6" name="Group 5"/>
          <p:cNvGrpSpPr/>
          <p:nvPr/>
        </p:nvGrpSpPr>
        <p:grpSpPr>
          <a:xfrm>
            <a:off x="2571351" y="537162"/>
            <a:ext cx="3061855" cy="999980"/>
            <a:chOff x="2097939" y="1065593"/>
            <a:chExt cx="3061855" cy="999980"/>
          </a:xfrm>
        </p:grpSpPr>
        <p:sp>
          <p:nvSpPr>
            <p:cNvPr id="7" name="Snip Diagonal Corner Rectangle 6"/>
            <p:cNvSpPr/>
            <p:nvPr/>
          </p:nvSpPr>
          <p:spPr>
            <a:xfrm>
              <a:off x="2097939" y="1065593"/>
              <a:ext cx="3061855" cy="999980"/>
            </a:xfrm>
            <a:prstGeom prst="snip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p>
          </p:txBody>
        </p:sp>
        <p:sp>
          <p:nvSpPr>
            <p:cNvPr id="8" name="TextBox 2"/>
            <p:cNvSpPr txBox="1"/>
            <p:nvPr/>
          </p:nvSpPr>
          <p:spPr>
            <a:xfrm>
              <a:off x="2675238" y="1288584"/>
              <a:ext cx="16264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dirty="0" smtClean="0">
                  <a:solidFill>
                    <a:srgbClr val="0070C0"/>
                  </a:solidFill>
                  <a:latin typeface="NikoshBAN" panose="02000000000000000000" pitchFamily="2" charset="0"/>
                  <a:cs typeface="NikoshBAN" panose="02000000000000000000" pitchFamily="2" charset="0"/>
                </a:rPr>
                <a:t>দল</a:t>
              </a:r>
              <a:r>
                <a:rPr lang="en-US" dirty="0" err="1" smtClean="0">
                  <a:solidFill>
                    <a:srgbClr val="0070C0"/>
                  </a:solidFill>
                  <a:latin typeface="NikoshBAN" panose="02000000000000000000" pitchFamily="2" charset="0"/>
                  <a:cs typeface="NikoshBAN" panose="02000000000000000000" pitchFamily="2" charset="0"/>
                </a:rPr>
                <a:t>গত</a:t>
              </a:r>
              <a:r>
                <a:rPr lang="bn-BD" dirty="0" smtClean="0">
                  <a:solidFill>
                    <a:srgbClr val="0070C0"/>
                  </a:solidFill>
                  <a:latin typeface="NikoshBAN" panose="02000000000000000000" pitchFamily="2" charset="0"/>
                  <a:cs typeface="NikoshBAN" panose="02000000000000000000" pitchFamily="2" charset="0"/>
                </a:rPr>
                <a:t> </a:t>
              </a:r>
              <a:r>
                <a:rPr lang="bn-BD" dirty="0">
                  <a:solidFill>
                    <a:srgbClr val="0070C0"/>
                  </a:solidFill>
                  <a:latin typeface="NikoshBAN" panose="02000000000000000000" pitchFamily="2" charset="0"/>
                  <a:cs typeface="NikoshBAN" panose="02000000000000000000" pitchFamily="2" charset="0"/>
                </a:rPr>
                <a:t>কাজ</a:t>
              </a:r>
              <a:endParaRPr lang="en-US" dirty="0">
                <a:solidFill>
                  <a:srgbClr val="0070C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4210290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3603314" y="1396010"/>
            <a:ext cx="1725271" cy="461665"/>
          </a:xfrm>
          <a:prstGeom prst="rect">
            <a:avLst/>
          </a:prstGeom>
          <a:noFill/>
        </p:spPr>
        <p:txBody>
          <a:bodyPr wrap="square" rtlCol="0">
            <a:spAutoFit/>
          </a:bodyPr>
          <a:lstStyle/>
          <a:p>
            <a:r>
              <a:rPr lang="bn-BD" sz="2400" dirty="0">
                <a:solidFill>
                  <a:srgbClr val="7030A0"/>
                </a:solidFill>
                <a:latin typeface="NikoshBAN" panose="02000000000000000000" pitchFamily="2" charset="0"/>
                <a:cs typeface="NikoshBAN" panose="02000000000000000000" pitchFamily="2" charset="0"/>
              </a:rPr>
              <a:t>একক কাজ</a:t>
            </a:r>
            <a:endParaRPr lang="en-US" sz="2400" dirty="0">
              <a:solidFill>
                <a:srgbClr val="7030A0"/>
              </a:solidFill>
              <a:latin typeface="NikoshBAN" panose="02000000000000000000" pitchFamily="2" charset="0"/>
              <a:cs typeface="NikoshBAN" panose="02000000000000000000" pitchFamily="2" charset="0"/>
            </a:endParaRPr>
          </a:p>
        </p:txBody>
      </p:sp>
      <p:sp>
        <p:nvSpPr>
          <p:cNvPr id="6" name="TextBox 5"/>
          <p:cNvSpPr txBox="1"/>
          <p:nvPr/>
        </p:nvSpPr>
        <p:spPr>
          <a:xfrm>
            <a:off x="1746821" y="2395158"/>
            <a:ext cx="6326747" cy="461665"/>
          </a:xfrm>
          <a:prstGeom prst="rect">
            <a:avLst/>
          </a:prstGeom>
          <a:noFill/>
        </p:spPr>
        <p:txBody>
          <a:bodyPr wrap="square" rtlCol="0">
            <a:spAutoFit/>
          </a:bodyPr>
          <a:lstStyle/>
          <a:p>
            <a:r>
              <a:rPr lang="en-US" sz="2400" dirty="0" err="1">
                <a:solidFill>
                  <a:srgbClr val="0070C0"/>
                </a:solidFill>
                <a:latin typeface="NikoshBAN" panose="02000000000000000000" pitchFamily="2" charset="0"/>
                <a:cs typeface="NikoshBAN" panose="02000000000000000000" pitchFamily="2" charset="0"/>
              </a:rPr>
              <a:t>Ar</a:t>
            </a:r>
            <a:r>
              <a:rPr lang="en-US" sz="2400" dirty="0">
                <a:solidFill>
                  <a:srgbClr val="0070C0"/>
                </a:solidFill>
                <a:latin typeface="NikoshBAN" panose="02000000000000000000" pitchFamily="2" charset="0"/>
                <a:cs typeface="NikoshBAN" panose="02000000000000000000" pitchFamily="2" charset="0"/>
              </a:rPr>
              <a:t>(18), </a:t>
            </a:r>
            <a:r>
              <a:rPr lang="en-US" sz="2400" dirty="0" err="1">
                <a:solidFill>
                  <a:srgbClr val="0070C0"/>
                </a:solidFill>
                <a:latin typeface="NikoshBAN" panose="02000000000000000000" pitchFamily="2" charset="0"/>
                <a:cs typeface="NikoshBAN" panose="02000000000000000000" pitchFamily="2" charset="0"/>
              </a:rPr>
              <a:t>Ca</a:t>
            </a:r>
            <a:r>
              <a:rPr lang="en-US" sz="2400" dirty="0">
                <a:solidFill>
                  <a:srgbClr val="0070C0"/>
                </a:solidFill>
                <a:latin typeface="NikoshBAN" panose="02000000000000000000" pitchFamily="2" charset="0"/>
                <a:cs typeface="NikoshBAN" panose="02000000000000000000" pitchFamily="2" charset="0"/>
              </a:rPr>
              <a:t>(20</a:t>
            </a:r>
            <a:r>
              <a:rPr lang="en-US" sz="2400" dirty="0" smtClean="0">
                <a:solidFill>
                  <a:srgbClr val="0070C0"/>
                </a:solidFill>
                <a:latin typeface="NikoshBAN" panose="02000000000000000000" pitchFamily="2" charset="0"/>
                <a:cs typeface="NikoshBAN" panose="02000000000000000000" pitchFamily="2" charset="0"/>
              </a:rPr>
              <a:t>)–</a:t>
            </a:r>
            <a:r>
              <a:rPr lang="bn-BD" sz="2400" dirty="0">
                <a:solidFill>
                  <a:srgbClr val="0070C0"/>
                </a:solidFill>
                <a:latin typeface="NikoshBAN" panose="02000000000000000000" pitchFamily="2" charset="0"/>
                <a:cs typeface="NikoshBAN" panose="02000000000000000000" pitchFamily="2" charset="0"/>
              </a:rPr>
              <a:t>এর ইলেকট্রন বিন্যাস লেখ।</a:t>
            </a:r>
            <a:endParaRPr lang="en-US" sz="2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0684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889</TotalTime>
  <Words>379</Words>
  <Application>Microsoft Office PowerPoint</Application>
  <PresentationFormat>On-screen Show (4:3)</PresentationFormat>
  <Paragraphs>71</Paragraphs>
  <Slides>13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ANISUR</dc:creator>
  <cp:lastModifiedBy>ismail - [2010]</cp:lastModifiedBy>
  <cp:revision>221</cp:revision>
  <dcterms:created xsi:type="dcterms:W3CDTF">2014-09-20T16:42:22Z</dcterms:created>
  <dcterms:modified xsi:type="dcterms:W3CDTF">2021-01-28T06:46:16Z</dcterms:modified>
</cp:coreProperties>
</file>