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14" r:id="rId2"/>
    <p:sldId id="318" r:id="rId3"/>
    <p:sldId id="327" r:id="rId4"/>
    <p:sldId id="278" r:id="rId5"/>
    <p:sldId id="264" r:id="rId6"/>
    <p:sldId id="310" r:id="rId7"/>
    <p:sldId id="319" r:id="rId8"/>
    <p:sldId id="323" r:id="rId9"/>
    <p:sldId id="305" r:id="rId10"/>
    <p:sldId id="307" r:id="rId11"/>
    <p:sldId id="303" r:id="rId12"/>
    <p:sldId id="322" r:id="rId13"/>
    <p:sldId id="284" r:id="rId14"/>
    <p:sldId id="302" r:id="rId15"/>
    <p:sldId id="311" r:id="rId16"/>
    <p:sldId id="324" r:id="rId17"/>
    <p:sldId id="315" r:id="rId18"/>
    <p:sldId id="325" r:id="rId19"/>
    <p:sldId id="304" r:id="rId20"/>
    <p:sldId id="306" r:id="rId21"/>
    <p:sldId id="309" r:id="rId22"/>
    <p:sldId id="266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000" autoAdjust="0"/>
  </p:normalViewPr>
  <p:slideViewPr>
    <p:cSldViewPr>
      <p:cViewPr varScale="1">
        <p:scale>
          <a:sx n="55" d="100"/>
          <a:sy n="55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ক্ষারকে জানার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 পরীক্ষাটি দেওয়া হয়েছে।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 ক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অম্ল সম্পর্কে জানতে শিক্ষার্থীকে সহায়তা করা যায়।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 লিটমাস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লেবুর রসে ডুবালে রং কিরুপ হয়?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নীল লিটমাসলেবুর রসে ডুবালে রং কিরুপ হয়?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/>
              <a:t>লেবু</a:t>
            </a:r>
            <a:r>
              <a:rPr lang="bn-IN" baseline="0" dirty="0" smtClean="0"/>
              <a:t> খেতে কিরুপ স্বাদ?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/>
              <a:t>সাবানে</a:t>
            </a:r>
            <a:r>
              <a:rPr lang="bn-IN" baseline="0" dirty="0" smtClean="0"/>
              <a:t> কী থাকে?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অম্ল বা ক্ষার কী দিয়ে চেনা যায়।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অম্ল জানার জন্য চিত্রগুলি দেওয়া হয়েছে।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ফলগুলির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পূর্ব অভিজ্ঞতা 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বলতে না পারলে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সহায়তা করতে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রি।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baseline="0" dirty="0" smtClean="0"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লেবুর স্বাদ কিরুপ?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এরুপ টক স্বাসযুক্ত পদার্থ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লিটমাস কাগজ সম্পর্কে 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-উত্তরের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মাধ্যমে বিষয়টি বুঝিয়ে দেওয়া যেতে পারে।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সাধারণ কাগজে কিসের রং লাগালে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লিটমাস কাগজ তৈরি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 লিটমাস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কাগজ সম্পর্কে 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-উত্তরের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মাধ্যমে বিষয়টি বুঝিয়ে দেওয়া যেতে পারে।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লিটমাস কাগজ কিভাবে তৈরি করা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নীল লিটমাস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কাগজ সম্পর্কে 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-উত্তরের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মাধ্যমে বিষয়টি বুঝিয়ে দেওয়া যেতে পারে।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নীল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লিটমাস কাগজ কিভাবে তৈরি করা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অম্লকে জানার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 পরীক্ষাটি দেওয়া হয়েছে।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 ক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অম্ল সম্পর্কে জানতে শিক্ষার্থীকে সহায়তা করা যায়।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 লিটমাস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লেবুর রসে ডুবালে রং কিরুপ হয়?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নীল লিটমাসলেবুর রসে ডুবালে রং কিরুপ হয়?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5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ক্ষার জানার জন্য চিত্রগুলি দেওয়া হয়েছে।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পদার্থগুলির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পূর্ব অভিজ্ঞতা 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বলতে না পারলে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সহায়তা করতে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baseline="0" dirty="0" smtClean="0"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চুনের স্বাদ কিরুপ?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এরুপ তিক্ত স্বাদযুক্ত পদার্থকে কী বলে?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1156"/>
            <a:ext cx="56388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444" y="-39944"/>
            <a:ext cx="9144001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9600" dirty="0" err="1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8343" y="2971800"/>
            <a:ext cx="1937657" cy="3440281"/>
            <a:chOff x="272143" y="3657600"/>
            <a:chExt cx="1937657" cy="2080170"/>
          </a:xfrm>
        </p:grpSpPr>
        <p:pic>
          <p:nvPicPr>
            <p:cNvPr id="2" name="Picture 1" descr="1-Blue_and_red_litmus_paper.jpg"/>
            <p:cNvPicPr>
              <a:picLocks noChangeAspect="1"/>
            </p:cNvPicPr>
            <p:nvPr/>
          </p:nvPicPr>
          <p:blipFill>
            <a:blip r:embed="rId4"/>
            <a:srcRect l="48125" t="17500" r="26563" b="25000"/>
            <a:stretch>
              <a:fillRect/>
            </a:stretch>
          </p:blipFill>
          <p:spPr>
            <a:xfrm>
              <a:off x="381000" y="3657600"/>
              <a:ext cx="1828800" cy="152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2143" y="5370881"/>
              <a:ext cx="1905000" cy="36688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7000" y="2971799"/>
            <a:ext cx="2743200" cy="3519306"/>
            <a:chOff x="2966545" y="3657600"/>
            <a:chExt cx="2837793" cy="2209797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3657600"/>
              <a:ext cx="2286000" cy="1676400"/>
              <a:chOff x="3124200" y="3962401"/>
              <a:chExt cx="2286000" cy="1676400"/>
            </a:xfrm>
          </p:grpSpPr>
          <p:pic>
            <p:nvPicPr>
              <p:cNvPr id="5" name="Picture 4" descr="sulfuric_acid.jpg"/>
              <p:cNvPicPr>
                <a:picLocks noChangeAspect="1"/>
              </p:cNvPicPr>
              <p:nvPr/>
            </p:nvPicPr>
            <p:blipFill>
              <a:blip r:embed="rId5" cstate="print"/>
              <a:srcRect l="30337" r="27528"/>
              <a:stretch>
                <a:fillRect/>
              </a:stretch>
            </p:blipFill>
            <p:spPr>
              <a:xfrm>
                <a:off x="3124200" y="3962401"/>
                <a:ext cx="2286000" cy="1676400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3597166" y="4800600"/>
              <a:ext cx="1261241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9" name="Equation" r:id="rId6" imgW="380880" imgH="228600" progId="Equation.3">
                      <p:embed/>
                    </p:oleObj>
                  </mc:Choice>
                  <mc:Fallback>
                    <p:oleObj name="Equation" r:id="rId6" imgW="38088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166" y="4800600"/>
                            <a:ext cx="1261241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2966545" y="5436778"/>
              <a:ext cx="2837793" cy="4306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সালফিউরিক এসিড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0800" y="2971800"/>
            <a:ext cx="2286000" cy="3276600"/>
            <a:chOff x="6400800" y="3657600"/>
            <a:chExt cx="2286000" cy="1981200"/>
          </a:xfrm>
        </p:grpSpPr>
        <p:pic>
          <p:nvPicPr>
            <p:cNvPr id="3" name="Picture 2" descr="1-Blue_and_red_litmus_paper.jpg"/>
            <p:cNvPicPr>
              <a:picLocks noChangeAspect="1"/>
            </p:cNvPicPr>
            <p:nvPr/>
          </p:nvPicPr>
          <p:blipFill>
            <a:blip r:embed="rId8"/>
            <a:srcRect l="11563" t="21250" r="52812" b="18750"/>
            <a:stretch>
              <a:fillRect/>
            </a:stretch>
          </p:blipFill>
          <p:spPr>
            <a:xfrm>
              <a:off x="6400800" y="3657600"/>
              <a:ext cx="2286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553200" y="5334000"/>
              <a:ext cx="19812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1524000"/>
            <a:ext cx="8382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 সালফিউরিক এসিড যোগ করলে লাল লিটমাস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4572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1910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" y="2743200"/>
            <a:ext cx="1981200" cy="3657600"/>
            <a:chOff x="152400" y="2743200"/>
            <a:chExt cx="1981200" cy="3657600"/>
          </a:xfrm>
        </p:grpSpPr>
        <p:pic>
          <p:nvPicPr>
            <p:cNvPr id="3" name="Picture 2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000" y="2743200"/>
              <a:ext cx="1752600" cy="28041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152400" y="5688724"/>
              <a:ext cx="1981200" cy="7120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07078" y="2743200"/>
            <a:ext cx="2139044" cy="3657599"/>
            <a:chOff x="2277207" y="762000"/>
            <a:chExt cx="2303586" cy="2385391"/>
          </a:xfrm>
        </p:grpSpPr>
        <p:pic>
          <p:nvPicPr>
            <p:cNvPr id="7" name="Picture 6" descr="PotassiumChlorideVsChlorate.jpg"/>
            <p:cNvPicPr>
              <a:picLocks noChangeAspect="1"/>
            </p:cNvPicPr>
            <p:nvPr/>
          </p:nvPicPr>
          <p:blipFill>
            <a:blip r:embed="rId5"/>
            <a:srcRect r="61621"/>
            <a:stretch>
              <a:fillRect/>
            </a:stretch>
          </p:blipFill>
          <p:spPr>
            <a:xfrm>
              <a:off x="2438400" y="762000"/>
              <a:ext cx="1981200" cy="18649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77207" y="2759870"/>
              <a:ext cx="2303586" cy="3875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পটাসিয়াম কার্বনেট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2667000"/>
            <a:ext cx="2019300" cy="3652870"/>
            <a:chOff x="6769100" y="838200"/>
            <a:chExt cx="2187575" cy="2302896"/>
          </a:xfrm>
        </p:grpSpPr>
        <p:pic>
          <p:nvPicPr>
            <p:cNvPr id="8" name="Picture 7" descr="1-Blue_and_red_litmus_paper.jpg"/>
            <p:cNvPicPr>
              <a:picLocks noChangeAspect="1"/>
            </p:cNvPicPr>
            <p:nvPr/>
          </p:nvPicPr>
          <p:blipFill>
            <a:blip r:embed="rId6"/>
            <a:srcRect l="48125" t="17500" r="26563" b="25000"/>
            <a:stretch>
              <a:fillRect/>
            </a:stretch>
          </p:blipFill>
          <p:spPr>
            <a:xfrm>
              <a:off x="6934200" y="838200"/>
              <a:ext cx="1981200" cy="167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9100" y="2743200"/>
              <a:ext cx="2187575" cy="3978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4600" y="160283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" y="1208690"/>
            <a:ext cx="89154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কাগজকে পটাসিয়াম কার্বনেট ও অ্যামোনিয়া দিয়ে গাঁজন করলে 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হয়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5800" y="2743200"/>
            <a:ext cx="1752600" cy="3576670"/>
            <a:chOff x="4800600" y="762000"/>
            <a:chExt cx="1991591" cy="2332611"/>
          </a:xfrm>
        </p:grpSpPr>
        <p:sp>
          <p:nvSpPr>
            <p:cNvPr id="13" name="Rectangle 12"/>
            <p:cNvSpPr/>
            <p:nvPr/>
          </p:nvSpPr>
          <p:spPr>
            <a:xfrm>
              <a:off x="4800600" y="2743200"/>
              <a:ext cx="1991591" cy="35141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অ্যামোনিয়া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00600" y="762000"/>
              <a:ext cx="1905000" cy="1828800"/>
              <a:chOff x="4800600" y="762000"/>
              <a:chExt cx="1905000" cy="1828800"/>
            </a:xfrm>
          </p:grpSpPr>
          <p:pic>
            <p:nvPicPr>
              <p:cNvPr id="5" name="Picture 4" descr="DSC_0249000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00600" y="762000"/>
                <a:ext cx="1905000" cy="1828800"/>
              </a:xfrm>
              <a:prstGeom prst="rect">
                <a:avLst/>
              </a:prstGeom>
            </p:spPr>
          </p:pic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5410200" y="1010478"/>
              <a:ext cx="685800" cy="54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5" name="Equation" r:id="rId8" imgW="203040" imgH="228600" progId="Equation.3">
                      <p:embed/>
                    </p:oleObj>
                  </mc:Choice>
                  <mc:Fallback>
                    <p:oleObj name="Equation" r:id="rId8" imgW="20304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1010478"/>
                            <a:ext cx="685800" cy="5466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Right Arrow 24"/>
          <p:cNvSpPr/>
          <p:nvPr/>
        </p:nvSpPr>
        <p:spPr>
          <a:xfrm>
            <a:off x="6248400" y="4038600"/>
            <a:ext cx="838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0"/>
            <a:ext cx="4495800" cy="838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দলগত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কাজঃ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7620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পাঁচ</a:t>
            </a:r>
            <a:r>
              <a:rPr lang="en-US" sz="3600" dirty="0" smtClean="0"/>
              <a:t> </a:t>
            </a:r>
            <a:r>
              <a:rPr lang="en-US" sz="3600" dirty="0" err="1" smtClean="0"/>
              <a:t>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লিটমাস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পেপার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এসিড </a:t>
            </a:r>
            <a:r>
              <a:rPr lang="en-US" sz="3600" dirty="0" err="1" smtClean="0"/>
              <a:t>পরীক্ষা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78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685800"/>
            <a:ext cx="28956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2192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149.jpg"/>
          <p:cNvPicPr>
            <a:picLocks noChangeAspect="1"/>
          </p:cNvPicPr>
          <p:nvPr/>
        </p:nvPicPr>
        <p:blipFill>
          <a:blip r:embed="rId3"/>
          <a:srcRect l="13840" r="16030" b="21333"/>
          <a:stretch>
            <a:fillRect/>
          </a:stretch>
        </p:blipFill>
        <p:spPr>
          <a:xfrm>
            <a:off x="457200" y="1828800"/>
            <a:ext cx="2667000" cy="2209800"/>
          </a:xfrm>
          <a:prstGeom prst="rect">
            <a:avLst/>
          </a:prstGeom>
        </p:spPr>
      </p:pic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4"/>
          <a:srcRect l="30312" t="17500" r="35938" b="39663"/>
          <a:stretch>
            <a:fillRect/>
          </a:stretch>
        </p:blipFill>
        <p:spPr>
          <a:xfrm>
            <a:off x="6477000" y="1828800"/>
            <a:ext cx="2209800" cy="22098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0" y="548640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কর্মপদ্ধতিঃ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একটি কাঁচের গ্লাসে লেবুর পরিষ্কার রস নাও এবং লিটমাস কাগজ দিয়ে  পরীক্ষা করে ফলাফল পর্যবেক্ষণ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1828801"/>
            <a:ext cx="2438400" cy="22097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33400" y="4114800"/>
            <a:ext cx="2438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191000"/>
            <a:ext cx="2057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 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91000"/>
            <a:ext cx="2209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7000" y="685800"/>
            <a:ext cx="2286000" cy="304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99"/>
            <a:ext cx="9144000" cy="601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79792"/>
              </p:ext>
            </p:extLst>
          </p:nvPr>
        </p:nvGraphicFramePr>
        <p:xfrm>
          <a:off x="0" y="4131973"/>
          <a:ext cx="9144001" cy="262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5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6064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5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67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53199" y="4710910"/>
            <a:ext cx="2590801" cy="1239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অম্ল বা এসিড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9" y="5866761"/>
            <a:ext cx="5105399" cy="892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লিটমাসের রং পরিবর্তন হয়ে লাল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799" y="4830182"/>
            <a:ext cx="5088377" cy="83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2971800"/>
            <a:ext cx="6858000" cy="504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762000"/>
            <a:ext cx="2057400" cy="1941362"/>
            <a:chOff x="3505200" y="1480613"/>
            <a:chExt cx="2896162" cy="2588483"/>
          </a:xfrm>
        </p:grpSpPr>
        <p:sp>
          <p:nvSpPr>
            <p:cNvPr id="29" name="Can 28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724401" y="333480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91200" y="685800"/>
            <a:ext cx="2057400" cy="2005074"/>
            <a:chOff x="4876800" y="1936603"/>
            <a:chExt cx="2057400" cy="2005074"/>
          </a:xfrm>
        </p:grpSpPr>
        <p:sp>
          <p:nvSpPr>
            <p:cNvPr id="35" name="Can 34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742906" y="3442447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71801" y="2133600"/>
            <a:ext cx="2819399" cy="425951"/>
            <a:chOff x="3048001" y="2133600"/>
            <a:chExt cx="2819399" cy="425951"/>
          </a:xfrm>
        </p:grpSpPr>
        <p:sp>
          <p:nvSpPr>
            <p:cNvPr id="41" name="Rectangle 40"/>
            <p:cNvSpPr/>
            <p:nvPr/>
          </p:nvSpPr>
          <p:spPr>
            <a:xfrm>
              <a:off x="3733203" y="2133600"/>
              <a:ext cx="1709467" cy="4259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লেবুর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>
              <a:stCxn id="41" idx="1"/>
            </p:cNvCxnSpPr>
            <p:nvPr/>
          </p:nvCxnSpPr>
          <p:spPr>
            <a:xfrm flipH="1">
              <a:off x="3048001" y="2346576"/>
              <a:ext cx="685202" cy="15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3"/>
              <a:endCxn id="36" idx="2"/>
            </p:cNvCxnSpPr>
            <p:nvPr/>
          </p:nvCxnSpPr>
          <p:spPr>
            <a:xfrm flipV="1">
              <a:off x="5442670" y="2342100"/>
              <a:ext cx="424730" cy="4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71803" y="838200"/>
            <a:ext cx="4267198" cy="547102"/>
            <a:chOff x="3048004" y="2133600"/>
            <a:chExt cx="2819397" cy="547102"/>
          </a:xfrm>
        </p:grpSpPr>
        <p:sp>
          <p:nvSpPr>
            <p:cNvPr id="44" name="Rectangle 43"/>
            <p:cNvSpPr/>
            <p:nvPr/>
          </p:nvSpPr>
          <p:spPr>
            <a:xfrm>
              <a:off x="3551466" y="2133600"/>
              <a:ext cx="1862817" cy="5471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7" name="Straight Arrow Connector 46"/>
            <p:cNvCxnSpPr>
              <a:stCxn id="44" idx="1"/>
            </p:cNvCxnSpPr>
            <p:nvPr/>
          </p:nvCxnSpPr>
          <p:spPr>
            <a:xfrm flipH="1" flipV="1">
              <a:off x="3048004" y="2362201"/>
              <a:ext cx="503462" cy="449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3"/>
            </p:cNvCxnSpPr>
            <p:nvPr/>
          </p:nvCxnSpPr>
          <p:spPr>
            <a:xfrm flipV="1">
              <a:off x="5414282" y="2342101"/>
              <a:ext cx="453119" cy="65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-026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14400"/>
            <a:ext cx="3437467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029200" y="838200"/>
            <a:ext cx="3200400" cy="2286000"/>
            <a:chOff x="3124200" y="2667000"/>
            <a:chExt cx="2971800" cy="1466850"/>
          </a:xfrm>
        </p:grpSpPr>
        <p:pic>
          <p:nvPicPr>
            <p:cNvPr id="8" name="Picture 7" descr="images4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2667000"/>
              <a:ext cx="2971800" cy="1466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061.jpg"/>
            <p:cNvPicPr>
              <a:picLocks noChangeAspect="1"/>
            </p:cNvPicPr>
            <p:nvPr/>
          </p:nvPicPr>
          <p:blipFill>
            <a:blip r:embed="rId5"/>
            <a:srcRect l="30509" t="22727" r="25424" b="20454"/>
            <a:stretch>
              <a:fillRect/>
            </a:stretch>
          </p:blipFill>
          <p:spPr>
            <a:xfrm>
              <a:off x="3805238" y="2904392"/>
              <a:ext cx="1609725" cy="9891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 descr="LIQUID-VS-POWDER-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0"/>
            <a:ext cx="3429000" cy="2198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7"/>
          <a:srcRect t="17037"/>
          <a:stretch>
            <a:fillRect/>
          </a:stretch>
        </p:blipFill>
        <p:spPr>
          <a:xfrm>
            <a:off x="5029200" y="3352800"/>
            <a:ext cx="3200400" cy="2154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743199" y="49929"/>
            <a:ext cx="4038601" cy="7501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4038601" cy="4632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এগুলোতে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/>
              <a:t> </a:t>
            </a:r>
            <a:r>
              <a:rPr lang="en-US" sz="2400" dirty="0" smtClean="0"/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0386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ক্ষারক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415" y="1564052"/>
            <a:ext cx="7543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ক্ষারকের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বৈশিষ্ট্যঃ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829470"/>
            <a:ext cx="60198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১) </a:t>
            </a:r>
            <a:r>
              <a:rPr lang="en-US" sz="2400" dirty="0" err="1" smtClean="0"/>
              <a:t>কটু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কটু</a:t>
            </a:r>
            <a:r>
              <a:rPr lang="en-US" sz="2400" dirty="0" smtClean="0"/>
              <a:t> </a:t>
            </a:r>
            <a:r>
              <a:rPr lang="en-US" sz="2400" dirty="0" err="1" smtClean="0"/>
              <a:t>গন্ধযুক্ত</a:t>
            </a:r>
            <a:r>
              <a:rPr lang="en-US" sz="2400" dirty="0"/>
              <a:t> </a:t>
            </a:r>
            <a:r>
              <a:rPr lang="en-US" sz="2400" dirty="0" smtClean="0"/>
              <a:t>|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86543" y="3704282"/>
            <a:ext cx="6019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২) </a:t>
            </a:r>
            <a:r>
              <a:rPr lang="en-US" sz="2400" dirty="0" err="1" smtClean="0"/>
              <a:t>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লিটমাসকে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|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6543" y="4685183"/>
                <a:ext cx="6830786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৩) </a:t>
                </a:r>
                <a:r>
                  <a:rPr lang="en-US" sz="2400" dirty="0" err="1" smtClean="0"/>
                  <a:t>পানিতে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হাইড্রক্সিল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আয়ন</a:t>
                </a:r>
                <a:r>
                  <a:rPr lang="en-US" sz="2400" dirty="0" smtClean="0"/>
                  <a:t>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 err="1" smtClean="0"/>
                  <a:t>তৈরি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করে</a:t>
                </a:r>
                <a:r>
                  <a:rPr lang="en-US" sz="2400" dirty="0" smtClean="0"/>
                  <a:t> |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3" y="4685183"/>
                <a:ext cx="6830786" cy="461665"/>
              </a:xfrm>
              <a:prstGeom prst="rect">
                <a:avLst/>
              </a:prstGeom>
              <a:blipFill>
                <a:blip r:embed="rId2"/>
                <a:stretch>
                  <a:fillRect l="-142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59329" y="5453906"/>
            <a:ext cx="6858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৪) </a:t>
            </a:r>
            <a:r>
              <a:rPr lang="en-US" sz="2400" dirty="0" err="1" smtClean="0"/>
              <a:t>এসিডের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4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762000"/>
            <a:ext cx="4038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ক্ষার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133600"/>
            <a:ext cx="68580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পানিতে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দ্রবীভুত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|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00601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সকল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ক্ষারই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ক্ষারক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সকল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ক্ষারক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নয়</a:t>
            </a:r>
            <a:r>
              <a:rPr lang="en-US" sz="3200" dirty="0" smtClean="0"/>
              <a:t> |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0"/>
            <a:ext cx="4495800" cy="838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দলগত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কাজঃ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7620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পাঁচ</a:t>
            </a:r>
            <a:r>
              <a:rPr lang="en-US" sz="3600" dirty="0" smtClean="0"/>
              <a:t> </a:t>
            </a:r>
            <a:r>
              <a:rPr lang="en-US" sz="3600" dirty="0" err="1" smtClean="0"/>
              <a:t>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লিটমাস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পেপার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ক্ষারক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পরীক্ষা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3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582384"/>
            <a:ext cx="4267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 ক্ষারক 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2800" y="-16329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1121225"/>
            <a:ext cx="4267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3"/>
          <a:srcRect l="30312" t="17500" r="35938" b="39663"/>
          <a:stretch>
            <a:fillRect/>
          </a:stretch>
        </p:blipFill>
        <p:spPr>
          <a:xfrm>
            <a:off x="7086600" y="1828800"/>
            <a:ext cx="1752600" cy="1905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0" y="4724400"/>
            <a:ext cx="9144000" cy="1469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কর্মপদ্ধতিঃ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সামান্য চুন নিয়ে আস্তে আস্তে পানি যোগ করে নাড়া দাও। কিছুক্ষণ অপেক্ষা করে মিশ্রণের উপরিভাগ থেকে পরিষ্কার চুনের পানি আলাদা করে নিয়ে লিটমাস কাগজ দিয়ে পরীক্ষা করে 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easpoon.jpg"/>
          <p:cNvPicPr>
            <a:picLocks noChangeAspect="1"/>
          </p:cNvPicPr>
          <p:nvPr/>
        </p:nvPicPr>
        <p:blipFill>
          <a:blip r:embed="rId4" cstate="print"/>
          <a:srcRect l="17105" t="27561" r="6140" b="13305"/>
          <a:stretch>
            <a:fillRect/>
          </a:stretch>
        </p:blipFill>
        <p:spPr>
          <a:xfrm rot="16200000">
            <a:off x="2857500" y="2095500"/>
            <a:ext cx="1905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33400" y="3902532"/>
            <a:ext cx="1981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3886199"/>
            <a:ext cx="2057400" cy="4109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3916144"/>
            <a:ext cx="1676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াঁচের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3916141"/>
            <a:ext cx="1447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8800"/>
            <a:ext cx="1828801" cy="198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8" name="Group 6"/>
          <p:cNvGrpSpPr/>
          <p:nvPr/>
        </p:nvGrpSpPr>
        <p:grpSpPr>
          <a:xfrm>
            <a:off x="381000" y="1905000"/>
            <a:ext cx="2286000" cy="1905000"/>
            <a:chOff x="3124200" y="2667000"/>
            <a:chExt cx="2971800" cy="1543050"/>
          </a:xfrm>
        </p:grpSpPr>
        <p:pic>
          <p:nvPicPr>
            <p:cNvPr id="34" name="Picture 33" descr="images4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5" name="Picture 34" descr="061.jpg"/>
            <p:cNvPicPr>
              <a:picLocks noChangeAspect="1"/>
            </p:cNvPicPr>
            <p:nvPr/>
          </p:nvPicPr>
          <p:blipFill>
            <a:blip r:embed="rId7"/>
            <a:srcRect l="30509" t="22727" r="25424" b="20454"/>
            <a:stretch>
              <a:fillRect/>
            </a:stretch>
          </p:blipFill>
          <p:spPr>
            <a:xfrm>
              <a:off x="3805238" y="3160776"/>
              <a:ext cx="1609725" cy="740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6" name="Rectangle 35"/>
          <p:cNvSpPr/>
          <p:nvPr/>
        </p:nvSpPr>
        <p:spPr>
          <a:xfrm>
            <a:off x="6477000" y="685799"/>
            <a:ext cx="2667000" cy="4354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17" grpId="0" animBg="1"/>
      <p:bldP spid="20" grpId="0" animBg="1"/>
      <p:bldP spid="21" grpId="0" animBg="1"/>
      <p:bldP spid="22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1"/>
            <a:ext cx="9144000" cy="99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bn-BD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62100"/>
            <a:ext cx="4495800" cy="6477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1600200"/>
            <a:ext cx="3886200" cy="609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1" y="2514600"/>
            <a:ext cx="3886200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bn-BD" dirty="0"/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শ্রেণীঃ অষ্টম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 - ৪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৫০  মিনিট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2514600"/>
            <a:ext cx="44958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তায়েব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|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মোবাইলঃ01715391964</a:t>
            </a:r>
          </a:p>
        </p:txBody>
      </p:sp>
    </p:spTree>
    <p:extLst>
      <p:ext uri="{BB962C8B-B14F-4D97-AF65-F5344CB8AC3E}">
        <p14:creationId xmlns:p14="http://schemas.microsoft.com/office/powerpoint/2010/main" val="644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43000" y="762000"/>
            <a:ext cx="2057400" cy="1941362"/>
            <a:chOff x="3505200" y="1480613"/>
            <a:chExt cx="2896162" cy="2588483"/>
          </a:xfrm>
        </p:grpSpPr>
        <p:sp>
          <p:nvSpPr>
            <p:cNvPr id="2" name="Can 1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n 2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24401" y="331687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91200" y="685800"/>
            <a:ext cx="2057400" cy="2005074"/>
            <a:chOff x="4876800" y="1936603"/>
            <a:chExt cx="2057400" cy="2005074"/>
          </a:xfrm>
        </p:grpSpPr>
        <p:sp>
          <p:nvSpPr>
            <p:cNvPr id="29" name="Can 28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42906" y="3429000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52400" y="-11824"/>
            <a:ext cx="8991600" cy="565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1" y="3048000"/>
            <a:ext cx="7619998" cy="460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81618"/>
              </p:ext>
            </p:extLst>
          </p:nvPr>
        </p:nvGraphicFramePr>
        <p:xfrm>
          <a:off x="0" y="3810002"/>
          <a:ext cx="9144000" cy="219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8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202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7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295400" y="4519751"/>
            <a:ext cx="5361906" cy="6618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95400" y="5293871"/>
            <a:ext cx="5361906" cy="7087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হয়ে নীল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81800" y="4572000"/>
            <a:ext cx="2362200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ক্ষারক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1803" y="2133600"/>
            <a:ext cx="2819397" cy="401647"/>
            <a:chOff x="3048003" y="2133600"/>
            <a:chExt cx="2819397" cy="401647"/>
          </a:xfrm>
        </p:grpSpPr>
        <p:sp>
          <p:nvSpPr>
            <p:cNvPr id="22" name="Rectangle 21"/>
            <p:cNvSpPr/>
            <p:nvPr/>
          </p:nvSpPr>
          <p:spPr>
            <a:xfrm>
              <a:off x="3505201" y="2133600"/>
              <a:ext cx="1937470" cy="4016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চুনের পানি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>
              <a:off x="3048003" y="2334424"/>
              <a:ext cx="457198" cy="277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</p:cNvCxnSpPr>
            <p:nvPr/>
          </p:nvCxnSpPr>
          <p:spPr>
            <a:xfrm>
              <a:off x="5442671" y="2334424"/>
              <a:ext cx="424729" cy="76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971804" y="838199"/>
            <a:ext cx="4267196" cy="425597"/>
            <a:chOff x="3048005" y="2133599"/>
            <a:chExt cx="2819396" cy="425597"/>
          </a:xfrm>
        </p:grpSpPr>
        <p:sp>
          <p:nvSpPr>
            <p:cNvPr id="43" name="Rectangle 42"/>
            <p:cNvSpPr/>
            <p:nvPr/>
          </p:nvSpPr>
          <p:spPr>
            <a:xfrm>
              <a:off x="3350081" y="2133599"/>
              <a:ext cx="2132987" cy="4255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flipH="1">
              <a:off x="3048005" y="2346398"/>
              <a:ext cx="302076" cy="158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 flipV="1">
              <a:off x="5483068" y="2342100"/>
              <a:ext cx="384333" cy="42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942994" y="1559858"/>
            <a:ext cx="2794733" cy="41568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অক্সালিক এসিড</a:t>
            </a:r>
          </a:p>
        </p:txBody>
      </p:sp>
      <p:sp>
        <p:nvSpPr>
          <p:cNvPr id="65" name="Oval 64"/>
          <p:cNvSpPr/>
          <p:nvPr/>
        </p:nvSpPr>
        <p:spPr>
          <a:xfrm>
            <a:off x="2015200" y="5263123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992032" y="5256719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634372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কোন এসিড থাকে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0" y="621442"/>
            <a:ext cx="1371600" cy="685800"/>
          </a:xfrm>
          <a:prstGeom prst="rightArrow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39633" y="1566101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523067" y="1516955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92570" y="1610075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009466" y="1518344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8772" y="2296566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318082" y="2052561"/>
            <a:ext cx="280233" cy="488009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78815" y="2253343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489145" y="2154731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05050" y="1524000"/>
            <a:ext cx="2552700" cy="41942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এসিটিক এসিড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05050" y="2154731"/>
            <a:ext cx="2552700" cy="52171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ম্যালিক এসিড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942994" y="2165722"/>
            <a:ext cx="2800094" cy="46541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92570" y="2296566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37079" y="27211"/>
            <a:ext cx="3005916" cy="43254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16225" y="2832204"/>
            <a:ext cx="7690757" cy="14990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NaOH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পদার্থটি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ক্ষারীয় প্রকৃতির।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লিটমাসকে লাল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সাবানের মূল উপাদান।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6329" y="3111071"/>
            <a:ext cx="1219200" cy="685800"/>
          </a:xfrm>
          <a:prstGeom prst="rightArrow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94997" y="4625148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1992032" y="469862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4026433" y="45594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63734" y="4605294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614304" y="4625148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7442073" y="4548948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72024" y="5136311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624238" y="5221777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434659" y="5136311"/>
            <a:ext cx="41486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627109" y="516487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3965849" y="5028280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529" y="6076172"/>
            <a:ext cx="2117271" cy="4595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এসিড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54087" y="6055666"/>
            <a:ext cx="2068426" cy="4616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ক্ষারক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41" name="Right Arrow 40"/>
          <p:cNvSpPr/>
          <p:nvPr/>
        </p:nvSpPr>
        <p:spPr>
          <a:xfrm>
            <a:off x="0" y="5982486"/>
            <a:ext cx="1143000" cy="6469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প্রশ্নঃ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৩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4191001" y="5943599"/>
            <a:ext cx="1066800" cy="68580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প্রশ্নঃ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৪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2" grpId="0" animBg="1"/>
      <p:bldP spid="3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858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233148" y="745553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95553" y="2108015"/>
            <a:ext cx="6958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এসিড ও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ক্ষারক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এর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পার্থক্য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নিরুপন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করে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খাতায়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লিখে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আনবে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 |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>
            <a:off x="457200" y="457200"/>
            <a:ext cx="8305800" cy="601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-Blue_and_red_litmus_paper.jpg"/>
          <p:cNvPicPr>
            <a:picLocks noChangeAspect="1"/>
          </p:cNvPicPr>
          <p:nvPr/>
        </p:nvPicPr>
        <p:blipFill>
          <a:blip r:embed="rId3"/>
          <a:srcRect l="5937" t="15000" r="7813" b="11250"/>
          <a:stretch>
            <a:fillRect/>
          </a:stretch>
        </p:blipFill>
        <p:spPr>
          <a:xfrm>
            <a:off x="2192565" y="3733800"/>
            <a:ext cx="41148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4134758" cy="21063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95400" y="2662535"/>
            <a:ext cx="1905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লেবু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2662535"/>
            <a:ext cx="1905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সাবান</a:t>
            </a:r>
            <a:endParaRPr lang="en-US" sz="24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rcRect t="17037"/>
          <a:stretch>
            <a:fillRect/>
          </a:stretch>
        </p:blipFill>
        <p:spPr>
          <a:xfrm>
            <a:off x="5410200" y="180146"/>
            <a:ext cx="3200400" cy="2154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00400" y="6246167"/>
            <a:ext cx="2743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লিটমাস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পেপার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19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762000" y="990600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1371601" y="2057400"/>
            <a:ext cx="6400800" cy="1905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09514" y="2334038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 কী তা বলতে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53332" y="5638800"/>
            <a:ext cx="7239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 দ্বারা অম্ল ও ক্ষারক সনাক্ত  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20800" y="291573"/>
            <a:ext cx="6578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9514" y="3403284"/>
            <a:ext cx="6858000" cy="76200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9514" y="4521042"/>
            <a:ext cx="6858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3314" y="1292352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এসিড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26" y="747920"/>
            <a:ext cx="3657600" cy="2114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Indian-gooseberry.jpg"/>
          <p:cNvPicPr>
            <a:picLocks noChangeAspect="1"/>
          </p:cNvPicPr>
          <p:nvPr/>
        </p:nvPicPr>
        <p:blipFill>
          <a:blip r:embed="rId4"/>
          <a:srcRect l="34524" t="25000" r="36905" b="32143"/>
          <a:stretch>
            <a:fillRect/>
          </a:stretch>
        </p:blipFill>
        <p:spPr>
          <a:xfrm>
            <a:off x="4974771" y="763084"/>
            <a:ext cx="3505200" cy="2068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image_922_118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83" y="3039820"/>
            <a:ext cx="36576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ua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146" y="3076767"/>
            <a:ext cx="3600450" cy="2220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926771" y="5671457"/>
            <a:ext cx="4800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টকস্বাদযুক্ত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847" y="3348"/>
            <a:ext cx="6765472" cy="604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ফলগুলির স্বাদ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671" y="6248810"/>
            <a:ext cx="2362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টক</a:t>
            </a:r>
            <a:r>
              <a:rPr lang="en-US" dirty="0" smtClean="0"/>
              <a:t> </a:t>
            </a:r>
            <a:r>
              <a:rPr lang="en-US" dirty="0" err="1" smtClean="0"/>
              <a:t>লাগে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210300"/>
            <a:ext cx="2971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এসিড </a:t>
            </a:r>
            <a:r>
              <a:rPr lang="en-US" dirty="0" err="1" smtClean="0"/>
              <a:t>আছে</a:t>
            </a:r>
            <a:r>
              <a:rPr lang="en-US" dirty="0" smtClean="0"/>
              <a:t> 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461" y="1541480"/>
            <a:ext cx="75438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এসিড </a:t>
            </a:r>
            <a:r>
              <a:rPr lang="en-US" sz="5400" dirty="0" err="1" smtClean="0"/>
              <a:t>এর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বৈশিষ্ট্যঃ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185803" y="4185791"/>
            <a:ext cx="489386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৩</a:t>
            </a:r>
            <a:r>
              <a:rPr lang="en-US" sz="2400" dirty="0" smtClean="0"/>
              <a:t>) </a:t>
            </a:r>
            <a:r>
              <a:rPr lang="en-US" sz="2400" dirty="0" err="1" smtClean="0"/>
              <a:t>নীল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লিটমাসকে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|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5803" y="4854766"/>
                <a:ext cx="7168243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৪) </a:t>
                </a:r>
                <a:r>
                  <a:rPr lang="en-US" sz="2400" dirty="0" err="1" smtClean="0">
                    <a:latin typeface="+mj-lt"/>
                  </a:rPr>
                  <a:t>পানিতে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হাইড্রোজেন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আয়ন</a:t>
                </a:r>
                <a:r>
                  <a:rPr lang="en-US" sz="2400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+mj-lt"/>
                  </a:rPr>
                  <a:t> ) </a:t>
                </a:r>
                <a:r>
                  <a:rPr lang="en-US" sz="2400" dirty="0" err="1" smtClean="0">
                    <a:latin typeface="+mj-lt"/>
                  </a:rPr>
                  <a:t>তৈরী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করে</a:t>
                </a:r>
                <a:r>
                  <a:rPr lang="en-US" sz="2400" dirty="0" smtClean="0">
                    <a:latin typeface="+mj-lt"/>
                  </a:rPr>
                  <a:t> |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03" y="4854766"/>
                <a:ext cx="7168243" cy="461665"/>
              </a:xfrm>
              <a:prstGeom prst="rect">
                <a:avLst/>
              </a:prstGeom>
              <a:blipFill>
                <a:blip r:embed="rId2"/>
                <a:stretch>
                  <a:fillRect l="-13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1247" y="5561082"/>
            <a:ext cx="71628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৫) </a:t>
            </a:r>
            <a:r>
              <a:rPr lang="en-US" sz="2400" dirty="0" err="1" smtClean="0"/>
              <a:t>ক্ষারের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লবন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7576" y="3498146"/>
            <a:ext cx="487209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২) </a:t>
            </a:r>
            <a:r>
              <a:rPr lang="en-US" sz="2400" dirty="0" err="1" smtClean="0"/>
              <a:t>ঝাঁঝালো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গন্ধযুক্ত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6004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বিঃদ্রঃ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এসিডের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স্বাদ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গ্রহন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ভালো</a:t>
            </a:r>
            <a:r>
              <a:rPr lang="en-US" sz="3200" dirty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5271" y="177433"/>
            <a:ext cx="4724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এসিড </a:t>
            </a:r>
            <a:r>
              <a:rPr lang="en-US" sz="4400" dirty="0" err="1" smtClean="0"/>
              <a:t>কী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185804" y="2819400"/>
            <a:ext cx="48938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১) </a:t>
            </a:r>
            <a:r>
              <a:rPr lang="en-US" sz="2400" dirty="0" err="1" smtClean="0"/>
              <a:t>টক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স্বাদযুক্ত</a:t>
            </a:r>
            <a:r>
              <a:rPr lang="en-US" sz="2400" dirty="0" smtClean="0"/>
              <a:t> 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5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4572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নির্দেশক</a:t>
            </a:r>
            <a:r>
              <a:rPr lang="en-US" sz="4000" dirty="0" err="1"/>
              <a:t>ঃ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8382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আরও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কিছু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নির্দেশক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মিথাইল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অরেঞ্জ</a:t>
            </a:r>
            <a:r>
              <a:rPr lang="en-US" sz="3200" dirty="0" smtClean="0"/>
              <a:t>, </a:t>
            </a:r>
            <a:r>
              <a:rPr lang="en-US" sz="3200" dirty="0" err="1" smtClean="0"/>
              <a:t>ফেনোফতেলিন</a:t>
            </a:r>
            <a:r>
              <a:rPr lang="en-US" sz="3200" dirty="0" smtClean="0"/>
              <a:t>, </a:t>
            </a:r>
            <a:r>
              <a:rPr lang="en-US" sz="3200" dirty="0" err="1" smtClean="0"/>
              <a:t>মিথাইল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রেড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 |</a:t>
            </a:r>
            <a:endParaRPr lang="en-US" sz="3200" dirty="0"/>
          </a:p>
        </p:txBody>
      </p:sp>
      <p:pic>
        <p:nvPicPr>
          <p:cNvPr id="7" name="Picture 6" descr="1-Blue_and_red_litmus_paper.jpg"/>
          <p:cNvPicPr>
            <a:picLocks noChangeAspect="1"/>
          </p:cNvPicPr>
          <p:nvPr/>
        </p:nvPicPr>
        <p:blipFill>
          <a:blip r:embed="rId2"/>
          <a:srcRect l="5937" t="15000" r="7813" b="11250"/>
          <a:stretch>
            <a:fillRect/>
          </a:stretch>
        </p:blipFill>
        <p:spPr>
          <a:xfrm>
            <a:off x="2133600" y="1600200"/>
            <a:ext cx="41148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124200" y="4245114"/>
            <a:ext cx="2819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লিটমাস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পেপার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0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114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0" y="2514600"/>
            <a:ext cx="2133600" cy="3581400"/>
            <a:chOff x="3124200" y="1371600"/>
            <a:chExt cx="2438400" cy="3581400"/>
          </a:xfrm>
        </p:grpSpPr>
        <p:pic>
          <p:nvPicPr>
            <p:cNvPr id="4" name="Picture 3" descr="IMG_0522 baton rouge liche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1371600"/>
              <a:ext cx="2438400" cy="2743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" name="Rectangle 7"/>
            <p:cNvSpPr/>
            <p:nvPr/>
          </p:nvSpPr>
          <p:spPr>
            <a:xfrm>
              <a:off x="3124200" y="4495800"/>
              <a:ext cx="2438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লিচেন গাছ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0873" y="2514600"/>
            <a:ext cx="2159727" cy="3581400"/>
            <a:chOff x="6450873" y="2514600"/>
            <a:chExt cx="2159727" cy="3581400"/>
          </a:xfrm>
        </p:grpSpPr>
        <p:pic>
          <p:nvPicPr>
            <p:cNvPr id="5" name="Picture 4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50873" y="2514600"/>
              <a:ext cx="2159726" cy="2743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7001" y="5638800"/>
              <a:ext cx="213359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1258111"/>
            <a:ext cx="8153400" cy="799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কাগজে লিচেন গাছ থেকে প্রাপ্ত রং মিশিয়ে তৈরি হয় লিটমাস কাগজ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495144"/>
            <a:ext cx="2286000" cy="3600857"/>
            <a:chOff x="304800" y="1371600"/>
            <a:chExt cx="2514600" cy="3453883"/>
          </a:xfrm>
        </p:grpSpPr>
        <p:sp>
          <p:nvSpPr>
            <p:cNvPr id="7" name="Rectangle 6"/>
            <p:cNvSpPr/>
            <p:nvPr/>
          </p:nvSpPr>
          <p:spPr>
            <a:xfrm>
              <a:off x="304800" y="4240765"/>
              <a:ext cx="2362199" cy="5847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সাধারন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seven-seas-tomoe-river-paper-pad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371600"/>
              <a:ext cx="2514600" cy="2667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0" name="Right Arrow 19"/>
          <p:cNvSpPr/>
          <p:nvPr/>
        </p:nvSpPr>
        <p:spPr>
          <a:xfrm>
            <a:off x="5410200" y="37338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5445</TotalTime>
  <Words>980</Words>
  <Application>Microsoft Office PowerPoint</Application>
  <PresentationFormat>On-screen Show (4:3)</PresentationFormat>
  <Paragraphs>178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Lotus</cp:lastModifiedBy>
  <cp:revision>667</cp:revision>
  <dcterms:created xsi:type="dcterms:W3CDTF">2006-08-16T00:00:00Z</dcterms:created>
  <dcterms:modified xsi:type="dcterms:W3CDTF">2021-01-27T18:27:48Z</dcterms:modified>
</cp:coreProperties>
</file>