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327" r:id="rId8"/>
    <p:sldId id="328" r:id="rId9"/>
    <p:sldId id="329" r:id="rId10"/>
    <p:sldId id="368" r:id="rId11"/>
    <p:sldId id="335" r:id="rId12"/>
    <p:sldId id="336" r:id="rId13"/>
    <p:sldId id="360" r:id="rId14"/>
    <p:sldId id="361" r:id="rId15"/>
    <p:sldId id="362" r:id="rId16"/>
    <p:sldId id="364" r:id="rId17"/>
    <p:sldId id="365" r:id="rId18"/>
    <p:sldId id="366" r:id="rId19"/>
    <p:sldId id="367" r:id="rId20"/>
    <p:sldId id="337" r:id="rId21"/>
    <p:sldId id="369" r:id="rId22"/>
    <p:sldId id="359" r:id="rId23"/>
    <p:sldId id="270" r:id="rId24"/>
    <p:sldId id="275" r:id="rId25"/>
    <p:sldId id="277" r:id="rId26"/>
    <p:sldId id="326" r:id="rId27"/>
    <p:sldId id="282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FZz+ccZWb6hhnsndTlg3w==" hashData="XHTLhFQGsBJrvip5aZkMQHWj3EzyrYca+YSKCAGY69+pVnUq4GMgyNcIWq0uvQ7VQ0Yagj7/ZTKmPPz3DQW2e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6E0"/>
    <a:srgbClr val="3BFF94"/>
    <a:srgbClr val="D7F6F9"/>
    <a:srgbClr val="AAECBA"/>
    <a:srgbClr val="CD7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ABA21-73F9-4294-8C68-DFDEC6759BD8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E4E42-8ABD-4586-A3DB-88963CC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4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19D8E-67CC-4058-9E1E-3A2B13F684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5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19D8E-67CC-4058-9E1E-3A2B13F684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5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55715" y="0"/>
            <a:ext cx="12247715" cy="7010400"/>
            <a:chOff x="0" y="0"/>
            <a:chExt cx="12199215" cy="6858000"/>
          </a:xfrm>
        </p:grpSpPr>
        <p:sp>
          <p:nvSpPr>
            <p:cNvPr id="14" name="Frame 13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gradFill>
              <a:gsLst>
                <a:gs pos="3540">
                  <a:schemeClr val="accent4">
                    <a:lumMod val="60000"/>
                    <a:lumOff val="40000"/>
                  </a:schemeClr>
                </a:gs>
                <a:gs pos="26000">
                  <a:schemeClr val="accent1">
                    <a:lumMod val="5000"/>
                    <a:lumOff val="95000"/>
                  </a:schemeClr>
                </a:gs>
                <a:gs pos="44000">
                  <a:srgbClr val="E8A6E0"/>
                </a:gs>
                <a:gs pos="62000">
                  <a:srgbClr val="0070C0"/>
                </a:gs>
                <a:gs pos="97345">
                  <a:srgbClr val="D7F6F9"/>
                </a:gs>
                <a:gs pos="83000">
                  <a:srgbClr val="AAECBA"/>
                </a:gs>
                <a:gs pos="64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>
                <a:solidFill>
                  <a:srgbClr val="99FF66"/>
                </a:solidFill>
              </a:endParaRPr>
            </a:p>
          </p:txBody>
        </p:sp>
        <p:sp>
          <p:nvSpPr>
            <p:cNvPr id="15" name="Bevel 14"/>
            <p:cNvSpPr/>
            <p:nvPr userDrawn="1"/>
          </p:nvSpPr>
          <p:spPr>
            <a:xfrm>
              <a:off x="203200" y="171034"/>
              <a:ext cx="11814629" cy="6491713"/>
            </a:xfrm>
            <a:prstGeom prst="bevel">
              <a:avLst>
                <a:gd name="adj" fmla="val 10322"/>
              </a:avLst>
            </a:prstGeom>
            <a:solidFill>
              <a:srgbClr val="D7F6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355599" y="317497"/>
              <a:ext cx="11509829" cy="6097663"/>
            </a:xfrm>
            <a:prstGeom prst="roundRect">
              <a:avLst>
                <a:gd name="adj" fmla="val 7541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7" name="Date Placeholder 1"/>
          <p:cNvSpPr txBox="1">
            <a:spLocks/>
          </p:cNvSpPr>
          <p:nvPr userDrawn="1"/>
        </p:nvSpPr>
        <p:spPr>
          <a:xfrm>
            <a:off x="9618464" y="0"/>
            <a:ext cx="23914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E4688-7E59-4286-BF82-F6B5BE96FA3D}" type="datetime8">
              <a:rPr lang="en-US" b="0" cap="none" spc="0" smtClean="0">
                <a:ln w="0"/>
                <a:solidFill>
                  <a:schemeClr val="tx1"/>
                </a:solidFill>
                <a:effectLst/>
              </a:rPr>
              <a:pPr/>
              <a:t>06-Dec-20 4:03 PM</a:t>
            </a:fld>
            <a:endParaRPr lang="en-US" b="0" cap="none" spc="0" dirty="0">
              <a:ln w="0"/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90600" y="6521229"/>
            <a:ext cx="95293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baseline="0" dirty="0" err="1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Abul</a:t>
            </a:r>
            <a:r>
              <a:rPr lang="en-US" sz="1600" b="0" cap="none" spc="0" baseline="0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cap="none" spc="0" baseline="0" dirty="0" err="1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Kalam</a:t>
            </a:r>
            <a:r>
              <a:rPr lang="en-US" sz="1600" b="0" cap="none" spc="0" baseline="0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Azad, Ass</a:t>
            </a:r>
            <a:r>
              <a:rPr lang="bn-BD" sz="1600" b="0" cap="none" spc="0" baseline="0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600" b="0" cap="none" spc="0" baseline="0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t. Teacher, </a:t>
            </a:r>
            <a:r>
              <a:rPr lang="en-US" sz="1600" b="0" cap="none" spc="0" baseline="0" dirty="0" err="1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Nasirabad</a:t>
            </a:r>
            <a:r>
              <a:rPr lang="en-US" sz="1600" b="0" cap="none" spc="0" baseline="0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cap="none" spc="0" baseline="0" dirty="0" err="1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Dulahar</a:t>
            </a:r>
            <a:r>
              <a:rPr lang="bn-BD" sz="1600" b="0" cap="none" spc="0" baseline="0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Government </a:t>
            </a:r>
            <a:r>
              <a:rPr lang="en-US" sz="1600" b="0" cap="none" spc="0" baseline="0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School, </a:t>
            </a:r>
            <a:r>
              <a:rPr lang="en-US" sz="1600" b="0" cap="none" spc="0" baseline="0" dirty="0" err="1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Nachole</a:t>
            </a:r>
            <a:r>
              <a:rPr lang="en-US" sz="1600" b="0" cap="none" spc="0" baseline="0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cap="none" spc="0" baseline="0" dirty="0" err="1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Chapainawabg</a:t>
            </a:r>
            <a:r>
              <a:rPr lang="bn-BD" sz="1600" b="0" cap="none" spc="0" baseline="0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0" cap="none" spc="0" baseline="0" dirty="0" err="1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nj</a:t>
            </a:r>
            <a:r>
              <a:rPr lang="en-US" sz="1600" b="0" cap="none" spc="0" baseline="0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0" cap="none" spc="0" dirty="0">
              <a:ln w="0"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7.wdp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0.png"/><Relationship Id="rId10" Type="http://schemas.openxmlformats.org/officeDocument/2006/relationships/image" Target="../media/image43.png"/><Relationship Id="rId4" Type="http://schemas.openxmlformats.org/officeDocument/2006/relationships/image" Target="../media/image370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22.jpeg"/><Relationship Id="rId7" Type="http://schemas.openxmlformats.org/officeDocument/2006/relationships/image" Target="../media/image5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microsoft.com/office/2007/relationships/hdphoto" Target="../media/hdphoto8.wdp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537533" y="457202"/>
            <a:ext cx="6368469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bn-BD" sz="8800" b="1" dirty="0">
              <a:ln w="11430">
                <a:solidFill>
                  <a:srgbClr val="00B05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8800" b="1" dirty="0">
                <a:ln w="11430">
                  <a:solidFill>
                    <a:srgbClr val="00B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1430">
                <a:solidFill>
                  <a:srgbClr val="00B05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4" descr="f4r5f.jpg"/>
          <p:cNvPicPr>
            <a:picLocks noChangeAspect="1"/>
          </p:cNvPicPr>
          <p:nvPr/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95166"/>
            <a:ext cx="11506200" cy="6081834"/>
          </a:xfrm>
          <a:prstGeom prst="round2DiagRect">
            <a:avLst>
              <a:gd name="adj1" fmla="val 6760"/>
              <a:gd name="adj2" fmla="val 649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9" descr="bumble3.gif"/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982" y="4785593"/>
            <a:ext cx="1211571" cy="87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bumble3.gif"/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2782" y="4785593"/>
            <a:ext cx="1211571" cy="87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64726" y="2132693"/>
            <a:ext cx="3775166" cy="1751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781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10781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7811" y="318966"/>
            <a:ext cx="6779623" cy="5512525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>
                <a:gd name="adj1" fmla="val 10912296"/>
                <a:gd name="adj2" fmla="val 54439"/>
              </a:avLst>
            </a:prstTxWarp>
            <a:spAutoFit/>
          </a:bodyPr>
          <a:lstStyle/>
          <a:p>
            <a:pPr algn="ctr"/>
            <a:r>
              <a:rPr lang="bn-BD" sz="5063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endParaRPr lang="en-US" sz="5063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25500" y="1841499"/>
          <a:ext cx="10514660" cy="40250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25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2573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402503">
                <a:tc>
                  <a:txBody>
                    <a:bodyPr/>
                    <a:lstStyle/>
                    <a:p>
                      <a:endParaRPr lang="en-US" sz="2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03"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03"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03"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03"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503"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503"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503"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503"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503"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6200" marR="76200" marT="38101" marB="381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25500" y="1968501"/>
            <a:ext cx="2095500" cy="1270000"/>
            <a:chOff x="1104900" y="762000"/>
            <a:chExt cx="1104900" cy="838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04900" y="1600200"/>
              <a:ext cx="11049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104900" y="762000"/>
              <a:ext cx="800100" cy="838200"/>
              <a:chOff x="1104900" y="762000"/>
              <a:chExt cx="800100" cy="8382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371600" y="762000"/>
                <a:ext cx="533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104900" y="762000"/>
                <a:ext cx="266700" cy="838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 flipH="1" flipV="1">
              <a:off x="1905000" y="762000"/>
              <a:ext cx="304800" cy="838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Rectangle 41"/>
          <p:cNvSpPr/>
          <p:nvPr/>
        </p:nvSpPr>
        <p:spPr>
          <a:xfrm>
            <a:off x="4000500" y="1968501"/>
            <a:ext cx="3492500" cy="1254125"/>
          </a:xfrm>
          <a:custGeom>
            <a:avLst/>
            <a:gdLst>
              <a:gd name="connsiteX0" fmla="*/ 0 w 1371600"/>
              <a:gd name="connsiteY0" fmla="*/ 0 h 838200"/>
              <a:gd name="connsiteX1" fmla="*/ 1371600 w 1371600"/>
              <a:gd name="connsiteY1" fmla="*/ 0 h 838200"/>
              <a:gd name="connsiteX2" fmla="*/ 1371600 w 1371600"/>
              <a:gd name="connsiteY2" fmla="*/ 838200 h 838200"/>
              <a:gd name="connsiteX3" fmla="*/ 0 w 1371600"/>
              <a:gd name="connsiteY3" fmla="*/ 838200 h 838200"/>
              <a:gd name="connsiteX4" fmla="*/ 0 w 1371600"/>
              <a:gd name="connsiteY4" fmla="*/ 0 h 838200"/>
              <a:gd name="connsiteX0" fmla="*/ 0 w 1371600"/>
              <a:gd name="connsiteY0" fmla="*/ 19050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0 w 1371600"/>
              <a:gd name="connsiteY4" fmla="*/ 19050 h 857250"/>
              <a:gd name="connsiteX0" fmla="*/ 28575 w 1371600"/>
              <a:gd name="connsiteY0" fmla="*/ 23813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28575 w 1371600"/>
              <a:gd name="connsiteY4" fmla="*/ 23813 h 857250"/>
              <a:gd name="connsiteX0" fmla="*/ 0 w 1343025"/>
              <a:gd name="connsiteY0" fmla="*/ 23813 h 866775"/>
              <a:gd name="connsiteX1" fmla="*/ 1009650 w 1343025"/>
              <a:gd name="connsiteY1" fmla="*/ 0 h 866775"/>
              <a:gd name="connsiteX2" fmla="*/ 1343025 w 1343025"/>
              <a:gd name="connsiteY2" fmla="*/ 857250 h 866775"/>
              <a:gd name="connsiteX3" fmla="*/ 328613 w 1343025"/>
              <a:gd name="connsiteY3" fmla="*/ 866775 h 866775"/>
              <a:gd name="connsiteX4" fmla="*/ 0 w 1343025"/>
              <a:gd name="connsiteY4" fmla="*/ 23813 h 866775"/>
              <a:gd name="connsiteX0" fmla="*/ 0 w 1343025"/>
              <a:gd name="connsiteY0" fmla="*/ 9525 h 852487"/>
              <a:gd name="connsiteX1" fmla="*/ 1000125 w 1343025"/>
              <a:gd name="connsiteY1" fmla="*/ 0 h 852487"/>
              <a:gd name="connsiteX2" fmla="*/ 1343025 w 1343025"/>
              <a:gd name="connsiteY2" fmla="*/ 842962 h 852487"/>
              <a:gd name="connsiteX3" fmla="*/ 328613 w 1343025"/>
              <a:gd name="connsiteY3" fmla="*/ 852487 h 852487"/>
              <a:gd name="connsiteX4" fmla="*/ 0 w 1343025"/>
              <a:gd name="connsiteY4" fmla="*/ 9525 h 8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5" h="852487">
                <a:moveTo>
                  <a:pt x="0" y="9525"/>
                </a:moveTo>
                <a:lnTo>
                  <a:pt x="1000125" y="0"/>
                </a:lnTo>
                <a:lnTo>
                  <a:pt x="1343025" y="842962"/>
                </a:lnTo>
                <a:lnTo>
                  <a:pt x="328613" y="852487"/>
                </a:lnTo>
                <a:lnTo>
                  <a:pt x="0" y="9525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6188" tIns="38094" rIns="76188" bIns="38094" rtlCol="0" anchor="ctr"/>
          <a:lstStyle/>
          <a:p>
            <a:pPr algn="ctr"/>
            <a:endParaRPr lang="en-US" sz="1500"/>
          </a:p>
        </p:txBody>
      </p:sp>
      <p:sp>
        <p:nvSpPr>
          <p:cNvPr id="12" name="Rectangle 43"/>
          <p:cNvSpPr/>
          <p:nvPr/>
        </p:nvSpPr>
        <p:spPr>
          <a:xfrm>
            <a:off x="3302002" y="3937002"/>
            <a:ext cx="2456657" cy="1904999"/>
          </a:xfrm>
          <a:custGeom>
            <a:avLst/>
            <a:gdLst>
              <a:gd name="connsiteX0" fmla="*/ 0 w 1371600"/>
              <a:gd name="connsiteY0" fmla="*/ 0 h 624123"/>
              <a:gd name="connsiteX1" fmla="*/ 1371600 w 1371600"/>
              <a:gd name="connsiteY1" fmla="*/ 0 h 624123"/>
              <a:gd name="connsiteX2" fmla="*/ 1371600 w 1371600"/>
              <a:gd name="connsiteY2" fmla="*/ 624123 h 624123"/>
              <a:gd name="connsiteX3" fmla="*/ 0 w 1371600"/>
              <a:gd name="connsiteY3" fmla="*/ 624123 h 624123"/>
              <a:gd name="connsiteX4" fmla="*/ 0 w 1371600"/>
              <a:gd name="connsiteY4" fmla="*/ 0 h 624123"/>
              <a:gd name="connsiteX0" fmla="*/ 257175 w 1628775"/>
              <a:gd name="connsiteY0" fmla="*/ 0 h 1195623"/>
              <a:gd name="connsiteX1" fmla="*/ 1628775 w 1628775"/>
              <a:gd name="connsiteY1" fmla="*/ 0 h 1195623"/>
              <a:gd name="connsiteX2" fmla="*/ 1628775 w 1628775"/>
              <a:gd name="connsiteY2" fmla="*/ 624123 h 1195623"/>
              <a:gd name="connsiteX3" fmla="*/ 0 w 1628775"/>
              <a:gd name="connsiteY3" fmla="*/ 1195623 h 1195623"/>
              <a:gd name="connsiteX4" fmla="*/ 257175 w 1628775"/>
              <a:gd name="connsiteY4" fmla="*/ 0 h 1195623"/>
              <a:gd name="connsiteX0" fmla="*/ 238125 w 1628775"/>
              <a:gd name="connsiteY0" fmla="*/ 0 h 1200385"/>
              <a:gd name="connsiteX1" fmla="*/ 1628775 w 1628775"/>
              <a:gd name="connsiteY1" fmla="*/ 4762 h 1200385"/>
              <a:gd name="connsiteX2" fmla="*/ 1628775 w 1628775"/>
              <a:gd name="connsiteY2" fmla="*/ 628885 h 1200385"/>
              <a:gd name="connsiteX3" fmla="*/ 0 w 1628775"/>
              <a:gd name="connsiteY3" fmla="*/ 1200385 h 1200385"/>
              <a:gd name="connsiteX4" fmla="*/ 238125 w 1628775"/>
              <a:gd name="connsiteY4" fmla="*/ 0 h 1200385"/>
              <a:gd name="connsiteX0" fmla="*/ 238125 w 1628775"/>
              <a:gd name="connsiteY0" fmla="*/ 342901 h 1543286"/>
              <a:gd name="connsiteX1" fmla="*/ 1400175 w 1628775"/>
              <a:gd name="connsiteY1" fmla="*/ 0 h 1543286"/>
              <a:gd name="connsiteX2" fmla="*/ 1628775 w 1628775"/>
              <a:gd name="connsiteY2" fmla="*/ 971786 h 1543286"/>
              <a:gd name="connsiteX3" fmla="*/ 0 w 1628775"/>
              <a:gd name="connsiteY3" fmla="*/ 1543286 h 1543286"/>
              <a:gd name="connsiteX4" fmla="*/ 238125 w 1628775"/>
              <a:gd name="connsiteY4" fmla="*/ 342901 h 1543286"/>
              <a:gd name="connsiteX0" fmla="*/ 238125 w 1400175"/>
              <a:gd name="connsiteY0" fmla="*/ 342901 h 1543286"/>
              <a:gd name="connsiteX1" fmla="*/ 1400175 w 1400175"/>
              <a:gd name="connsiteY1" fmla="*/ 0 h 1543286"/>
              <a:gd name="connsiteX2" fmla="*/ 1147763 w 1400175"/>
              <a:gd name="connsiteY2" fmla="*/ 1195623 h 1543286"/>
              <a:gd name="connsiteX3" fmla="*/ 0 w 1400175"/>
              <a:gd name="connsiteY3" fmla="*/ 1543286 h 1543286"/>
              <a:gd name="connsiteX4" fmla="*/ 238125 w 1400175"/>
              <a:gd name="connsiteY4" fmla="*/ 342901 h 154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175" h="1543286">
                <a:moveTo>
                  <a:pt x="238125" y="342901"/>
                </a:moveTo>
                <a:lnTo>
                  <a:pt x="1400175" y="0"/>
                </a:lnTo>
                <a:lnTo>
                  <a:pt x="1147763" y="1195623"/>
                </a:lnTo>
                <a:lnTo>
                  <a:pt x="0" y="1543286"/>
                </a:lnTo>
                <a:lnTo>
                  <a:pt x="238125" y="342901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188" tIns="38094" rIns="76188" bIns="38094" rtlCol="0" anchor="ctr"/>
          <a:lstStyle/>
          <a:p>
            <a:pPr algn="ctr"/>
            <a:endParaRPr lang="en-US" sz="1500"/>
          </a:p>
        </p:txBody>
      </p:sp>
      <p:sp>
        <p:nvSpPr>
          <p:cNvPr id="13" name="Rectangle 44"/>
          <p:cNvSpPr/>
          <p:nvPr/>
        </p:nvSpPr>
        <p:spPr>
          <a:xfrm>
            <a:off x="8064500" y="2021846"/>
            <a:ext cx="2794000" cy="1280155"/>
          </a:xfrm>
          <a:custGeom>
            <a:avLst/>
            <a:gdLst>
              <a:gd name="connsiteX0" fmla="*/ 0 w 857250"/>
              <a:gd name="connsiteY0" fmla="*/ 0 h 823506"/>
              <a:gd name="connsiteX1" fmla="*/ 857250 w 857250"/>
              <a:gd name="connsiteY1" fmla="*/ 0 h 823506"/>
              <a:gd name="connsiteX2" fmla="*/ 857250 w 857250"/>
              <a:gd name="connsiteY2" fmla="*/ 823506 h 823506"/>
              <a:gd name="connsiteX3" fmla="*/ 0 w 857250"/>
              <a:gd name="connsiteY3" fmla="*/ 823506 h 823506"/>
              <a:gd name="connsiteX4" fmla="*/ 0 w 857250"/>
              <a:gd name="connsiteY4" fmla="*/ 0 h 823506"/>
              <a:gd name="connsiteX0" fmla="*/ 211015 w 857250"/>
              <a:gd name="connsiteY0" fmla="*/ 20097 h 823506"/>
              <a:gd name="connsiteX1" fmla="*/ 857250 w 857250"/>
              <a:gd name="connsiteY1" fmla="*/ 0 h 823506"/>
              <a:gd name="connsiteX2" fmla="*/ 857250 w 857250"/>
              <a:gd name="connsiteY2" fmla="*/ 823506 h 823506"/>
              <a:gd name="connsiteX3" fmla="*/ 0 w 857250"/>
              <a:gd name="connsiteY3" fmla="*/ 823506 h 823506"/>
              <a:gd name="connsiteX4" fmla="*/ 211015 w 857250"/>
              <a:gd name="connsiteY4" fmla="*/ 20097 h 823506"/>
              <a:gd name="connsiteX0" fmla="*/ 788795 w 1435030"/>
              <a:gd name="connsiteY0" fmla="*/ 20097 h 913941"/>
              <a:gd name="connsiteX1" fmla="*/ 1435030 w 1435030"/>
              <a:gd name="connsiteY1" fmla="*/ 0 h 913941"/>
              <a:gd name="connsiteX2" fmla="*/ 1435030 w 1435030"/>
              <a:gd name="connsiteY2" fmla="*/ 823506 h 913941"/>
              <a:gd name="connsiteX3" fmla="*/ 0 w 1435030"/>
              <a:gd name="connsiteY3" fmla="*/ 913941 h 913941"/>
              <a:gd name="connsiteX4" fmla="*/ 788795 w 1435030"/>
              <a:gd name="connsiteY4" fmla="*/ 20097 h 913941"/>
              <a:gd name="connsiteX0" fmla="*/ 788795 w 1435030"/>
              <a:gd name="connsiteY0" fmla="*/ 20097 h 913941"/>
              <a:gd name="connsiteX1" fmla="*/ 1435030 w 1435030"/>
              <a:gd name="connsiteY1" fmla="*/ 0 h 913941"/>
              <a:gd name="connsiteX2" fmla="*/ 1163724 w 1435030"/>
              <a:gd name="connsiteY2" fmla="*/ 913941 h 913941"/>
              <a:gd name="connsiteX3" fmla="*/ 0 w 1435030"/>
              <a:gd name="connsiteY3" fmla="*/ 913941 h 913941"/>
              <a:gd name="connsiteX4" fmla="*/ 788795 w 1435030"/>
              <a:gd name="connsiteY4" fmla="*/ 20097 h 913941"/>
              <a:gd name="connsiteX0" fmla="*/ 788795 w 1304401"/>
              <a:gd name="connsiteY0" fmla="*/ 25122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788795 w 1304401"/>
              <a:gd name="connsiteY4" fmla="*/ 25122 h 918966"/>
              <a:gd name="connsiteX0" fmla="*/ 803867 w 1304401"/>
              <a:gd name="connsiteY0" fmla="*/ 0 h 939062"/>
              <a:gd name="connsiteX1" fmla="*/ 1304401 w 1304401"/>
              <a:gd name="connsiteY1" fmla="*/ 20096 h 939062"/>
              <a:gd name="connsiteX2" fmla="*/ 1163724 w 1304401"/>
              <a:gd name="connsiteY2" fmla="*/ 939062 h 939062"/>
              <a:gd name="connsiteX3" fmla="*/ 0 w 1304401"/>
              <a:gd name="connsiteY3" fmla="*/ 939062 h 939062"/>
              <a:gd name="connsiteX4" fmla="*/ 803867 w 1304401"/>
              <a:gd name="connsiteY4" fmla="*/ 0 h 939062"/>
              <a:gd name="connsiteX0" fmla="*/ 813916 w 1304401"/>
              <a:gd name="connsiteY0" fmla="*/ 20098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813916 w 1304401"/>
              <a:gd name="connsiteY4" fmla="*/ 20098 h 918966"/>
              <a:gd name="connsiteX0" fmla="*/ 788795 w 1304401"/>
              <a:gd name="connsiteY0" fmla="*/ 10049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788795 w 1304401"/>
              <a:gd name="connsiteY4" fmla="*/ 10049 h 918966"/>
              <a:gd name="connsiteX0" fmla="*/ 788795 w 1258681"/>
              <a:gd name="connsiteY0" fmla="*/ 10049 h 918966"/>
              <a:gd name="connsiteX1" fmla="*/ 1258681 w 1258681"/>
              <a:gd name="connsiteY1" fmla="*/ 0 h 918966"/>
              <a:gd name="connsiteX2" fmla="*/ 1163724 w 1258681"/>
              <a:gd name="connsiteY2" fmla="*/ 918966 h 918966"/>
              <a:gd name="connsiteX3" fmla="*/ 0 w 1258681"/>
              <a:gd name="connsiteY3" fmla="*/ 918966 h 918966"/>
              <a:gd name="connsiteX4" fmla="*/ 788795 w 1258681"/>
              <a:gd name="connsiteY4" fmla="*/ 10049 h 918966"/>
              <a:gd name="connsiteX0" fmla="*/ 788795 w 1228201"/>
              <a:gd name="connsiteY0" fmla="*/ 17669 h 926586"/>
              <a:gd name="connsiteX1" fmla="*/ 1228201 w 1228201"/>
              <a:gd name="connsiteY1" fmla="*/ 0 h 926586"/>
              <a:gd name="connsiteX2" fmla="*/ 1163724 w 1228201"/>
              <a:gd name="connsiteY2" fmla="*/ 926586 h 926586"/>
              <a:gd name="connsiteX3" fmla="*/ 0 w 1228201"/>
              <a:gd name="connsiteY3" fmla="*/ 926586 h 926586"/>
              <a:gd name="connsiteX4" fmla="*/ 788795 w 1228201"/>
              <a:gd name="connsiteY4" fmla="*/ 17669 h 9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201" h="926586">
                <a:moveTo>
                  <a:pt x="788795" y="17669"/>
                </a:moveTo>
                <a:lnTo>
                  <a:pt x="1228201" y="0"/>
                </a:lnTo>
                <a:lnTo>
                  <a:pt x="1163724" y="926586"/>
                </a:lnTo>
                <a:lnTo>
                  <a:pt x="0" y="926586"/>
                </a:lnTo>
                <a:lnTo>
                  <a:pt x="788795" y="17669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188" tIns="38094" rIns="76188" bIns="38094" rtlCol="0" anchor="ctr"/>
          <a:lstStyle/>
          <a:p>
            <a:pPr algn="ctr"/>
            <a:endParaRPr lang="en-US" sz="1500"/>
          </a:p>
        </p:txBody>
      </p:sp>
      <p:sp>
        <p:nvSpPr>
          <p:cNvPr id="14" name="Rectangle 45"/>
          <p:cNvSpPr/>
          <p:nvPr/>
        </p:nvSpPr>
        <p:spPr>
          <a:xfrm>
            <a:off x="859562" y="3348803"/>
            <a:ext cx="2413000" cy="1968501"/>
          </a:xfrm>
          <a:custGeom>
            <a:avLst/>
            <a:gdLst>
              <a:gd name="connsiteX0" fmla="*/ 0 w 1371600"/>
              <a:gd name="connsiteY0" fmla="*/ 0 h 990600"/>
              <a:gd name="connsiteX1" fmla="*/ 1371600 w 1371600"/>
              <a:gd name="connsiteY1" fmla="*/ 0 h 990600"/>
              <a:gd name="connsiteX2" fmla="*/ 1371600 w 1371600"/>
              <a:gd name="connsiteY2" fmla="*/ 990600 h 990600"/>
              <a:gd name="connsiteX3" fmla="*/ 0 w 1371600"/>
              <a:gd name="connsiteY3" fmla="*/ 990600 h 990600"/>
              <a:gd name="connsiteX4" fmla="*/ 0 w 1371600"/>
              <a:gd name="connsiteY4" fmla="*/ 0 h 990600"/>
              <a:gd name="connsiteX0" fmla="*/ 0 w 1371600"/>
              <a:gd name="connsiteY0" fmla="*/ 323850 h 1314450"/>
              <a:gd name="connsiteX1" fmla="*/ 984250 w 1371600"/>
              <a:gd name="connsiteY1" fmla="*/ 0 h 1314450"/>
              <a:gd name="connsiteX2" fmla="*/ 1371600 w 1371600"/>
              <a:gd name="connsiteY2" fmla="*/ 1314450 h 1314450"/>
              <a:gd name="connsiteX3" fmla="*/ 0 w 1371600"/>
              <a:gd name="connsiteY3" fmla="*/ 1314450 h 1314450"/>
              <a:gd name="connsiteX4" fmla="*/ 0 w 1371600"/>
              <a:gd name="connsiteY4" fmla="*/ 323850 h 1314450"/>
              <a:gd name="connsiteX0" fmla="*/ 0 w 1498600"/>
              <a:gd name="connsiteY0" fmla="*/ 323850 h 1314450"/>
              <a:gd name="connsiteX1" fmla="*/ 984250 w 1498600"/>
              <a:gd name="connsiteY1" fmla="*/ 0 h 1314450"/>
              <a:gd name="connsiteX2" fmla="*/ 1498600 w 1498600"/>
              <a:gd name="connsiteY2" fmla="*/ 838200 h 1314450"/>
              <a:gd name="connsiteX3" fmla="*/ 0 w 1498600"/>
              <a:gd name="connsiteY3" fmla="*/ 1314450 h 1314450"/>
              <a:gd name="connsiteX4" fmla="*/ 0 w 1498600"/>
              <a:gd name="connsiteY4" fmla="*/ 323850 h 131445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190500 w 1498600"/>
              <a:gd name="connsiteY3" fmla="*/ 730250 h 838200"/>
              <a:gd name="connsiteX4" fmla="*/ 0 w 1498600"/>
              <a:gd name="connsiteY4" fmla="*/ 323850 h 83820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184150 w 1498600"/>
              <a:gd name="connsiteY3" fmla="*/ 660400 h 838200"/>
              <a:gd name="connsiteX4" fmla="*/ 0 w 1498600"/>
              <a:gd name="connsiteY4" fmla="*/ 323850 h 83820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215900 w 1498600"/>
              <a:gd name="connsiteY3" fmla="*/ 698500 h 838200"/>
              <a:gd name="connsiteX4" fmla="*/ 0 w 1498600"/>
              <a:gd name="connsiteY4" fmla="*/ 32385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0" h="838200">
                <a:moveTo>
                  <a:pt x="0" y="323850"/>
                </a:moveTo>
                <a:lnTo>
                  <a:pt x="984250" y="0"/>
                </a:lnTo>
                <a:lnTo>
                  <a:pt x="1498600" y="838200"/>
                </a:lnTo>
                <a:lnTo>
                  <a:pt x="215900" y="698500"/>
                </a:lnTo>
                <a:lnTo>
                  <a:pt x="0" y="323850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188" tIns="38094" rIns="76188" bIns="38094" rtlCol="0" anchor="ctr"/>
          <a:lstStyle/>
          <a:p>
            <a:pPr algn="ctr"/>
            <a:endParaRPr lang="en-US" sz="1500"/>
          </a:p>
        </p:txBody>
      </p:sp>
      <p:sp>
        <p:nvSpPr>
          <p:cNvPr id="15" name="Rectangle 14"/>
          <p:cNvSpPr/>
          <p:nvPr/>
        </p:nvSpPr>
        <p:spPr>
          <a:xfrm>
            <a:off x="8061931" y="3672523"/>
            <a:ext cx="3173994" cy="1994593"/>
          </a:xfrm>
          <a:custGeom>
            <a:avLst/>
            <a:gdLst>
              <a:gd name="connsiteX0" fmla="*/ 0 w 2764562"/>
              <a:gd name="connsiteY0" fmla="*/ 0 h 1994593"/>
              <a:gd name="connsiteX1" fmla="*/ 2764562 w 2764562"/>
              <a:gd name="connsiteY1" fmla="*/ 0 h 1994593"/>
              <a:gd name="connsiteX2" fmla="*/ 2764562 w 2764562"/>
              <a:gd name="connsiteY2" fmla="*/ 1994593 h 1994593"/>
              <a:gd name="connsiteX3" fmla="*/ 0 w 2764562"/>
              <a:gd name="connsiteY3" fmla="*/ 1994593 h 1994593"/>
              <a:gd name="connsiteX4" fmla="*/ 0 w 2764562"/>
              <a:gd name="connsiteY4" fmla="*/ 0 h 1994593"/>
              <a:gd name="connsiteX0" fmla="*/ 532263 w 2764562"/>
              <a:gd name="connsiteY0" fmla="*/ 40944 h 1994593"/>
              <a:gd name="connsiteX1" fmla="*/ 2764562 w 2764562"/>
              <a:gd name="connsiteY1" fmla="*/ 0 h 1994593"/>
              <a:gd name="connsiteX2" fmla="*/ 2764562 w 2764562"/>
              <a:gd name="connsiteY2" fmla="*/ 1994593 h 1994593"/>
              <a:gd name="connsiteX3" fmla="*/ 0 w 2764562"/>
              <a:gd name="connsiteY3" fmla="*/ 1994593 h 1994593"/>
              <a:gd name="connsiteX4" fmla="*/ 532263 w 2764562"/>
              <a:gd name="connsiteY4" fmla="*/ 40944 h 1994593"/>
              <a:gd name="connsiteX0" fmla="*/ 532263 w 3173994"/>
              <a:gd name="connsiteY0" fmla="*/ 40944 h 1994593"/>
              <a:gd name="connsiteX1" fmla="*/ 3173994 w 3173994"/>
              <a:gd name="connsiteY1" fmla="*/ 0 h 1994593"/>
              <a:gd name="connsiteX2" fmla="*/ 2764562 w 3173994"/>
              <a:gd name="connsiteY2" fmla="*/ 1994593 h 1994593"/>
              <a:gd name="connsiteX3" fmla="*/ 0 w 3173994"/>
              <a:gd name="connsiteY3" fmla="*/ 1994593 h 1994593"/>
              <a:gd name="connsiteX4" fmla="*/ 532263 w 3173994"/>
              <a:gd name="connsiteY4" fmla="*/ 40944 h 199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994" h="1994593">
                <a:moveTo>
                  <a:pt x="532263" y="40944"/>
                </a:moveTo>
                <a:lnTo>
                  <a:pt x="3173994" y="0"/>
                </a:lnTo>
                <a:lnTo>
                  <a:pt x="2764562" y="1994593"/>
                </a:lnTo>
                <a:lnTo>
                  <a:pt x="0" y="1994593"/>
                </a:lnTo>
                <a:lnTo>
                  <a:pt x="532263" y="40944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6188" tIns="38094" rIns="76188" bIns="38094" rtlCol="0" anchor="ctr"/>
          <a:lstStyle/>
          <a:p>
            <a:pPr algn="ctr"/>
            <a:endParaRPr lang="en-US" sz="1500"/>
          </a:p>
        </p:txBody>
      </p:sp>
      <p:sp>
        <p:nvSpPr>
          <p:cNvPr id="17" name="Trapezoid 16"/>
          <p:cNvSpPr/>
          <p:nvPr/>
        </p:nvSpPr>
        <p:spPr>
          <a:xfrm rot="3274094">
            <a:off x="6041163" y="3822225"/>
            <a:ext cx="2186142" cy="1460578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88" tIns="38094" rIns="76188" bIns="38094" rtlCol="0" anchor="ctr"/>
          <a:lstStyle/>
          <a:p>
            <a:pPr algn="ctr"/>
            <a:endParaRPr lang="en-US" sz="1500"/>
          </a:p>
        </p:txBody>
      </p:sp>
      <p:sp>
        <p:nvSpPr>
          <p:cNvPr id="18" name="TextBox 17"/>
          <p:cNvSpPr txBox="1"/>
          <p:nvPr/>
        </p:nvSpPr>
        <p:spPr>
          <a:xfrm>
            <a:off x="1205406" y="2595564"/>
            <a:ext cx="1334595" cy="4873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6188" tIns="38094" rIns="76188" bIns="38094" rtlCol="0">
            <a:spAutoFit/>
          </a:bodyPr>
          <a:lstStyle/>
          <a:p>
            <a:r>
              <a:rPr lang="bn-BD" sz="2667" dirty="0">
                <a:latin typeface="NikoshBAN" pitchFamily="2" charset="0"/>
                <a:cs typeface="NikoshBAN" pitchFamily="2" charset="0"/>
              </a:rPr>
              <a:t>ট্রাপিজিয়াম </a:t>
            </a:r>
            <a:endParaRPr lang="en-US" sz="26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6938" y="4308859"/>
            <a:ext cx="1334595" cy="4873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6188" tIns="38094" rIns="76188" bIns="38094" rtlCol="0">
            <a:spAutoFit/>
          </a:bodyPr>
          <a:lstStyle/>
          <a:p>
            <a:r>
              <a:rPr lang="bn-BD" sz="2667" dirty="0">
                <a:latin typeface="NikoshBAN" pitchFamily="2" charset="0"/>
                <a:cs typeface="NikoshBAN" pitchFamily="2" charset="0"/>
              </a:rPr>
              <a:t>ট্রাপিজিয়াম </a:t>
            </a:r>
            <a:endParaRPr lang="en-US" sz="26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70001" y="4191002"/>
            <a:ext cx="1334595" cy="4873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6188" tIns="38094" rIns="76188" bIns="38094" rtlCol="0">
            <a:spAutoFit/>
          </a:bodyPr>
          <a:lstStyle/>
          <a:p>
            <a:r>
              <a:rPr lang="bn-BD" sz="2667" dirty="0">
                <a:latin typeface="NikoshBAN" pitchFamily="2" charset="0"/>
                <a:cs typeface="NikoshBAN" pitchFamily="2" charset="0"/>
              </a:rPr>
              <a:t>ট্রাপিজিয়াম </a:t>
            </a:r>
            <a:endParaRPr lang="en-US" sz="26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07501" y="2603502"/>
            <a:ext cx="1334595" cy="4873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6188" tIns="38094" rIns="76188" bIns="38094" rtlCol="0">
            <a:spAutoFit/>
          </a:bodyPr>
          <a:lstStyle/>
          <a:p>
            <a:r>
              <a:rPr lang="bn-BD" sz="2667" dirty="0">
                <a:latin typeface="NikoshBAN" pitchFamily="2" charset="0"/>
                <a:cs typeface="NikoshBAN" pitchFamily="2" charset="0"/>
              </a:rPr>
              <a:t>ট্রাপিজিয়াম </a:t>
            </a:r>
            <a:endParaRPr lang="en-US" sz="26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9453" y="2351908"/>
            <a:ext cx="1207048" cy="4873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6188" tIns="38094" rIns="76188" bIns="38094" rtlCol="0">
            <a:spAutoFit/>
          </a:bodyPr>
          <a:lstStyle/>
          <a:p>
            <a:r>
              <a:rPr lang="bn-BD" sz="2667" dirty="0">
                <a:latin typeface="NikoshBAN" pitchFamily="2" charset="0"/>
                <a:cs typeface="NikoshBAN" pitchFamily="2" charset="0"/>
              </a:rPr>
              <a:t>সামন্তরিক </a:t>
            </a:r>
            <a:endParaRPr lang="en-US" sz="26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78214" y="4378189"/>
            <a:ext cx="1207048" cy="4873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6188" tIns="38094" rIns="76188" bIns="38094" rtlCol="0">
            <a:spAutoFit/>
          </a:bodyPr>
          <a:lstStyle/>
          <a:p>
            <a:r>
              <a:rPr lang="bn-BD" sz="2667" dirty="0">
                <a:latin typeface="NikoshBAN" pitchFamily="2" charset="0"/>
                <a:cs typeface="NikoshBAN" pitchFamily="2" charset="0"/>
              </a:rPr>
              <a:t>সামন্তরিক </a:t>
            </a:r>
            <a:endParaRPr lang="en-US" sz="26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0500" y="4643309"/>
            <a:ext cx="1207048" cy="4873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6188" tIns="38094" rIns="76188" bIns="38094" rtlCol="0">
            <a:spAutoFit/>
          </a:bodyPr>
          <a:lstStyle/>
          <a:p>
            <a:r>
              <a:rPr lang="bn-BD" sz="2667" dirty="0">
                <a:latin typeface="NikoshBAN" pitchFamily="2" charset="0"/>
                <a:cs typeface="NikoshBAN" pitchFamily="2" charset="0"/>
              </a:rPr>
              <a:t>সামন্তরিক </a:t>
            </a:r>
            <a:endParaRPr lang="en-US" sz="26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7227" y="2510425"/>
            <a:ext cx="1427369" cy="6139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01316" y="2288219"/>
            <a:ext cx="1427369" cy="6139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178215" y="2555786"/>
            <a:ext cx="1427369" cy="6139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185316" y="4127706"/>
            <a:ext cx="1427369" cy="6139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75347" y="4580013"/>
            <a:ext cx="1427369" cy="6139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28685" y="4245537"/>
            <a:ext cx="1427369" cy="6139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068054" y="4307935"/>
            <a:ext cx="1427369" cy="6139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562101" y="406974"/>
            <a:ext cx="8979995" cy="10669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81268" tIns="40634" rIns="81268" bIns="40634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আকৃতিগুলো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থেকে ট্রাপিজিয়াম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সামান্তরিক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খুঁজে বের কর। আকৃতিটি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সামান্তরিক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 ট্রাপিজিয়াম কেন তার কারণ ব্যাখ্যা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26" y="514710"/>
            <a:ext cx="846666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2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386" y="381000"/>
            <a:ext cx="4274214" cy="30630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2346013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6405997" y="514464"/>
            <a:ext cx="4218080" cy="1771535"/>
          </a:xfrm>
          <a:prstGeom prst="parallelogram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9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723483" y="1170417"/>
            <a:ext cx="1792900" cy="438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400801" y="2259437"/>
            <a:ext cx="3798293" cy="265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5475982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Parallelogram 12"/>
          <p:cNvSpPr/>
          <p:nvPr/>
        </p:nvSpPr>
        <p:spPr>
          <a:xfrm>
            <a:off x="5981014" y="3553158"/>
            <a:ext cx="3775196" cy="1771534"/>
          </a:xfrm>
          <a:custGeom>
            <a:avLst/>
            <a:gdLst>
              <a:gd name="connsiteX0" fmla="*/ 0 w 4218080"/>
              <a:gd name="connsiteY0" fmla="*/ 1771535 h 1771535"/>
              <a:gd name="connsiteX1" fmla="*/ 442884 w 4218080"/>
              <a:gd name="connsiteY1" fmla="*/ 0 h 1771535"/>
              <a:gd name="connsiteX2" fmla="*/ 4218080 w 4218080"/>
              <a:gd name="connsiteY2" fmla="*/ 0 h 1771535"/>
              <a:gd name="connsiteX3" fmla="*/ 3775196 w 4218080"/>
              <a:gd name="connsiteY3" fmla="*/ 1771535 h 1771535"/>
              <a:gd name="connsiteX4" fmla="*/ 0 w 4218080"/>
              <a:gd name="connsiteY4" fmla="*/ 1771535 h 1771535"/>
              <a:gd name="connsiteX0" fmla="*/ 0 w 3775196"/>
              <a:gd name="connsiteY0" fmla="*/ 1771535 h 1771535"/>
              <a:gd name="connsiteX1" fmla="*/ 442884 w 3775196"/>
              <a:gd name="connsiteY1" fmla="*/ 0 h 1771535"/>
              <a:gd name="connsiteX2" fmla="*/ 3359099 w 3775196"/>
              <a:gd name="connsiteY2" fmla="*/ 13854 h 1771535"/>
              <a:gd name="connsiteX3" fmla="*/ 3775196 w 3775196"/>
              <a:gd name="connsiteY3" fmla="*/ 1771535 h 1771535"/>
              <a:gd name="connsiteX4" fmla="*/ 0 w 3775196"/>
              <a:gd name="connsiteY4" fmla="*/ 1771535 h 1771535"/>
              <a:gd name="connsiteX0" fmla="*/ 0 w 3775196"/>
              <a:gd name="connsiteY0" fmla="*/ 1785389 h 1785389"/>
              <a:gd name="connsiteX1" fmla="*/ 803102 w 3775196"/>
              <a:gd name="connsiteY1" fmla="*/ 0 h 1785389"/>
              <a:gd name="connsiteX2" fmla="*/ 3359099 w 3775196"/>
              <a:gd name="connsiteY2" fmla="*/ 27708 h 1785389"/>
              <a:gd name="connsiteX3" fmla="*/ 3775196 w 3775196"/>
              <a:gd name="connsiteY3" fmla="*/ 1785389 h 1785389"/>
              <a:gd name="connsiteX4" fmla="*/ 0 w 3775196"/>
              <a:gd name="connsiteY4" fmla="*/ 1785389 h 1785389"/>
              <a:gd name="connsiteX0" fmla="*/ 0 w 3775196"/>
              <a:gd name="connsiteY0" fmla="*/ 1785389 h 1785389"/>
              <a:gd name="connsiteX1" fmla="*/ 803102 w 3775196"/>
              <a:gd name="connsiteY1" fmla="*/ 0 h 1785389"/>
              <a:gd name="connsiteX2" fmla="*/ 3359099 w 3775196"/>
              <a:gd name="connsiteY2" fmla="*/ 27708 h 1785389"/>
              <a:gd name="connsiteX3" fmla="*/ 3775196 w 3775196"/>
              <a:gd name="connsiteY3" fmla="*/ 1785389 h 1785389"/>
              <a:gd name="connsiteX4" fmla="*/ 0 w 3775196"/>
              <a:gd name="connsiteY4" fmla="*/ 1785389 h 1785389"/>
              <a:gd name="connsiteX0" fmla="*/ 0 w 3775196"/>
              <a:gd name="connsiteY0" fmla="*/ 1785389 h 1785389"/>
              <a:gd name="connsiteX1" fmla="*/ 803102 w 3775196"/>
              <a:gd name="connsiteY1" fmla="*/ 0 h 1785389"/>
              <a:gd name="connsiteX2" fmla="*/ 3095863 w 3775196"/>
              <a:gd name="connsiteY2" fmla="*/ 27708 h 1785389"/>
              <a:gd name="connsiteX3" fmla="*/ 3775196 w 3775196"/>
              <a:gd name="connsiteY3" fmla="*/ 1785389 h 1785389"/>
              <a:gd name="connsiteX4" fmla="*/ 0 w 3775196"/>
              <a:gd name="connsiteY4" fmla="*/ 1785389 h 1785389"/>
              <a:gd name="connsiteX0" fmla="*/ 0 w 3775196"/>
              <a:gd name="connsiteY0" fmla="*/ 1826953 h 1826953"/>
              <a:gd name="connsiteX1" fmla="*/ 719975 w 3775196"/>
              <a:gd name="connsiteY1" fmla="*/ 0 h 1826953"/>
              <a:gd name="connsiteX2" fmla="*/ 3095863 w 3775196"/>
              <a:gd name="connsiteY2" fmla="*/ 69272 h 1826953"/>
              <a:gd name="connsiteX3" fmla="*/ 3775196 w 3775196"/>
              <a:gd name="connsiteY3" fmla="*/ 1826953 h 1826953"/>
              <a:gd name="connsiteX4" fmla="*/ 0 w 3775196"/>
              <a:gd name="connsiteY4" fmla="*/ 1826953 h 1826953"/>
              <a:gd name="connsiteX0" fmla="*/ 0 w 3775196"/>
              <a:gd name="connsiteY0" fmla="*/ 1771534 h 1771534"/>
              <a:gd name="connsiteX1" fmla="*/ 719975 w 3775196"/>
              <a:gd name="connsiteY1" fmla="*/ 0 h 1771534"/>
              <a:gd name="connsiteX2" fmla="*/ 3095863 w 3775196"/>
              <a:gd name="connsiteY2" fmla="*/ 13853 h 1771534"/>
              <a:gd name="connsiteX3" fmla="*/ 3775196 w 3775196"/>
              <a:gd name="connsiteY3" fmla="*/ 1771534 h 1771534"/>
              <a:gd name="connsiteX4" fmla="*/ 0 w 3775196"/>
              <a:gd name="connsiteY4" fmla="*/ 1771534 h 177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5196" h="1771534">
                <a:moveTo>
                  <a:pt x="0" y="1771534"/>
                </a:moveTo>
                <a:lnTo>
                  <a:pt x="719975" y="0"/>
                </a:lnTo>
                <a:lnTo>
                  <a:pt x="3095863" y="13853"/>
                </a:lnTo>
                <a:lnTo>
                  <a:pt x="3775196" y="1771534"/>
                </a:lnTo>
                <a:lnTo>
                  <a:pt x="0" y="177153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9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15" name="Straight Connector 14"/>
          <p:cNvCxnSpPr>
            <a:stCxn id="13" idx="1"/>
          </p:cNvCxnSpPr>
          <p:nvPr/>
        </p:nvCxnSpPr>
        <p:spPr>
          <a:xfrm flipH="1">
            <a:off x="5975818" y="3553158"/>
            <a:ext cx="725171" cy="177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00989" y="5324692"/>
            <a:ext cx="23668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387" y="3656901"/>
            <a:ext cx="4179318" cy="2667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163952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31055 0.00208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5.55112E-17 L 0.03568 -0.25949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1.11111E-6 L 0.00013 -0.25625 " pathEditMode="relative" rAng="0" ptsTypes="AA">
                                      <p:cBhvr>
                                        <p:cTn id="4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73115" y="4064315"/>
            <a:ext cx="6713685" cy="1125760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62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সামান্তরিক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কাকে বলে?</a:t>
            </a:r>
            <a:endParaRPr lang="en-US" sz="2800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ট্রাপিজিয়ামের কয়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জোড়া বাহু সমন্তরাল?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4800" y="3100061"/>
            <a:ext cx="1679224" cy="2995939"/>
            <a:chOff x="1371600" y="1499073"/>
            <a:chExt cx="1700214" cy="30333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71663" y="1499073"/>
              <a:ext cx="720531" cy="30333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" name="Notched Right Arrow 29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502004" y="695577"/>
                <a:ext cx="1555552" cy="145514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346" b="1" dirty="0"/>
              </a:p>
            </p:txBody>
          </p:sp>
        </p:grpSp>
      </p:grpSp>
      <p:pic>
        <p:nvPicPr>
          <p:cNvPr id="15" name="Picture 14" descr="Baby_Boy_Girl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894405" y="438985"/>
            <a:ext cx="1248922" cy="2348523"/>
          </a:xfrm>
          <a:prstGeom prst="rect">
            <a:avLst/>
          </a:prstGeom>
        </p:spPr>
      </p:pic>
      <p:pic>
        <p:nvPicPr>
          <p:cNvPr id="17" name="Picture 16" descr="Baby_Boy_Girl4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531" y="435971"/>
            <a:ext cx="1182729" cy="23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80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29596 -0.0020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9518 0.0023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01772" y="4669559"/>
            <a:ext cx="651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2831" y="4584412"/>
            <a:ext cx="386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0360" y="1038752"/>
            <a:ext cx="6295972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 খ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3425375" y="4876800"/>
            <a:ext cx="259215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4844370"/>
            <a:ext cx="10058400" cy="16240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947" y="1254607"/>
            <a:ext cx="4032826" cy="3917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36" y="2111874"/>
            <a:ext cx="5517692" cy="2889948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4360564" y="2839067"/>
            <a:ext cx="333829" cy="3483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76281" y="2320117"/>
            <a:ext cx="163074" cy="1569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454" y="-133547"/>
            <a:ext cx="2844495" cy="27628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33588">
            <a:off x="533409" y="1986004"/>
            <a:ext cx="10058400" cy="16240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66852">
            <a:off x="1785149" y="1479421"/>
            <a:ext cx="3158304" cy="3067635"/>
          </a:xfrm>
          <a:prstGeom prst="rect">
            <a:avLst/>
          </a:prstGeom>
        </p:spPr>
      </p:pic>
      <p:cxnSp>
        <p:nvCxnSpPr>
          <p:cNvPr id="33" name="Straight Connector 32"/>
          <p:cNvCxnSpPr>
            <a:cxnSpLocks/>
          </p:cNvCxnSpPr>
          <p:nvPr/>
        </p:nvCxnSpPr>
        <p:spPr>
          <a:xfrm flipV="1">
            <a:off x="3439886" y="1793097"/>
            <a:ext cx="1828800" cy="3069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46773" y="1590976"/>
            <a:ext cx="4216632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চাঁদা ব্যবহার করে 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কোণ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0014" y="289750"/>
            <a:ext cx="6845928" cy="7816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ত্রিকোণীসেট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F826F865-D36C-4FC2-A8D4-4B6CDFBFBA09}"/>
              </a:ext>
            </a:extLst>
          </p:cNvPr>
          <p:cNvSpPr/>
          <p:nvPr/>
        </p:nvSpPr>
        <p:spPr>
          <a:xfrm rot="19613833">
            <a:off x="3572832" y="4133211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21F24B-C253-43F1-84B2-D223B5D9ACC5}"/>
              </a:ext>
            </a:extLst>
          </p:cNvPr>
          <p:cNvSpPr/>
          <p:nvPr/>
        </p:nvSpPr>
        <p:spPr>
          <a:xfrm>
            <a:off x="3693500" y="4287449"/>
            <a:ext cx="748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3200" b="1" dirty="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9940B33E-F1F4-425D-B243-8D4FF0189877}"/>
              </a:ext>
            </a:extLst>
          </p:cNvPr>
          <p:cNvSpPr/>
          <p:nvPr/>
        </p:nvSpPr>
        <p:spPr>
          <a:xfrm rot="5400000">
            <a:off x="3761385" y="3034907"/>
            <a:ext cx="1960672" cy="2923414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79F30B-77D5-477E-9DE1-A52BBFD66F47}"/>
              </a:ext>
            </a:extLst>
          </p:cNvPr>
          <p:cNvSpPr/>
          <p:nvPr/>
        </p:nvSpPr>
        <p:spPr>
          <a:xfrm>
            <a:off x="4386404" y="4898089"/>
            <a:ext cx="1144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263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21042 0.0074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3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"/>
                            </p:stCondLst>
                            <p:childTnLst>
                              <p:par>
                                <p:cTn id="9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15514 -0.45602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50" y="-22801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7" grpId="0" animBg="1"/>
      <p:bldP spid="27" grpId="1" animBg="1"/>
      <p:bldP spid="29" grpId="0" animBg="1"/>
      <p:bldP spid="35" grpId="0"/>
      <p:bldP spid="18" grpId="0" animBg="1"/>
      <p:bldP spid="19" grpId="0"/>
      <p:bldP spid="28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7081988" y="2073399"/>
            <a:ext cx="1370788" cy="239156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438396" y="4464967"/>
            <a:ext cx="2672443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455558" y="2575024"/>
            <a:ext cx="102870" cy="10287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47919" y="2073399"/>
            <a:ext cx="1370788" cy="239156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5934">
            <a:off x="1347928" y="4470018"/>
            <a:ext cx="5379244" cy="31231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7575">
            <a:off x="2541609" y="1189099"/>
            <a:ext cx="2768341" cy="276834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A56641B-1B0F-46C7-936D-5380A8ADF605}"/>
              </a:ext>
            </a:extLst>
          </p:cNvPr>
          <p:cNvSpPr/>
          <p:nvPr/>
        </p:nvSpPr>
        <p:spPr>
          <a:xfrm>
            <a:off x="1667742" y="5462779"/>
            <a:ext cx="84582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আকিঁ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348" y="1918481"/>
            <a:ext cx="2844495" cy="27628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80014" y="289750"/>
            <a:ext cx="6845928" cy="7816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ত্রিকোণীসেট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F826F865-D36C-4FC2-A8D4-4B6CDFBFBA09}"/>
              </a:ext>
            </a:extLst>
          </p:cNvPr>
          <p:cNvSpPr/>
          <p:nvPr/>
        </p:nvSpPr>
        <p:spPr>
          <a:xfrm rot="19613833">
            <a:off x="4582770" y="3723778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21F24B-C253-43F1-84B2-D223B5D9ACC5}"/>
              </a:ext>
            </a:extLst>
          </p:cNvPr>
          <p:cNvSpPr/>
          <p:nvPr/>
        </p:nvSpPr>
        <p:spPr>
          <a:xfrm>
            <a:off x="4703438" y="3878016"/>
            <a:ext cx="748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3200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940B33E-F1F4-425D-B243-8D4FF0189877}"/>
              </a:ext>
            </a:extLst>
          </p:cNvPr>
          <p:cNvSpPr/>
          <p:nvPr/>
        </p:nvSpPr>
        <p:spPr>
          <a:xfrm rot="5400000">
            <a:off x="4798354" y="2551810"/>
            <a:ext cx="1960672" cy="2961564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79F30B-77D5-477E-9DE1-A52BBFD66F47}"/>
              </a:ext>
            </a:extLst>
          </p:cNvPr>
          <p:cNvSpPr/>
          <p:nvPr/>
        </p:nvSpPr>
        <p:spPr>
          <a:xfrm>
            <a:off x="5090218" y="4434068"/>
            <a:ext cx="1429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39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21276 -0.00069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8" y="-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17611 -0.0502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6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11159 -0.3476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1738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142CF121-D695-4838-A8BD-602365EA314E}"/>
              </a:ext>
            </a:extLst>
          </p:cNvPr>
          <p:cNvSpPr/>
          <p:nvPr/>
        </p:nvSpPr>
        <p:spPr>
          <a:xfrm flipH="1">
            <a:off x="6149700" y="2514600"/>
            <a:ext cx="174900" cy="1524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D65925-A877-432B-83DE-2BE9D980C523}"/>
              </a:ext>
            </a:extLst>
          </p:cNvPr>
          <p:cNvCxnSpPr>
            <a:endCxn id="25" idx="0"/>
          </p:cNvCxnSpPr>
          <p:nvPr/>
        </p:nvCxnSpPr>
        <p:spPr>
          <a:xfrm flipV="1">
            <a:off x="1363894" y="2534496"/>
            <a:ext cx="1352197" cy="2391655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278EB3-96E1-4C5E-9C93-ED4364F69034}"/>
              </a:ext>
            </a:extLst>
          </p:cNvPr>
          <p:cNvCxnSpPr/>
          <p:nvPr/>
        </p:nvCxnSpPr>
        <p:spPr>
          <a:xfrm>
            <a:off x="1363894" y="492614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6D5A3F-8573-4CD3-912E-3172C8D8C888}"/>
              </a:ext>
            </a:extLst>
          </p:cNvPr>
          <p:cNvCxnSpPr>
            <a:endCxn id="20" idx="0"/>
          </p:cNvCxnSpPr>
          <p:nvPr/>
        </p:nvCxnSpPr>
        <p:spPr>
          <a:xfrm flipV="1">
            <a:off x="4908521" y="2514600"/>
            <a:ext cx="1328629" cy="2405712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BD274DE4-3ADB-4D40-BCD6-8446F978B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78611">
            <a:off x="-703867" y="809027"/>
            <a:ext cx="9753600" cy="150495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4ABA965-A50D-4EE1-A55D-72E49C7BE3EE}"/>
              </a:ext>
            </a:extLst>
          </p:cNvPr>
          <p:cNvSpPr/>
          <p:nvPr/>
        </p:nvSpPr>
        <p:spPr>
          <a:xfrm>
            <a:off x="2647511" y="253449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DF2A3DA-6AF9-47F3-9031-7BDB84DD0D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51" y="-761824"/>
            <a:ext cx="3395479" cy="339547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23AAB93-A951-42D1-A3D3-B6E3FCDE8B8D}"/>
              </a:ext>
            </a:extLst>
          </p:cNvPr>
          <p:cNvSpPr/>
          <p:nvPr/>
        </p:nvSpPr>
        <p:spPr>
          <a:xfrm>
            <a:off x="5502993" y="5181600"/>
            <a:ext cx="6374018" cy="5232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২য় ও ৩য়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n w="0"/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80014" y="228600"/>
            <a:ext cx="6845928" cy="7816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ত্রিকোণীসেট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08987-812B-4B8A-8408-BDEC6A4C3FA2}"/>
              </a:ext>
            </a:extLst>
          </p:cNvPr>
          <p:cNvSpPr/>
          <p:nvPr/>
        </p:nvSpPr>
        <p:spPr>
          <a:xfrm rot="17625715">
            <a:off x="1187988" y="3248112"/>
            <a:ext cx="1247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800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77C14F3-1783-4BB2-868A-35E35BB5AAA7}"/>
              </a:ext>
            </a:extLst>
          </p:cNvPr>
          <p:cNvSpPr/>
          <p:nvPr/>
        </p:nvSpPr>
        <p:spPr>
          <a:xfrm rot="12569965">
            <a:off x="1372794" y="2460017"/>
            <a:ext cx="1560222" cy="2675173"/>
          </a:xfrm>
          <a:prstGeom prst="arc">
            <a:avLst>
              <a:gd name="adj1" fmla="val 16636569"/>
              <a:gd name="adj2" fmla="val 4999243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826F865-D36C-4FC2-A8D4-4B6CDFBFBA09}"/>
              </a:ext>
            </a:extLst>
          </p:cNvPr>
          <p:cNvSpPr/>
          <p:nvPr/>
        </p:nvSpPr>
        <p:spPr>
          <a:xfrm rot="19613833">
            <a:off x="1499503" y="4174155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21F24B-C253-43F1-84B2-D223B5D9ACC5}"/>
              </a:ext>
            </a:extLst>
          </p:cNvPr>
          <p:cNvSpPr/>
          <p:nvPr/>
        </p:nvSpPr>
        <p:spPr>
          <a:xfrm>
            <a:off x="1620171" y="4328393"/>
            <a:ext cx="748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3200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9940B33E-F1F4-425D-B243-8D4FF0189877}"/>
              </a:ext>
            </a:extLst>
          </p:cNvPr>
          <p:cNvSpPr/>
          <p:nvPr/>
        </p:nvSpPr>
        <p:spPr>
          <a:xfrm rot="5400000">
            <a:off x="2120145" y="2463092"/>
            <a:ext cx="2065658" cy="3953662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79F30B-77D5-477E-9DE1-A52BBFD66F47}"/>
              </a:ext>
            </a:extLst>
          </p:cNvPr>
          <p:cNvSpPr/>
          <p:nvPr/>
        </p:nvSpPr>
        <p:spPr>
          <a:xfrm>
            <a:off x="2610543" y="4901625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E5FD6D-B555-40EA-AE3D-2763E9EA6FCE}"/>
              </a:ext>
            </a:extLst>
          </p:cNvPr>
          <p:cNvCxnSpPr/>
          <p:nvPr/>
        </p:nvCxnSpPr>
        <p:spPr>
          <a:xfrm flipV="1">
            <a:off x="2649124" y="1922119"/>
            <a:ext cx="426050" cy="729363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276F62-1A92-469C-952B-D6AEFB13439B}"/>
              </a:ext>
            </a:extLst>
          </p:cNvPr>
          <p:cNvCxnSpPr/>
          <p:nvPr/>
        </p:nvCxnSpPr>
        <p:spPr>
          <a:xfrm flipV="1">
            <a:off x="6184635" y="1830850"/>
            <a:ext cx="410571" cy="764233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23AAB93-A951-42D1-A3D3-B6E3FCDE8B8D}"/>
              </a:ext>
            </a:extLst>
          </p:cNvPr>
          <p:cNvSpPr/>
          <p:nvPr/>
        </p:nvSpPr>
        <p:spPr>
          <a:xfrm>
            <a:off x="5502993" y="5762271"/>
            <a:ext cx="6231807" cy="5232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FE799FB-75E2-41D6-B164-6F8EF00848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-726492"/>
            <a:ext cx="3395479" cy="33954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52F3BA-9A28-4091-B543-1B9FDC343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619" y="2686050"/>
            <a:ext cx="9753600" cy="1504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C2733E-EF85-4C06-9841-F1E6A75465E3}"/>
              </a:ext>
            </a:extLst>
          </p:cNvPr>
          <p:cNvCxnSpPr/>
          <p:nvPr/>
        </p:nvCxnSpPr>
        <p:spPr>
          <a:xfrm>
            <a:off x="2667000" y="2587730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3E30692-F4DF-48DB-BCC6-BBE669040C15}"/>
              </a:ext>
            </a:extLst>
          </p:cNvPr>
          <p:cNvSpPr/>
          <p:nvPr/>
        </p:nvSpPr>
        <p:spPr>
          <a:xfrm>
            <a:off x="892161" y="4676558"/>
            <a:ext cx="752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30BA6F-D206-42D0-B60F-338BFF29F825}"/>
              </a:ext>
            </a:extLst>
          </p:cNvPr>
          <p:cNvSpPr/>
          <p:nvPr/>
        </p:nvSpPr>
        <p:spPr>
          <a:xfrm>
            <a:off x="4975837" y="4764537"/>
            <a:ext cx="588439" cy="60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2AF403-E01C-47C3-B234-F64C479B8B8E}"/>
              </a:ext>
            </a:extLst>
          </p:cNvPr>
          <p:cNvSpPr/>
          <p:nvPr/>
        </p:nvSpPr>
        <p:spPr>
          <a:xfrm>
            <a:off x="2197798" y="2155539"/>
            <a:ext cx="588438" cy="60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930FA4-F901-424D-941B-BFD6B7C8652A}"/>
              </a:ext>
            </a:extLst>
          </p:cNvPr>
          <p:cNvSpPr/>
          <p:nvPr/>
        </p:nvSpPr>
        <p:spPr>
          <a:xfrm rot="20571144">
            <a:off x="6336358" y="2247871"/>
            <a:ext cx="588439" cy="60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3AAB93-A951-42D1-A3D3-B6E3FCDE8B8D}"/>
              </a:ext>
            </a:extLst>
          </p:cNvPr>
          <p:cNvSpPr/>
          <p:nvPr/>
        </p:nvSpPr>
        <p:spPr>
          <a:xfrm>
            <a:off x="609600" y="5496580"/>
            <a:ext cx="5123241" cy="5232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,ক খ গ ঘ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6811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02176 L 0.29232 -0.002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29558 0.00347 " pathEditMode="relative" rAng="0" ptsTypes="AA">
                                      <p:cBhvr>
                                        <p:cTn id="2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0.29831 -0.0055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27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50"/>
                            </p:stCondLst>
                            <p:childTnLst>
                              <p:par>
                                <p:cTn id="69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30" grpId="0"/>
      <p:bldP spid="12" grpId="0"/>
      <p:bldP spid="13" grpId="0" animBg="1"/>
      <p:bldP spid="27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01772" y="4669559"/>
            <a:ext cx="651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2831" y="4584412"/>
            <a:ext cx="386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0360" y="916642"/>
            <a:ext cx="6540934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 খ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3425375" y="4876800"/>
            <a:ext cx="259215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4844370"/>
            <a:ext cx="10058400" cy="16240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947" y="1254607"/>
            <a:ext cx="4032826" cy="3917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36" y="2111874"/>
            <a:ext cx="5517692" cy="2889948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4360564" y="2839067"/>
            <a:ext cx="333829" cy="3483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03175" y="2320117"/>
            <a:ext cx="163074" cy="1569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460" y="-133547"/>
            <a:ext cx="2844495" cy="27628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33588">
            <a:off x="533409" y="1986004"/>
            <a:ext cx="10058400" cy="16240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66852">
            <a:off x="1785149" y="1479421"/>
            <a:ext cx="3158304" cy="3067635"/>
          </a:xfrm>
          <a:prstGeom prst="rect">
            <a:avLst/>
          </a:prstGeom>
        </p:spPr>
      </p:pic>
      <p:cxnSp>
        <p:nvCxnSpPr>
          <p:cNvPr id="33" name="Straight Connector 32"/>
          <p:cNvCxnSpPr>
            <a:cxnSpLocks/>
          </p:cNvCxnSpPr>
          <p:nvPr/>
        </p:nvCxnSpPr>
        <p:spPr>
          <a:xfrm flipV="1">
            <a:off x="3439886" y="1793097"/>
            <a:ext cx="1828800" cy="3069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212557" y="1387266"/>
            <a:ext cx="4216632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চাঁদা ব্যবহার করে 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কোণ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76097" y="152400"/>
            <a:ext cx="6845928" cy="7816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কম্পাস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940B33E-F1F4-425D-B243-8D4FF0189877}"/>
              </a:ext>
            </a:extLst>
          </p:cNvPr>
          <p:cNvSpPr/>
          <p:nvPr/>
        </p:nvSpPr>
        <p:spPr>
          <a:xfrm rot="5400000">
            <a:off x="3768791" y="3025162"/>
            <a:ext cx="1913012" cy="2942817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79F30B-77D5-477E-9DE1-A52BBFD66F47}"/>
              </a:ext>
            </a:extLst>
          </p:cNvPr>
          <p:cNvSpPr/>
          <p:nvPr/>
        </p:nvSpPr>
        <p:spPr>
          <a:xfrm>
            <a:off x="4276276" y="4816048"/>
            <a:ext cx="1246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800" dirty="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F826F865-D36C-4FC2-A8D4-4B6CDFBFBA09}"/>
              </a:ext>
            </a:extLst>
          </p:cNvPr>
          <p:cNvSpPr/>
          <p:nvPr/>
        </p:nvSpPr>
        <p:spPr>
          <a:xfrm rot="19613833">
            <a:off x="3552750" y="4145104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21F24B-C253-43F1-84B2-D223B5D9ACC5}"/>
              </a:ext>
            </a:extLst>
          </p:cNvPr>
          <p:cNvSpPr/>
          <p:nvPr/>
        </p:nvSpPr>
        <p:spPr>
          <a:xfrm>
            <a:off x="3673418" y="4299342"/>
            <a:ext cx="681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351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21042 -0.0004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15514 -0.45602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50" y="-2280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750"/>
                            </p:stCondLst>
                            <p:childTnLst>
                              <p:par>
                                <p:cTn id="10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7" grpId="0" animBg="1"/>
      <p:bldP spid="27" grpId="1" animBg="1"/>
      <p:bldP spid="29" grpId="0" animBg="1"/>
      <p:bldP spid="35" grpId="0"/>
      <p:bldP spid="18" grpId="0" animBg="1"/>
      <p:bldP spid="19" grpId="0"/>
      <p:bldP spid="28" grpId="0" animBg="1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23AAB93-A951-42D1-A3D3-B6E3FCDE8B8D}"/>
              </a:ext>
            </a:extLst>
          </p:cNvPr>
          <p:cNvSpPr/>
          <p:nvPr/>
        </p:nvSpPr>
        <p:spPr>
          <a:xfrm>
            <a:off x="5648154" y="5344180"/>
            <a:ext cx="6191795" cy="5232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E5FD6D-B555-40EA-AE3D-2763E9EA6FCE}"/>
              </a:ext>
            </a:extLst>
          </p:cNvPr>
          <p:cNvCxnSpPr/>
          <p:nvPr/>
        </p:nvCxnSpPr>
        <p:spPr>
          <a:xfrm flipV="1">
            <a:off x="1745992" y="2575818"/>
            <a:ext cx="1313317" cy="2318906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22B4F1-A1AF-48A7-9820-62E302D684CB}"/>
              </a:ext>
            </a:extLst>
          </p:cNvPr>
          <p:cNvCxnSpPr/>
          <p:nvPr/>
        </p:nvCxnSpPr>
        <p:spPr>
          <a:xfrm>
            <a:off x="1738055" y="4894723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0276F62-1A92-469C-952B-D6AEFB13439B}"/>
              </a:ext>
            </a:extLst>
          </p:cNvPr>
          <p:cNvCxnSpPr>
            <a:endCxn id="34" idx="7"/>
          </p:cNvCxnSpPr>
          <p:nvPr/>
        </p:nvCxnSpPr>
        <p:spPr>
          <a:xfrm flipV="1">
            <a:off x="5292579" y="2533717"/>
            <a:ext cx="1393829" cy="235517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DA4DAF5-6827-4780-AB14-F08DD09149EA}"/>
              </a:ext>
            </a:extLst>
          </p:cNvPr>
          <p:cNvSpPr/>
          <p:nvPr/>
        </p:nvSpPr>
        <p:spPr>
          <a:xfrm>
            <a:off x="3007518" y="2513630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0FEAA0A-3AEE-4558-B5DC-C12740930D61}"/>
              </a:ext>
            </a:extLst>
          </p:cNvPr>
          <p:cNvSpPr/>
          <p:nvPr/>
        </p:nvSpPr>
        <p:spPr>
          <a:xfrm>
            <a:off x="6569334" y="2513630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C2733E-EF85-4C06-9841-F1E6A75465E3}"/>
              </a:ext>
            </a:extLst>
          </p:cNvPr>
          <p:cNvCxnSpPr/>
          <p:nvPr/>
        </p:nvCxnSpPr>
        <p:spPr>
          <a:xfrm>
            <a:off x="3087278" y="2587730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F3E30692-F4DF-48DB-BCC6-BBE669040C15}"/>
              </a:ext>
            </a:extLst>
          </p:cNvPr>
          <p:cNvSpPr/>
          <p:nvPr/>
        </p:nvSpPr>
        <p:spPr>
          <a:xfrm>
            <a:off x="1240623" y="4652133"/>
            <a:ext cx="752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ক</a:t>
            </a:r>
            <a:endParaRPr lang="en-US" sz="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C30BA6F-D206-42D0-B60F-338BFF29F825}"/>
              </a:ext>
            </a:extLst>
          </p:cNvPr>
          <p:cNvSpPr/>
          <p:nvPr/>
        </p:nvSpPr>
        <p:spPr>
          <a:xfrm>
            <a:off x="5324299" y="4740112"/>
            <a:ext cx="588439" cy="60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2AF403-E01C-47C3-B234-F64C479B8B8E}"/>
              </a:ext>
            </a:extLst>
          </p:cNvPr>
          <p:cNvSpPr/>
          <p:nvPr/>
        </p:nvSpPr>
        <p:spPr>
          <a:xfrm>
            <a:off x="2602706" y="2031500"/>
            <a:ext cx="588438" cy="60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D930FA4-F901-424D-941B-BFD6B7C8652A}"/>
              </a:ext>
            </a:extLst>
          </p:cNvPr>
          <p:cNvSpPr/>
          <p:nvPr/>
        </p:nvSpPr>
        <p:spPr>
          <a:xfrm rot="20571144">
            <a:off x="6716904" y="2223446"/>
            <a:ext cx="588439" cy="60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9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E5FD6D-B555-40EA-AE3D-2763E9EA6FCE}"/>
              </a:ext>
            </a:extLst>
          </p:cNvPr>
          <p:cNvCxnSpPr/>
          <p:nvPr/>
        </p:nvCxnSpPr>
        <p:spPr>
          <a:xfrm flipV="1">
            <a:off x="3033564" y="1895925"/>
            <a:ext cx="426050" cy="729363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276F62-1A92-469C-952B-D6AEFB13439B}"/>
              </a:ext>
            </a:extLst>
          </p:cNvPr>
          <p:cNvCxnSpPr/>
          <p:nvPr/>
        </p:nvCxnSpPr>
        <p:spPr>
          <a:xfrm flipV="1">
            <a:off x="6657405" y="1795544"/>
            <a:ext cx="410571" cy="764233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23AAB93-A951-42D1-A3D3-B6E3FCDE8B8D}"/>
              </a:ext>
            </a:extLst>
          </p:cNvPr>
          <p:cNvSpPr/>
          <p:nvPr/>
        </p:nvSpPr>
        <p:spPr>
          <a:xfrm>
            <a:off x="1288436" y="5445969"/>
            <a:ext cx="4035863" cy="5232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,ক খ গ ঘ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9940B33E-F1F4-425D-B243-8D4FF0189877}"/>
              </a:ext>
            </a:extLst>
          </p:cNvPr>
          <p:cNvSpPr/>
          <p:nvPr/>
        </p:nvSpPr>
        <p:spPr>
          <a:xfrm rot="5400000">
            <a:off x="2524789" y="2465191"/>
            <a:ext cx="1960672" cy="3953662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79F30B-77D5-477E-9DE1-A52BBFD66F47}"/>
              </a:ext>
            </a:extLst>
          </p:cNvPr>
          <p:cNvSpPr/>
          <p:nvPr/>
        </p:nvSpPr>
        <p:spPr>
          <a:xfrm>
            <a:off x="2935398" y="4843498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800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F826F865-D36C-4FC2-A8D4-4B6CDFBFBA09}"/>
              </a:ext>
            </a:extLst>
          </p:cNvPr>
          <p:cNvSpPr/>
          <p:nvPr/>
        </p:nvSpPr>
        <p:spPr>
          <a:xfrm rot="19613833">
            <a:off x="1919892" y="4105915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21F24B-C253-43F1-84B2-D223B5D9ACC5}"/>
              </a:ext>
            </a:extLst>
          </p:cNvPr>
          <p:cNvSpPr/>
          <p:nvPr/>
        </p:nvSpPr>
        <p:spPr>
          <a:xfrm>
            <a:off x="2040560" y="4260153"/>
            <a:ext cx="748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3200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108987-812B-4B8A-8408-BDEC6A4C3FA2}"/>
              </a:ext>
            </a:extLst>
          </p:cNvPr>
          <p:cNvSpPr/>
          <p:nvPr/>
        </p:nvSpPr>
        <p:spPr>
          <a:xfrm rot="17625715">
            <a:off x="1659005" y="3301328"/>
            <a:ext cx="1124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b="1" dirty="0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477C14F3-1783-4BB2-868A-35E35BB5AAA7}"/>
              </a:ext>
            </a:extLst>
          </p:cNvPr>
          <p:cNvSpPr/>
          <p:nvPr/>
        </p:nvSpPr>
        <p:spPr>
          <a:xfrm rot="12569965">
            <a:off x="1795130" y="2428051"/>
            <a:ext cx="1560222" cy="2738542"/>
          </a:xfrm>
          <a:prstGeom prst="arc">
            <a:avLst>
              <a:gd name="adj1" fmla="val 16636569"/>
              <a:gd name="adj2" fmla="val 4999243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143534" y="276102"/>
            <a:ext cx="6845928" cy="7816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কম্পাস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D274DE4-3ADB-4D40-BCD6-8446F978B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78611">
            <a:off x="-292401" y="785885"/>
            <a:ext cx="9753600" cy="15049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DF2A3DA-6AF9-47F3-9031-7BDB84DD0D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12" y="-761824"/>
            <a:ext cx="3395479" cy="3395479"/>
          </a:xfrm>
          <a:prstGeom prst="rect">
            <a:avLst/>
          </a:prstGeom>
        </p:spPr>
      </p:pic>
      <p:sp>
        <p:nvSpPr>
          <p:cNvPr id="2" name="Arc 1"/>
          <p:cNvSpPr/>
          <p:nvPr/>
        </p:nvSpPr>
        <p:spPr>
          <a:xfrm rot="299105">
            <a:off x="5354075" y="2270731"/>
            <a:ext cx="1409592" cy="1430186"/>
          </a:xfrm>
          <a:prstGeom prst="arc">
            <a:avLst>
              <a:gd name="adj1" fmla="val 16593731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19941599">
            <a:off x="5643516" y="2505961"/>
            <a:ext cx="1409592" cy="1430186"/>
          </a:xfrm>
          <a:prstGeom prst="arc">
            <a:avLst>
              <a:gd name="adj1" fmla="val 16593731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458" y="1639916"/>
            <a:ext cx="4552076" cy="3286584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10600">
            <a:off x="-690153" y="1246297"/>
            <a:ext cx="3415306" cy="328658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33588">
            <a:off x="2407595" y="2018086"/>
            <a:ext cx="10058400" cy="162401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66852">
            <a:off x="3659335" y="1511503"/>
            <a:ext cx="3158304" cy="306763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2547477"/>
            <a:ext cx="10058400" cy="162401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66852">
            <a:off x="1525736" y="-734391"/>
            <a:ext cx="3158304" cy="30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1193 -0.328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8" y="-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3168 0.00972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15 -0.44398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219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93 -0.01158 L 0.29375 -0.00047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55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34" grpId="0" animBg="1"/>
      <p:bldP spid="45" grpId="0"/>
      <p:bldP spid="46" grpId="0"/>
      <p:bldP spid="47" grpId="0"/>
      <p:bldP spid="48" grpId="0"/>
      <p:bldP spid="23" grpId="0"/>
      <p:bldP spid="38" grpId="0"/>
      <p:bldP spid="39" grpId="0" animBg="1"/>
      <p:bldP spid="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7577138" y="5700935"/>
            <a:ext cx="3167062" cy="140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77138" y="3570737"/>
            <a:ext cx="0" cy="213019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315249" y="3570737"/>
            <a:ext cx="1428951" cy="211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43800" y="3555981"/>
            <a:ext cx="1771449" cy="1475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9600" y="381460"/>
            <a:ext cx="1112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ত্রিকোণী সেট ও স্কেলের সাহায্যে  কীভাবে ট্রাপিজিয়াম আঁকা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যায় মনোযোগ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সহকারে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লক্ষ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করিঃ</a:t>
            </a:r>
            <a:endParaRPr lang="en-US" sz="3200" dirty="0">
              <a:ln w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07302" y="1814255"/>
            <a:ext cx="4687688" cy="30308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3535955"/>
            <a:ext cx="2478806" cy="24076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3426707"/>
            <a:ext cx="2478806" cy="2407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3436232"/>
            <a:ext cx="2478806" cy="24076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752F3BA-9A28-4091-B543-1B9FDC343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3619741"/>
            <a:ext cx="8499676" cy="20963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917" y="1359087"/>
            <a:ext cx="2478806" cy="240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1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24844 -0.0020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5787 L -0.00156 -0.2974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77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5787 L -0.11406 -0.2988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-1784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14232 0.00463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23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250"/>
                            </p:stCondLst>
                            <p:childTnLst>
                              <p:par>
                                <p:cTn id="8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52F3BA-9A28-4091-B543-1B9FDC343E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0" r="24170"/>
          <a:stretch>
            <a:fillRect/>
          </a:stretch>
        </p:blipFill>
        <p:spPr>
          <a:xfrm>
            <a:off x="5690080" y="4978420"/>
            <a:ext cx="6445312" cy="1289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422" y="351029"/>
            <a:ext cx="1148877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স্কেলের সাহায্যে একটি ট্রাপিজিয়াম আঁকি যার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সামান্তরাল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বাহুদ্বয় যথাক্রমে ৪ ও 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সেমি।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036" y="2784089"/>
            <a:ext cx="2478806" cy="240764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159058" y="4963663"/>
            <a:ext cx="4663017" cy="1475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036" y="1470769"/>
            <a:ext cx="2478806" cy="2407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52F3BA-9A28-4091-B543-1B9FDC343E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76" r="22781"/>
          <a:stretch>
            <a:fillRect/>
          </a:stretch>
        </p:blipFill>
        <p:spPr>
          <a:xfrm>
            <a:off x="5704838" y="3679859"/>
            <a:ext cx="6563362" cy="1275073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173896" y="3635590"/>
            <a:ext cx="3143028" cy="1475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524533" y="4284869"/>
            <a:ext cx="1328074" cy="138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316923" y="3635591"/>
            <a:ext cx="1505151" cy="135758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752F3BA-9A28-4091-B543-1B9FDC343E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137932" y="3610011"/>
            <a:ext cx="4766743" cy="12459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036" y="1402355"/>
            <a:ext cx="2478806" cy="24076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52F3BA-9A28-4091-B543-1B9FDC343E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483306">
            <a:off x="6451507" y="3468990"/>
            <a:ext cx="4766743" cy="12459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3452" y="1791055"/>
            <a:ext cx="1974787" cy="203638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98421" y="2199014"/>
            <a:ext cx="5016875" cy="322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অঙ্কনের বিবরণঃ</a:t>
            </a:r>
          </a:p>
          <a:p>
            <a:pPr>
              <a:buFont typeface="Wingdings" pitchFamily="2" charset="2"/>
              <a:buChar char="v"/>
            </a:pPr>
            <a:r>
              <a:rPr lang="bn-BD" sz="3137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ধাপে স্কেলের সাহায্যে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 সেমি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রেখা আঁকি।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ধাপে ১ম রেখার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সামান্তরাল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করে ৪ সেমি রেখা আঁকি।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৩য়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ধাপে স্কেলের সাহায্যে রেখার প্রান্তদ্বয় যোগ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79F30B-77D5-477E-9DE1-A52BBFD66F47}"/>
              </a:ext>
            </a:extLst>
          </p:cNvPr>
          <p:cNvSpPr/>
          <p:nvPr/>
        </p:nvSpPr>
        <p:spPr>
          <a:xfrm>
            <a:off x="7257018" y="5029200"/>
            <a:ext cx="1429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79F30B-77D5-477E-9DE1-A52BBFD66F47}"/>
              </a:ext>
            </a:extLst>
          </p:cNvPr>
          <p:cNvSpPr/>
          <p:nvPr/>
        </p:nvSpPr>
        <p:spPr>
          <a:xfrm>
            <a:off x="7162800" y="3048000"/>
            <a:ext cx="1429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96500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38321 0.0002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25599 -0.0023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-11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0.0125 L -4.16667E-6 0.21759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150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50"/>
                            </p:stCondLst>
                            <p:childTnLst>
                              <p:par>
                                <p:cTn id="10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250"/>
                            </p:stCondLst>
                            <p:childTnLst>
                              <p:par>
                                <p:cTn id="1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25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194 0.20162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4" y="1006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bldLvl="5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03" y="627817"/>
            <a:ext cx="10345783" cy="5392075"/>
          </a:xfrm>
          <a:prstGeom prst="rect">
            <a:avLst/>
          </a:prstGeom>
          <a:solidFill>
            <a:srgbClr val="3BFF94"/>
          </a:solidFill>
        </p:spPr>
      </p:pic>
      <p:sp>
        <p:nvSpPr>
          <p:cNvPr id="7" name="Wave 6"/>
          <p:cNvSpPr/>
          <p:nvPr/>
        </p:nvSpPr>
        <p:spPr>
          <a:xfrm rot="16200000">
            <a:off x="3499653" y="3078087"/>
            <a:ext cx="5257800" cy="357259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67877" y="2891107"/>
            <a:ext cx="4028723" cy="292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25" dirty="0">
                <a:ln w="0"/>
                <a:latin typeface="NikoshBAN" pitchFamily="2" charset="0"/>
                <a:cs typeface="NikoshBAN" pitchFamily="2" charset="0"/>
              </a:rPr>
              <a:t>শ্রেণিঃ  পঞ্চম</a:t>
            </a:r>
            <a:endParaRPr lang="en-US" sz="2625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2625" dirty="0">
                <a:ln w="0"/>
                <a:latin typeface="NikoshBAN" pitchFamily="2" charset="0"/>
                <a:cs typeface="NikoshBAN" pitchFamily="2" charset="0"/>
              </a:rPr>
              <a:t>বিষয়ঃ  প্রাথমিক</a:t>
            </a:r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latin typeface="NikoshBAN" pitchFamily="2" charset="0"/>
                <a:cs typeface="NikoshBAN" pitchFamily="2" charset="0"/>
              </a:rPr>
              <a:t>গণিত</a:t>
            </a:r>
            <a:endParaRPr lang="en-US" sz="2625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2625" dirty="0" err="1">
                <a:ln w="0"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 ১০ </a:t>
            </a:r>
            <a:endParaRPr lang="bn-IN" sz="2625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2625" dirty="0">
                <a:ln w="0"/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625" dirty="0" err="1">
                <a:ln w="0"/>
                <a:latin typeface="NikoshBAN" pitchFamily="2" charset="0"/>
                <a:cs typeface="NikoshBAN" pitchFamily="2" charset="0"/>
              </a:rPr>
              <a:t>জ্যামিতি</a:t>
            </a:r>
            <a:endParaRPr lang="bn-IN" sz="2625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2625" dirty="0">
                <a:ln w="0"/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 smtClean="0">
                <a:ln w="0"/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bn-BD" sz="2625" dirty="0" smtClean="0">
                <a:ln w="0"/>
                <a:latin typeface="NikoshBAN" pitchFamily="2" charset="0"/>
                <a:cs typeface="NikoshBAN" pitchFamily="2" charset="0"/>
              </a:rPr>
              <a:t> ও ট্রাপিজিয়াম</a:t>
            </a:r>
            <a:r>
              <a:rPr lang="en-US" sz="2625" dirty="0" smtClean="0">
                <a:ln w="0"/>
                <a:latin typeface="NikoshBAN" pitchFamily="2" charset="0"/>
                <a:cs typeface="NikoshBAN" pitchFamily="2" charset="0"/>
              </a:rPr>
              <a:t>   </a:t>
            </a:r>
            <a:endParaRPr lang="en-US" sz="2625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2625" dirty="0" err="1">
                <a:ln w="0"/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625" dirty="0" err="1">
                <a:ln w="0"/>
                <a:latin typeface="NikoshBAN" pitchFamily="2" charset="0"/>
                <a:cs typeface="NikoshBAN" pitchFamily="2" charset="0"/>
              </a:rPr>
              <a:t>মিনিট</a:t>
            </a:r>
            <a:endParaRPr lang="en-US" sz="2625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2625" dirty="0" err="1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 ১৪/১২/২০১৯ </a:t>
            </a:r>
            <a:r>
              <a:rPr lang="en-US" sz="2625" dirty="0" err="1">
                <a:ln w="0"/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  </a:t>
            </a:r>
            <a:endParaRPr lang="bn-IN" sz="2625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2125" y="746024"/>
            <a:ext cx="2714625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25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4125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9481" y="746024"/>
            <a:ext cx="2250443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b="1" dirty="0" err="1">
                <a:ln w="0">
                  <a:solidFill>
                    <a:srgbClr val="002060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4125" b="1" dirty="0">
              <a:ln w="0">
                <a:solidFill>
                  <a:srgbClr val="002060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1015309" y="3256593"/>
            <a:ext cx="52918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সহকা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400" dirty="0">
              <a:ln w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16957" y="882762"/>
            <a:ext cx="1774636" cy="2056161"/>
            <a:chOff x="1111924" y="963003"/>
            <a:chExt cx="1972937" cy="2267850"/>
          </a:xfrm>
        </p:grpSpPr>
        <p:sp>
          <p:nvSpPr>
            <p:cNvPr id="16" name="Bevel 15"/>
            <p:cNvSpPr/>
            <p:nvPr/>
          </p:nvSpPr>
          <p:spPr>
            <a:xfrm>
              <a:off x="1111924" y="963003"/>
              <a:ext cx="1972937" cy="2267850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78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8FCC53-ACF5-410D-B494-BADDE22A7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6552" y="1116152"/>
              <a:ext cx="1626868" cy="19820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8" name="Group 17"/>
          <p:cNvGrpSpPr/>
          <p:nvPr/>
        </p:nvGrpSpPr>
        <p:grpSpPr>
          <a:xfrm>
            <a:off x="8865513" y="931297"/>
            <a:ext cx="1774636" cy="1959810"/>
            <a:chOff x="7766782" y="939401"/>
            <a:chExt cx="1774636" cy="1959810"/>
          </a:xfrm>
        </p:grpSpPr>
        <p:sp>
          <p:nvSpPr>
            <p:cNvPr id="19" name="Bevel 18"/>
            <p:cNvSpPr/>
            <p:nvPr/>
          </p:nvSpPr>
          <p:spPr>
            <a:xfrm>
              <a:off x="7766782" y="939401"/>
              <a:ext cx="1774636" cy="1959810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78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1890" y="1093665"/>
              <a:ext cx="1397873" cy="16979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9624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33400" y="2566661"/>
            <a:ext cx="1679224" cy="2995939"/>
            <a:chOff x="1371600" y="1499073"/>
            <a:chExt cx="1700214" cy="303338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57375" y="1499073"/>
              <a:ext cx="734819" cy="30333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" name="Notched Right Arrow 21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369552" y="726061"/>
                <a:ext cx="1811372" cy="145147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395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</a:t>
                </a:r>
                <a:r>
                  <a:rPr lang="en-US" sz="474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395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3951" b="1" dirty="0"/>
              </a:p>
            </p:txBody>
          </p:sp>
        </p:grpSp>
      </p:grpSp>
      <p:pic>
        <p:nvPicPr>
          <p:cNvPr id="12" name="Picture 11" descr="Baby_Boy_Girl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0485878" y="324337"/>
            <a:ext cx="1248922" cy="2348523"/>
          </a:xfrm>
          <a:prstGeom prst="rect">
            <a:avLst/>
          </a:prstGeom>
        </p:spPr>
      </p:pic>
      <p:pic>
        <p:nvPicPr>
          <p:cNvPr id="13" name="Picture 12" descr="Baby_Boy_Girl4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763" y="394677"/>
            <a:ext cx="1182729" cy="234852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49236" y="3500988"/>
            <a:ext cx="9180764" cy="1125760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62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4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৬০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। </a:t>
            </a:r>
            <a:r>
              <a:rPr lang="bn-BD" sz="20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51576 0.008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0.14219 -0.0016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00556 L 0.55313 0.0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0833 L -0.10638 0.011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2129711" y="181726"/>
            <a:ext cx="8125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রিঃ- </a:t>
            </a:r>
            <a:endParaRPr lang="en-US" sz="3200" dirty="0">
              <a:ln w="0"/>
            </a:endParaRPr>
          </a:p>
        </p:txBody>
      </p:sp>
      <p:sp>
        <p:nvSpPr>
          <p:cNvPr id="9" name="Arc 8"/>
          <p:cNvSpPr/>
          <p:nvPr/>
        </p:nvSpPr>
        <p:spPr>
          <a:xfrm rot="6677346">
            <a:off x="932379" y="633794"/>
            <a:ext cx="1016001" cy="1083733"/>
          </a:xfrm>
          <a:prstGeom prst="arc">
            <a:avLst>
              <a:gd name="adj1" fmla="val 14357487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3" name="Arc 12"/>
          <p:cNvSpPr/>
          <p:nvPr/>
        </p:nvSpPr>
        <p:spPr>
          <a:xfrm>
            <a:off x="97710" y="3132666"/>
            <a:ext cx="1016000" cy="1083733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15868" y="1316192"/>
                <a:ext cx="677333" cy="396828"/>
              </a:xfrm>
              <a:prstGeom prst="rect">
                <a:avLst/>
              </a:prstGeom>
              <a:noFill/>
            </p:spPr>
            <p:txBody>
              <a:bodyPr wrap="square" lIns="81268" tIns="40634" rIns="81268" bIns="4063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১১০</m:t>
                          </m:r>
                        </m:e>
                        <m:sup>
                          <m:r>
                            <a:rPr lang="bn-BD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68" y="1316192"/>
                <a:ext cx="677333" cy="396828"/>
              </a:xfrm>
              <a:prstGeom prst="rect">
                <a:avLst/>
              </a:prstGeom>
              <a:blipFill>
                <a:blip r:embed="rId3"/>
                <a:stretch>
                  <a:fillRect l="-901" r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4779" y="2812038"/>
                <a:ext cx="677333" cy="396828"/>
              </a:xfrm>
              <a:prstGeom prst="rect">
                <a:avLst/>
              </a:prstGeom>
              <a:noFill/>
            </p:spPr>
            <p:txBody>
              <a:bodyPr wrap="square" lIns="81268" tIns="40634" rIns="81268" bIns="4063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৭০</m:t>
                          </m:r>
                        </m:e>
                        <m:sup>
                          <m:r>
                            <a:rPr lang="bn-BD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79" y="2812038"/>
                <a:ext cx="677333" cy="396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rot="11399165">
            <a:off x="4248313" y="660239"/>
            <a:ext cx="1377554" cy="1142442"/>
          </a:xfrm>
          <a:prstGeom prst="arc">
            <a:avLst>
              <a:gd name="adj1" fmla="val 16351807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76225" y="1682059"/>
                <a:ext cx="677333" cy="396828"/>
              </a:xfrm>
              <a:prstGeom prst="rect">
                <a:avLst/>
              </a:prstGeom>
              <a:noFill/>
            </p:spPr>
            <p:txBody>
              <a:bodyPr wrap="square" lIns="81268" tIns="40634" rIns="81268" bIns="4063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৭০</m:t>
                          </m:r>
                        </m:e>
                        <m:sup>
                          <m:r>
                            <a:rPr lang="bn-BD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225" y="1682059"/>
                <a:ext cx="677333" cy="396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/>
          <p:cNvSpPr/>
          <p:nvPr/>
        </p:nvSpPr>
        <p:spPr>
          <a:xfrm rot="16200000">
            <a:off x="3585978" y="3166533"/>
            <a:ext cx="1016001" cy="1083733"/>
          </a:xfrm>
          <a:prstGeom prst="arc">
            <a:avLst>
              <a:gd name="adj1" fmla="val 16200000"/>
              <a:gd name="adj2" fmla="val 8571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09031" y="3168745"/>
                <a:ext cx="677333" cy="396828"/>
              </a:xfrm>
              <a:prstGeom prst="rect">
                <a:avLst/>
              </a:prstGeom>
              <a:noFill/>
            </p:spPr>
            <p:txBody>
              <a:bodyPr wrap="square" lIns="81268" tIns="40634" rIns="81268" bIns="4063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১১০</m:t>
                          </m:r>
                        </m:e>
                        <m:sup>
                          <m:r>
                            <a:rPr lang="bn-BD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031" y="3168745"/>
                <a:ext cx="677333" cy="396828"/>
              </a:xfrm>
              <a:prstGeom prst="rect">
                <a:avLst/>
              </a:prstGeom>
              <a:blipFill>
                <a:blip r:embed="rId6"/>
                <a:stretch>
                  <a:fillRect l="-901" r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7134781" y="2672280"/>
            <a:ext cx="1388533" cy="1083733"/>
          </a:xfrm>
          <a:prstGeom prst="arc">
            <a:avLst>
              <a:gd name="adj1" fmla="val 1551270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83206" y="2794559"/>
                <a:ext cx="677333" cy="396828"/>
              </a:xfrm>
              <a:prstGeom prst="rect">
                <a:avLst/>
              </a:prstGeom>
              <a:noFill/>
            </p:spPr>
            <p:txBody>
              <a:bodyPr wrap="square" lIns="81268" tIns="40634" rIns="81268" bIns="4063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1" i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১২০</m:t>
                          </m:r>
                        </m:e>
                        <m:sup>
                          <m:r>
                            <a:rPr lang="bn-BD" sz="2000" b="1" i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06" y="2794559"/>
                <a:ext cx="677333" cy="396828"/>
              </a:xfrm>
              <a:prstGeom prst="rect">
                <a:avLst/>
              </a:prstGeom>
              <a:blipFill>
                <a:blip r:embed="rId7"/>
                <a:stretch>
                  <a:fillRect l="-1802" r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rot="9314388">
            <a:off x="9489687" y="633793"/>
            <a:ext cx="1016000" cy="1083733"/>
          </a:xfrm>
          <a:prstGeom prst="arc">
            <a:avLst>
              <a:gd name="adj1" fmla="val 15785693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868254" y="1514606"/>
                <a:ext cx="677333" cy="396828"/>
              </a:xfrm>
              <a:prstGeom prst="rect">
                <a:avLst/>
              </a:prstGeom>
              <a:noFill/>
            </p:spPr>
            <p:txBody>
              <a:bodyPr wrap="square" lIns="81268" tIns="40634" rIns="81268" bIns="4063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1" i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১২০</m:t>
                          </m:r>
                        </m:e>
                        <m:sup>
                          <m:r>
                            <a:rPr lang="bn-BD" sz="2000" b="1" i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254" y="1514606"/>
                <a:ext cx="677333" cy="396828"/>
              </a:xfrm>
              <a:prstGeom prst="rect">
                <a:avLst/>
              </a:prstGeom>
              <a:blipFill>
                <a:blip r:embed="rId8"/>
                <a:stretch>
                  <a:fillRect l="-1802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 rot="15448670">
            <a:off x="10397523" y="2526869"/>
            <a:ext cx="1016001" cy="1083733"/>
          </a:xfrm>
          <a:prstGeom prst="arc">
            <a:avLst>
              <a:gd name="adj1" fmla="val 15941025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970967" y="2312931"/>
                <a:ext cx="677333" cy="396828"/>
              </a:xfrm>
              <a:prstGeom prst="rect">
                <a:avLst/>
              </a:prstGeom>
              <a:noFill/>
            </p:spPr>
            <p:txBody>
              <a:bodyPr wrap="square" lIns="81268" tIns="40634" rIns="81268" bIns="4063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৬০</m:t>
                          </m:r>
                        </m:e>
                        <m:sup>
                          <m:r>
                            <a:rPr lang="bn-BD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967" y="2312931"/>
                <a:ext cx="677333" cy="3968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/>
          <p:cNvSpPr/>
          <p:nvPr/>
        </p:nvSpPr>
        <p:spPr>
          <a:xfrm rot="5798387">
            <a:off x="6899651" y="892502"/>
            <a:ext cx="918442" cy="1011712"/>
          </a:xfrm>
          <a:prstGeom prst="arc">
            <a:avLst>
              <a:gd name="adj1" fmla="val 15107076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75552" y="1816883"/>
                <a:ext cx="677333" cy="396828"/>
              </a:xfrm>
              <a:prstGeom prst="rect">
                <a:avLst/>
              </a:prstGeom>
              <a:noFill/>
            </p:spPr>
            <p:txBody>
              <a:bodyPr wrap="square" lIns="81268" tIns="40634" rIns="81268" bIns="4063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৬০</m:t>
                          </m:r>
                        </m:e>
                        <m:sup>
                          <m:r>
                            <a:rPr lang="bn-BD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552" y="1816883"/>
                <a:ext cx="677333" cy="3968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arallelogram 3"/>
          <p:cNvSpPr/>
          <p:nvPr/>
        </p:nvSpPr>
        <p:spPr>
          <a:xfrm>
            <a:off x="436376" y="1100667"/>
            <a:ext cx="4605867" cy="2573867"/>
          </a:xfrm>
          <a:prstGeom prst="parallelogram">
            <a:avLst>
              <a:gd name="adj" fmla="val 3815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50" name="TextBox 49"/>
          <p:cNvSpPr txBox="1"/>
          <p:nvPr/>
        </p:nvSpPr>
        <p:spPr>
          <a:xfrm>
            <a:off x="2784466" y="694267"/>
            <a:ext cx="1277258" cy="519746"/>
          </a:xfrm>
          <a:prstGeom prst="rect">
            <a:avLst/>
          </a:prstGeom>
          <a:noFill/>
        </p:spPr>
        <p:txBody>
          <a:bodyPr wrap="square" lIns="81268" tIns="40634" rIns="81268" bIns="40634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৭.১ সেমি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3000" y="2015066"/>
            <a:ext cx="1277258" cy="519746"/>
          </a:xfrm>
          <a:prstGeom prst="rect">
            <a:avLst/>
          </a:prstGeom>
          <a:noFill/>
        </p:spPr>
        <p:txBody>
          <a:bodyPr wrap="square" lIns="81268" tIns="40634" rIns="81268" bIns="40634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৫.৪ সেমি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48127" y="2328524"/>
            <a:ext cx="1277258" cy="519746"/>
          </a:xfrm>
          <a:prstGeom prst="rect">
            <a:avLst/>
          </a:prstGeom>
          <a:noFill/>
        </p:spPr>
        <p:txBody>
          <a:bodyPr wrap="square" lIns="81268" tIns="40634" rIns="81268" bIns="40634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৫.৪ সেমি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70440" y="3697229"/>
            <a:ext cx="1277258" cy="519746"/>
          </a:xfrm>
          <a:prstGeom prst="rect">
            <a:avLst/>
          </a:prstGeom>
          <a:noFill/>
        </p:spPr>
        <p:txBody>
          <a:bodyPr wrap="square" lIns="81268" tIns="40634" rIns="81268" bIns="40634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৭.১ সেমি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638452" y="1885264"/>
            <a:ext cx="1277258" cy="519746"/>
          </a:xfrm>
          <a:prstGeom prst="rect">
            <a:avLst/>
          </a:prstGeom>
          <a:noFill/>
        </p:spPr>
        <p:txBody>
          <a:bodyPr wrap="square" lIns="81268" tIns="40634" rIns="81268" bIns="40634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৪.১ সেমি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47742" y="928054"/>
            <a:ext cx="1277258" cy="519746"/>
          </a:xfrm>
          <a:prstGeom prst="rect">
            <a:avLst/>
          </a:prstGeom>
          <a:noFill/>
        </p:spPr>
        <p:txBody>
          <a:bodyPr wrap="square" lIns="81268" tIns="40634" rIns="81268" bIns="40634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৬.১ সেমি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6834" y="1350956"/>
            <a:ext cx="4209143" cy="1870085"/>
          </a:xfrm>
          <a:custGeom>
            <a:avLst/>
            <a:gdLst>
              <a:gd name="connsiteX0" fmla="*/ 0 w 4191000"/>
              <a:gd name="connsiteY0" fmla="*/ 0 h 2133600"/>
              <a:gd name="connsiteX1" fmla="*/ 4191000 w 4191000"/>
              <a:gd name="connsiteY1" fmla="*/ 0 h 2133600"/>
              <a:gd name="connsiteX2" fmla="*/ 4191000 w 4191000"/>
              <a:gd name="connsiteY2" fmla="*/ 2133600 h 2133600"/>
              <a:gd name="connsiteX3" fmla="*/ 0 w 4191000"/>
              <a:gd name="connsiteY3" fmla="*/ 2133600 h 2133600"/>
              <a:gd name="connsiteX4" fmla="*/ 0 w 4191000"/>
              <a:gd name="connsiteY4" fmla="*/ 0 h 2133600"/>
              <a:gd name="connsiteX0" fmla="*/ 0 w 5135380"/>
              <a:gd name="connsiteY0" fmla="*/ 0 h 2148590"/>
              <a:gd name="connsiteX1" fmla="*/ 5135380 w 5135380"/>
              <a:gd name="connsiteY1" fmla="*/ 14990 h 2148590"/>
              <a:gd name="connsiteX2" fmla="*/ 5135380 w 5135380"/>
              <a:gd name="connsiteY2" fmla="*/ 2148590 h 2148590"/>
              <a:gd name="connsiteX3" fmla="*/ 944380 w 5135380"/>
              <a:gd name="connsiteY3" fmla="*/ 2148590 h 2148590"/>
              <a:gd name="connsiteX4" fmla="*/ 0 w 5135380"/>
              <a:gd name="connsiteY4" fmla="*/ 0 h 2148590"/>
              <a:gd name="connsiteX0" fmla="*/ 0 w 5135380"/>
              <a:gd name="connsiteY0" fmla="*/ 29980 h 2178570"/>
              <a:gd name="connsiteX1" fmla="*/ 4026108 w 5135380"/>
              <a:gd name="connsiteY1" fmla="*/ 0 h 2178570"/>
              <a:gd name="connsiteX2" fmla="*/ 5135380 w 5135380"/>
              <a:gd name="connsiteY2" fmla="*/ 2178570 h 2178570"/>
              <a:gd name="connsiteX3" fmla="*/ 944380 w 5135380"/>
              <a:gd name="connsiteY3" fmla="*/ 2178570 h 2178570"/>
              <a:gd name="connsiteX4" fmla="*/ 0 w 5135380"/>
              <a:gd name="connsiteY4" fmla="*/ 29980 h 2178570"/>
              <a:gd name="connsiteX0" fmla="*/ 0 w 5135380"/>
              <a:gd name="connsiteY0" fmla="*/ 14419 h 2163009"/>
              <a:gd name="connsiteX1" fmla="*/ 3803574 w 5135380"/>
              <a:gd name="connsiteY1" fmla="*/ 0 h 2163009"/>
              <a:gd name="connsiteX2" fmla="*/ 5135380 w 5135380"/>
              <a:gd name="connsiteY2" fmla="*/ 2163009 h 2163009"/>
              <a:gd name="connsiteX3" fmla="*/ 944380 w 5135380"/>
              <a:gd name="connsiteY3" fmla="*/ 2163009 h 2163009"/>
              <a:gd name="connsiteX4" fmla="*/ 0 w 5135380"/>
              <a:gd name="connsiteY4" fmla="*/ 14419 h 2163009"/>
              <a:gd name="connsiteX0" fmla="*/ 0 w 5511975"/>
              <a:gd name="connsiteY0" fmla="*/ 14419 h 2163009"/>
              <a:gd name="connsiteX1" fmla="*/ 4180169 w 5511975"/>
              <a:gd name="connsiteY1" fmla="*/ 0 h 2163009"/>
              <a:gd name="connsiteX2" fmla="*/ 5511975 w 5511975"/>
              <a:gd name="connsiteY2" fmla="*/ 2163009 h 2163009"/>
              <a:gd name="connsiteX3" fmla="*/ 1320975 w 5511975"/>
              <a:gd name="connsiteY3" fmla="*/ 2163009 h 2163009"/>
              <a:gd name="connsiteX4" fmla="*/ 0 w 5511975"/>
              <a:gd name="connsiteY4" fmla="*/ 14419 h 2163009"/>
              <a:gd name="connsiteX0" fmla="*/ 0 w 5511975"/>
              <a:gd name="connsiteY0" fmla="*/ 0 h 2148590"/>
              <a:gd name="connsiteX1" fmla="*/ 4008054 w 5511975"/>
              <a:gd name="connsiteY1" fmla="*/ 401 h 2148590"/>
              <a:gd name="connsiteX2" fmla="*/ 5511975 w 5511975"/>
              <a:gd name="connsiteY2" fmla="*/ 2148590 h 2148590"/>
              <a:gd name="connsiteX3" fmla="*/ 1320975 w 5511975"/>
              <a:gd name="connsiteY3" fmla="*/ 2148590 h 2148590"/>
              <a:gd name="connsiteX4" fmla="*/ 0 w 5511975"/>
              <a:gd name="connsiteY4" fmla="*/ 0 h 2148590"/>
              <a:gd name="connsiteX0" fmla="*/ 0 w 5615244"/>
              <a:gd name="connsiteY0" fmla="*/ 14419 h 2148189"/>
              <a:gd name="connsiteX1" fmla="*/ 4111323 w 5615244"/>
              <a:gd name="connsiteY1" fmla="*/ 0 h 2148189"/>
              <a:gd name="connsiteX2" fmla="*/ 5615244 w 5615244"/>
              <a:gd name="connsiteY2" fmla="*/ 2148189 h 2148189"/>
              <a:gd name="connsiteX3" fmla="*/ 1424244 w 5615244"/>
              <a:gd name="connsiteY3" fmla="*/ 2148189 h 2148189"/>
              <a:gd name="connsiteX4" fmla="*/ 0 w 5615244"/>
              <a:gd name="connsiteY4" fmla="*/ 14419 h 214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5244" h="2148189">
                <a:moveTo>
                  <a:pt x="0" y="14419"/>
                </a:moveTo>
                <a:lnTo>
                  <a:pt x="4111323" y="0"/>
                </a:lnTo>
                <a:lnTo>
                  <a:pt x="5615244" y="2148189"/>
                </a:lnTo>
                <a:lnTo>
                  <a:pt x="1424244" y="2148189"/>
                </a:lnTo>
                <a:lnTo>
                  <a:pt x="0" y="1441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59" name="TextBox 58"/>
          <p:cNvSpPr txBox="1"/>
          <p:nvPr/>
        </p:nvSpPr>
        <p:spPr>
          <a:xfrm>
            <a:off x="9220200" y="3200400"/>
            <a:ext cx="1277258" cy="519746"/>
          </a:xfrm>
          <a:prstGeom prst="rect">
            <a:avLst/>
          </a:prstGeom>
          <a:noFill/>
        </p:spPr>
        <p:txBody>
          <a:bodyPr wrap="square" lIns="81268" tIns="40634" rIns="81268" bIns="40634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৬.১ সেমি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63063" y="2265782"/>
            <a:ext cx="1277258" cy="519746"/>
          </a:xfrm>
          <a:prstGeom prst="rect">
            <a:avLst/>
          </a:prstGeom>
          <a:noFill/>
        </p:spPr>
        <p:txBody>
          <a:bodyPr wrap="square" lIns="81268" tIns="40634" rIns="81268" bIns="40634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৪.১ সেমি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3"/>
          <p:cNvSpPr txBox="1"/>
          <p:nvPr/>
        </p:nvSpPr>
        <p:spPr>
          <a:xfrm>
            <a:off x="4892591" y="3661589"/>
            <a:ext cx="443648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n w="0"/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latin typeface="NikoshBAN" pitchFamily="2" charset="0"/>
                <a:cs typeface="NikoshBAN" pitchFamily="2" charset="0"/>
              </a:rPr>
              <a:t>বৈশিষ্ট্যগুলোঃ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কোণগুলি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৪. কর্ণদ্বয় পরস্পর অসমান।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৫. কর্ণদ্বয় পরস্পর মধ্যবিন্দুতে মিলিত হয়।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৬. কর্ণদ্বয় পরস্পকে সমদ্বিখন্ডিত করে।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2" name="Straight Connector 51"/>
          <p:cNvCxnSpPr>
            <a:endCxn id="6" idx="2"/>
          </p:cNvCxnSpPr>
          <p:nvPr/>
        </p:nvCxnSpPr>
        <p:spPr>
          <a:xfrm>
            <a:off x="7010400" y="1371600"/>
            <a:ext cx="4195577" cy="184944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" idx="3"/>
          </p:cNvCxnSpPr>
          <p:nvPr/>
        </p:nvCxnSpPr>
        <p:spPr>
          <a:xfrm flipV="1">
            <a:off x="8064436" y="1375736"/>
            <a:ext cx="2000840" cy="184530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00443" y="1080331"/>
            <a:ext cx="2643398" cy="257726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57200" y="1130548"/>
            <a:ext cx="4569546" cy="252705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7458" y="1269435"/>
            <a:ext cx="4831892" cy="253075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1220" y="1265734"/>
            <a:ext cx="4831892" cy="253075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966641" y="975013"/>
            <a:ext cx="4831892" cy="253075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603564" y="967690"/>
            <a:ext cx="4831892" cy="253075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9921" y="804374"/>
            <a:ext cx="4831892" cy="253075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628980" y="1233507"/>
            <a:ext cx="4831892" cy="253075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6189" y="804373"/>
            <a:ext cx="4831892" cy="253075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610419" y="1262163"/>
            <a:ext cx="4831892" cy="253075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13" b="26875"/>
          <a:stretch/>
        </p:blipFill>
        <p:spPr>
          <a:xfrm>
            <a:off x="233176" y="3657601"/>
            <a:ext cx="8128000" cy="12954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37" b="23125"/>
          <a:stretch/>
        </p:blipFill>
        <p:spPr>
          <a:xfrm>
            <a:off x="1181443" y="990601"/>
            <a:ext cx="8128000" cy="14478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125" b="25249"/>
          <a:stretch/>
        </p:blipFill>
        <p:spPr>
          <a:xfrm rot="17500132">
            <a:off x="-1664601" y="-327101"/>
            <a:ext cx="8128000" cy="134454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22" b="25050"/>
          <a:stretch/>
        </p:blipFill>
        <p:spPr>
          <a:xfrm rot="17500132">
            <a:off x="2008905" y="-392341"/>
            <a:ext cx="8128000" cy="135813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87" b="24687"/>
          <a:stretch/>
        </p:blipFill>
        <p:spPr>
          <a:xfrm>
            <a:off x="7874000" y="3124200"/>
            <a:ext cx="8128000" cy="13716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41" b="24721"/>
          <a:stretch/>
        </p:blipFill>
        <p:spPr>
          <a:xfrm>
            <a:off x="6803310" y="1219200"/>
            <a:ext cx="7992533" cy="14478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662" b="24619"/>
          <a:stretch/>
        </p:blipFill>
        <p:spPr>
          <a:xfrm rot="14453186">
            <a:off x="2612670" y="-1154901"/>
            <a:ext cx="8128000" cy="142833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09" b="24930"/>
          <a:stretch/>
        </p:blipFill>
        <p:spPr>
          <a:xfrm rot="14453186">
            <a:off x="5763239" y="-1127108"/>
            <a:ext cx="8128000" cy="13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2000"/>
                            </p:stCondLst>
                            <p:childTnLst>
                              <p:par>
                                <p:cTn id="2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00"/>
                            </p:stCondLst>
                            <p:childTnLst>
                              <p:par>
                                <p:cTn id="2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/>
      <p:bldP spid="18" grpId="0"/>
      <p:bldP spid="11" grpId="0" animBg="1"/>
      <p:bldP spid="20" grpId="0"/>
      <p:bldP spid="10" grpId="0" animBg="1"/>
      <p:bldP spid="16" grpId="0"/>
      <p:bldP spid="12" grpId="0" animBg="1"/>
      <p:bldP spid="21" grpId="0"/>
      <p:bldP spid="14" grpId="0" animBg="1"/>
      <p:bldP spid="19" grpId="0"/>
      <p:bldP spid="7" grpId="0" animBg="1"/>
      <p:bldP spid="23" grpId="0"/>
      <p:bldP spid="8" grpId="0" animBg="1"/>
      <p:bldP spid="22" grpId="0"/>
      <p:bldP spid="50" grpId="0"/>
      <p:bldP spid="51" grpId="0"/>
      <p:bldP spid="53" grpId="0"/>
      <p:bldP spid="54" grpId="0"/>
      <p:bldP spid="55" grpId="0"/>
      <p:bldP spid="56" grpId="0"/>
      <p:bldP spid="59" grpId="0"/>
      <p:bldP spid="60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51589" y="1755627"/>
            <a:ext cx="4177127" cy="1747156"/>
            <a:chOff x="1225892" y="2377440"/>
            <a:chExt cx="5120640" cy="221138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225892" y="4587240"/>
              <a:ext cx="512064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 flipH="1" flipV="1">
              <a:off x="190500" y="3482340"/>
              <a:ext cx="214884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34440" y="2377440"/>
              <a:ext cx="353568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4424395" y="2689860"/>
              <a:ext cx="2194560" cy="15697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rapezoid 7"/>
          <p:cNvSpPr/>
          <p:nvPr/>
        </p:nvSpPr>
        <p:spPr>
          <a:xfrm>
            <a:off x="8440651" y="3960230"/>
            <a:ext cx="2921764" cy="1785523"/>
          </a:xfrm>
          <a:prstGeom prst="trapezoid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9"/>
          </a:p>
        </p:txBody>
      </p:sp>
      <p:sp>
        <p:nvSpPr>
          <p:cNvPr id="9" name="Rectangle 8"/>
          <p:cNvSpPr/>
          <p:nvPr/>
        </p:nvSpPr>
        <p:spPr>
          <a:xfrm>
            <a:off x="2627593" y="375803"/>
            <a:ext cx="6143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ট্রাপিজিয়ামের বৈশিষ্ট্যসমূহ খুজে বের করিঃ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878396" y="2037003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6832950" y="2610715"/>
            <a:ext cx="1740564" cy="140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8028164" y="4860370"/>
            <a:ext cx="1770077" cy="69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17588" y="1791042"/>
            <a:ext cx="4102275" cy="16969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88075" y="1761528"/>
            <a:ext cx="2862738" cy="17707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470164" y="3945474"/>
            <a:ext cx="2464316" cy="178552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883343" y="3960230"/>
            <a:ext cx="2479072" cy="17707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Up Arrow 23"/>
          <p:cNvSpPr/>
          <p:nvPr/>
        </p:nvSpPr>
        <p:spPr>
          <a:xfrm>
            <a:off x="9207983" y="1820553"/>
            <a:ext cx="191833" cy="354155"/>
          </a:xfrm>
          <a:prstGeom prst="up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9"/>
          </a:p>
        </p:txBody>
      </p:sp>
      <p:sp>
        <p:nvSpPr>
          <p:cNvPr id="25" name="Down Arrow 24"/>
          <p:cNvSpPr/>
          <p:nvPr/>
        </p:nvSpPr>
        <p:spPr>
          <a:xfrm>
            <a:off x="9267009" y="2971554"/>
            <a:ext cx="177076" cy="501718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9"/>
          </a:p>
        </p:txBody>
      </p:sp>
      <p:sp>
        <p:nvSpPr>
          <p:cNvPr id="26" name="Rectangle 25"/>
          <p:cNvSpPr/>
          <p:nvPr/>
        </p:nvSpPr>
        <p:spPr>
          <a:xfrm>
            <a:off x="387708" y="4524971"/>
            <a:ext cx="4599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চারটি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কোণের সমষ্টি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৩৬০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ডিগ্রী।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7708" y="3404492"/>
            <a:ext cx="6728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কর্ণদ্বয়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সমান হতে পারে আবার নাও হতে পারে।   </a:t>
            </a:r>
            <a:endParaRPr lang="bn-BD" sz="383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8420" y="2824995"/>
            <a:ext cx="3727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একজোড়া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9" name="Up Arrow 28"/>
          <p:cNvSpPr/>
          <p:nvPr/>
        </p:nvSpPr>
        <p:spPr>
          <a:xfrm>
            <a:off x="9709700" y="4019253"/>
            <a:ext cx="191833" cy="354155"/>
          </a:xfrm>
          <a:prstGeom prst="up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9"/>
          </a:p>
        </p:txBody>
      </p:sp>
      <p:sp>
        <p:nvSpPr>
          <p:cNvPr id="30" name="Down Arrow 29"/>
          <p:cNvSpPr/>
          <p:nvPr/>
        </p:nvSpPr>
        <p:spPr>
          <a:xfrm>
            <a:off x="9812996" y="5214524"/>
            <a:ext cx="177076" cy="501718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9"/>
          </a:p>
        </p:txBody>
      </p:sp>
      <p:sp>
        <p:nvSpPr>
          <p:cNvPr id="31" name="Rectangle 30"/>
          <p:cNvSpPr/>
          <p:nvPr/>
        </p:nvSpPr>
        <p:spPr>
          <a:xfrm>
            <a:off x="6737867" y="5232020"/>
            <a:ext cx="1649811" cy="521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কর্ণদ্বয় সমান 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822970" y="2251230"/>
            <a:ext cx="1863011" cy="521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কর্ণদ্বয় অসমান 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383660" y="3945474"/>
            <a:ext cx="5439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কর্ণদ্বয়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পস্পরকে সমদ্বিখণ্ডিত করে না। </a:t>
            </a:r>
            <a:endParaRPr lang="en-US" sz="3486" dirty="0"/>
          </a:p>
        </p:txBody>
      </p:sp>
    </p:spTree>
    <p:extLst>
      <p:ext uri="{BB962C8B-B14F-4D97-AF65-F5344CB8AC3E}">
        <p14:creationId xmlns:p14="http://schemas.microsoft.com/office/powerpoint/2010/main" val="52682233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23307 0.00232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1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6538E-6 6.25E-7 L 0.16536 0.00217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900"/>
                            </p:stCondLst>
                            <p:childTnLst>
                              <p:par>
                                <p:cTn id="1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/>
      <p:bldP spid="27" grpId="0"/>
      <p:bldP spid="28" grpId="0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6057" y="4114800"/>
            <a:ext cx="8898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ট্রাপিজিয়াম কাকে বলে? সামান্তরিক ও ট্রাপিজিয়ামের মধ্যকার মিল ও অমিলগুলো লেখ।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0151" y="535462"/>
            <a:ext cx="2978928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sz="5400" b="1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দলীয় কাজ</a:t>
            </a:r>
            <a:endParaRPr lang="en-US" sz="5400" b="1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 descr="download.png">
            <a:extLst>
              <a:ext uri="{FF2B5EF4-FFF2-40B4-BE49-F238E27FC236}">
                <a16:creationId xmlns:a16="http://schemas.microsoft.com/office/drawing/2014/main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58" y="535462"/>
            <a:ext cx="2377443" cy="1988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5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29697" y="228600"/>
            <a:ext cx="895466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১02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১০5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নং পৃষ্ঠা খোল এবং মনোযোগ সহকারে পড়।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813375"/>
            <a:ext cx="11277600" cy="543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914400"/>
            <a:ext cx="2743200" cy="502578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1" y="923004"/>
            <a:ext cx="2286000" cy="501717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90" y="984272"/>
            <a:ext cx="2561411" cy="495591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1" y="893600"/>
            <a:ext cx="2514599" cy="50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197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12778" y="2479283"/>
            <a:ext cx="3104284" cy="2019733"/>
            <a:chOff x="6019800" y="1447800"/>
            <a:chExt cx="2895600" cy="1676400"/>
          </a:xfrm>
        </p:grpSpPr>
        <p:grpSp>
          <p:nvGrpSpPr>
            <p:cNvPr id="6" name="Group 46"/>
            <p:cNvGrpSpPr/>
            <p:nvPr/>
          </p:nvGrpSpPr>
          <p:grpSpPr>
            <a:xfrm>
              <a:off x="6019800" y="1447800"/>
              <a:ext cx="2895600" cy="1676400"/>
              <a:chOff x="6019800" y="1447800"/>
              <a:chExt cx="2895600" cy="1676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96000" y="1524000"/>
                <a:ext cx="2743200" cy="1524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 b="1">
                  <a:ln w="0"/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ame 11"/>
              <p:cNvSpPr/>
              <p:nvPr/>
            </p:nvSpPr>
            <p:spPr>
              <a:xfrm>
                <a:off x="6019800" y="1447800"/>
                <a:ext cx="2895600" cy="1676400"/>
              </a:xfrm>
              <a:prstGeom prst="frame">
                <a:avLst>
                  <a:gd name="adj1" fmla="val 8304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 b="1">
                  <a:ln w="0"/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Flowchart: Or 6"/>
            <p:cNvSpPr/>
            <p:nvPr/>
          </p:nvSpPr>
          <p:spPr>
            <a:xfrm>
              <a:off x="8458200" y="1447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b="1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8" name="Flowchart: Or 7"/>
            <p:cNvSpPr/>
            <p:nvPr/>
          </p:nvSpPr>
          <p:spPr>
            <a:xfrm>
              <a:off x="6324600" y="1447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b="1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9" name="Flowchart: Or 8"/>
            <p:cNvSpPr/>
            <p:nvPr/>
          </p:nvSpPr>
          <p:spPr>
            <a:xfrm>
              <a:off x="6324600" y="2971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b="1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8458200" y="2971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b="1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31381" y="1232553"/>
            <a:ext cx="32010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বোর্ডে এসে উত্তর লিখঃ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1381" y="3909093"/>
            <a:ext cx="6959290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bn-BD" sz="2625" dirty="0">
                <a:ln w="0"/>
                <a:latin typeface="NikoshBAN" pitchFamily="2" charset="0"/>
                <a:cs typeface="NikoshBAN" pitchFamily="2" charset="0"/>
              </a:rPr>
              <a:t>.</a:t>
            </a:r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625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latin typeface="NikoshBAN" pitchFamily="2" charset="0"/>
                <a:cs typeface="NikoshBAN" pitchFamily="2" charset="0"/>
              </a:rPr>
              <a:t>বাহুদ্বয়</a:t>
            </a:r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625" dirty="0">
                <a:ln w="0"/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2625" dirty="0" err="1">
                <a:ln w="0"/>
                <a:latin typeface="NikoshBAN" pitchFamily="2" charset="0"/>
                <a:cs typeface="NikoshBAN" pitchFamily="2" charset="0"/>
              </a:rPr>
              <a:t>রূপ</a:t>
            </a:r>
            <a:r>
              <a:rPr lang="bn-BD" sz="2625" dirty="0">
                <a:ln w="0"/>
                <a:latin typeface="NikoshBAN" pitchFamily="2" charset="0"/>
                <a:cs typeface="NikoshBAN" pitchFamily="2" charset="0"/>
              </a:rPr>
              <a:t>? </a:t>
            </a:r>
            <a:endParaRPr lang="en-US" sz="2625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1445" y="2480343"/>
            <a:ext cx="2428875" cy="4962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625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625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1027" y="2495044"/>
            <a:ext cx="1857375" cy="4962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625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BD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625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1960" y="3123280"/>
            <a:ext cx="2448358" cy="4962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2625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625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1027" y="3123280"/>
            <a:ext cx="1857375" cy="4962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2625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625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bn-BD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625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7177" y="5494094"/>
            <a:ext cx="3224181" cy="4962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625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625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22152" y="4672074"/>
            <a:ext cx="3355984" cy="4962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625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25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bn-BD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625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87751" y="4685431"/>
            <a:ext cx="2875646" cy="4962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625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25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endParaRPr lang="en-US" sz="2625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38941" y="5494094"/>
            <a:ext cx="3343099" cy="4962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625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2625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9200" y="5046582"/>
            <a:ext cx="2734539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অপশনে ক্লিক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46909" y="3043146"/>
            <a:ext cx="2143125" cy="69787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625" b="1" dirty="0">
                <a:ln w="0"/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62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46954" y="3084472"/>
            <a:ext cx="1967552" cy="549086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625" b="1" dirty="0">
                <a:ln w="0"/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62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02930" y="3083257"/>
            <a:ext cx="2114117" cy="549086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625" b="1" dirty="0">
                <a:ln w="0"/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62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39138" y="3084067"/>
            <a:ext cx="2180067" cy="549086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625" b="1" dirty="0">
                <a:ln w="0"/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62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59875" y="3105575"/>
            <a:ext cx="1908763" cy="549086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625" b="1" dirty="0">
                <a:ln w="0"/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62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41978" y="3060929"/>
            <a:ext cx="2174447" cy="549086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625" b="1" dirty="0">
                <a:ln w="0"/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62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39135" y="3083252"/>
            <a:ext cx="2169468" cy="549086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625" b="1" dirty="0">
                <a:ln w="0"/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62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20828" y="3037387"/>
            <a:ext cx="2042013" cy="69787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625" b="1" dirty="0">
                <a:ln w="0"/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62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05751" y="1858922"/>
            <a:ext cx="75774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১</a:t>
            </a:r>
            <a:r>
              <a:rPr lang="bn-BD" sz="3000" dirty="0">
                <a:ln w="0"/>
                <a:latin typeface="NikoshBAN" pitchFamily="2" charset="0"/>
                <a:cs typeface="NikoshBAN" pitchFamily="2" charset="0"/>
              </a:rPr>
              <a:t>.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latin typeface="NikoshBAN" pitchFamily="2" charset="0"/>
                <a:cs typeface="NikoshBAN" pitchFamily="2" charset="0"/>
              </a:rPr>
              <a:t>সামান্তরিকে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 ৬০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14091" y="402446"/>
            <a:ext cx="230862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6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E706DA6-BB50-4093-A403-C243979099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351" y="452761"/>
            <a:ext cx="1759365" cy="173933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193014" y="2942382"/>
            <a:ext cx="1084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30410" y="4468950"/>
            <a:ext cx="1084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803928" y="306764"/>
            <a:ext cx="230862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6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E706DA6-BB50-4093-A403-C243979099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351" y="452760"/>
            <a:ext cx="1872049" cy="18507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1828800"/>
            <a:ext cx="5867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প্রশ্নগুলোর উত্তর দাওঃ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বাহু সমন্তরাল?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কর্ণদ্বয় কেমন?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বিপরীত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কোণগুলো কেমন?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বিপরীত বাহু কেমন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৫. ট্রাপিজিয়ামের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কর্ণদ্বয় কেমন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৬.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কোণগুলো কেমন?</a:t>
            </a:r>
          </a:p>
        </p:txBody>
      </p:sp>
    </p:spTree>
    <p:extLst>
      <p:ext uri="{BB962C8B-B14F-4D97-AF65-F5344CB8AC3E}">
        <p14:creationId xmlns:p14="http://schemas.microsoft.com/office/powerpoint/2010/main" val="40078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3045" y="457200"/>
            <a:ext cx="1777348" cy="2995939"/>
            <a:chOff x="1321922" y="1539240"/>
            <a:chExt cx="1799565" cy="3033388"/>
          </a:xfrm>
        </p:grpSpPr>
        <p:grpSp>
          <p:nvGrpSpPr>
            <p:cNvPr id="8" name="Group 7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71600" y="2182178"/>
                <a:ext cx="1700214" cy="2306157"/>
                <a:chOff x="204764" y="2395052"/>
                <a:chExt cx="2364500" cy="3244086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Notched Right Arrow 12"/>
                <p:cNvSpPr/>
                <p:nvPr/>
              </p:nvSpPr>
              <p:spPr>
                <a:xfrm rot="16200000">
                  <a:off x="215830" y="3800994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163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346" b="1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2244"/>
          <a:stretch/>
        </p:blipFill>
        <p:spPr>
          <a:xfrm>
            <a:off x="178751" y="4679453"/>
            <a:ext cx="11753604" cy="21785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04">
            <a:off x="2753698" y="5086400"/>
            <a:ext cx="1800482" cy="1674448"/>
          </a:xfrm>
          <a:prstGeom prst="rect">
            <a:avLst/>
          </a:prstGeom>
        </p:spPr>
      </p:pic>
      <p:sp>
        <p:nvSpPr>
          <p:cNvPr id="19" name="5-Point Star 18"/>
          <p:cNvSpPr/>
          <p:nvPr/>
        </p:nvSpPr>
        <p:spPr>
          <a:xfrm>
            <a:off x="135410" y="228600"/>
            <a:ext cx="928550" cy="627089"/>
          </a:xfrm>
          <a:prstGeom prst="star5">
            <a:avLst/>
          </a:prstGeom>
          <a:pattFill prst="pct70">
            <a:fgClr>
              <a:srgbClr val="7030A0"/>
            </a:fgClr>
            <a:bgClr>
              <a:schemeClr val="bg1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20" name="5-Point Star 19"/>
          <p:cNvSpPr/>
          <p:nvPr/>
        </p:nvSpPr>
        <p:spPr>
          <a:xfrm>
            <a:off x="178751" y="724251"/>
            <a:ext cx="694791" cy="450286"/>
          </a:xfrm>
          <a:prstGeom prst="star5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21" name="5-Point Star 20"/>
          <p:cNvSpPr/>
          <p:nvPr/>
        </p:nvSpPr>
        <p:spPr>
          <a:xfrm>
            <a:off x="511169" y="616129"/>
            <a:ext cx="694791" cy="450286"/>
          </a:xfrm>
          <a:prstGeom prst="star5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856" y="3132934"/>
            <a:ext cx="2873829" cy="20961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733" y="2501763"/>
            <a:ext cx="2756624" cy="275603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2561535" y="644356"/>
            <a:ext cx="92658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২.৫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বাহুদ্বয়ের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45184" y="1781309"/>
            <a:ext cx="91928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 এঁকে তার ৩টি বৈশিষ্ট্য লিখে আনবে যার সামান্তাল বাহুদ্বয়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54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  <p:bldLst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f.gif"/>
          <p:cNvPicPr>
            <a:picLocks noChangeAspect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03593"/>
            <a:ext cx="11401696" cy="6073407"/>
          </a:xfrm>
          <a:prstGeom prst="round2DiagRect">
            <a:avLst>
              <a:gd name="adj1" fmla="val 5995"/>
              <a:gd name="adj2" fmla="val 533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95548" y="914400"/>
            <a:ext cx="922020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sz="600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আজকের পাঠে সবাইকে </a:t>
            </a:r>
            <a:r>
              <a:rPr lang="bn-BD" sz="600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ধন্যবাদ </a:t>
            </a:r>
            <a:endParaRPr lang="en-US" sz="600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461223" y="5478483"/>
            <a:ext cx="2274767" cy="1280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0620" y="424479"/>
            <a:ext cx="495830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75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375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7056" y="435013"/>
            <a:ext cx="7041550" cy="700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37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8486" y="5497558"/>
            <a:ext cx="4460848" cy="567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bn-IN" sz="3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r>
              <a:rPr lang="bn-BD" sz="3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7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290496" y="805939"/>
            <a:ext cx="1792068" cy="2283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Google Shape;303;p36"/>
          <p:cNvSpPr/>
          <p:nvPr/>
        </p:nvSpPr>
        <p:spPr>
          <a:xfrm>
            <a:off x="2082564" y="1182966"/>
            <a:ext cx="6107651" cy="413740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defTabSz="857250">
              <a:defRPr/>
            </a:pPr>
            <a:endParaRPr sz="22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arallelogram So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1503" end="99773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8178" y="1397726"/>
            <a:ext cx="5721531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0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95455">
                <p:cTn id="3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/>
          <p:cNvSpPr/>
          <p:nvPr/>
        </p:nvSpPr>
        <p:spPr>
          <a:xfrm>
            <a:off x="914400" y="2423301"/>
            <a:ext cx="1946720" cy="2986899"/>
          </a:xfrm>
          <a:prstGeom prst="parallelogram">
            <a:avLst/>
          </a:prstGeom>
          <a:solidFill>
            <a:srgbClr val="CD7953"/>
          </a:solidFill>
          <a:ln w="381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8" name="Parallelogram 17"/>
          <p:cNvSpPr/>
          <p:nvPr/>
        </p:nvSpPr>
        <p:spPr>
          <a:xfrm>
            <a:off x="4114800" y="1413011"/>
            <a:ext cx="2941980" cy="1441147"/>
          </a:xfrm>
          <a:prstGeom prst="parallelogram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9" name="Parallelogram 18"/>
          <p:cNvSpPr/>
          <p:nvPr/>
        </p:nvSpPr>
        <p:spPr>
          <a:xfrm rot="4713261">
            <a:off x="4152819" y="2632162"/>
            <a:ext cx="1989086" cy="3003427"/>
          </a:xfrm>
          <a:custGeom>
            <a:avLst/>
            <a:gdLst>
              <a:gd name="connsiteX0" fmla="*/ 0 w 2110221"/>
              <a:gd name="connsiteY0" fmla="*/ 2609566 h 2609566"/>
              <a:gd name="connsiteX1" fmla="*/ 527555 w 2110221"/>
              <a:gd name="connsiteY1" fmla="*/ 0 h 2609566"/>
              <a:gd name="connsiteX2" fmla="*/ 2110221 w 2110221"/>
              <a:gd name="connsiteY2" fmla="*/ 0 h 2609566"/>
              <a:gd name="connsiteX3" fmla="*/ 1582666 w 2110221"/>
              <a:gd name="connsiteY3" fmla="*/ 2609566 h 2609566"/>
              <a:gd name="connsiteX4" fmla="*/ 0 w 2110221"/>
              <a:gd name="connsiteY4" fmla="*/ 2609566 h 2609566"/>
              <a:gd name="connsiteX0" fmla="*/ 0 w 1989086"/>
              <a:gd name="connsiteY0" fmla="*/ 1941446 h 2609566"/>
              <a:gd name="connsiteX1" fmla="*/ 406420 w 1989086"/>
              <a:gd name="connsiteY1" fmla="*/ 0 h 2609566"/>
              <a:gd name="connsiteX2" fmla="*/ 1989086 w 1989086"/>
              <a:gd name="connsiteY2" fmla="*/ 0 h 2609566"/>
              <a:gd name="connsiteX3" fmla="*/ 1461531 w 1989086"/>
              <a:gd name="connsiteY3" fmla="*/ 2609566 h 2609566"/>
              <a:gd name="connsiteX4" fmla="*/ 0 w 1989086"/>
              <a:gd name="connsiteY4" fmla="*/ 1941446 h 2609566"/>
              <a:gd name="connsiteX0" fmla="*/ 0 w 1989086"/>
              <a:gd name="connsiteY0" fmla="*/ 1941446 h 2609566"/>
              <a:gd name="connsiteX1" fmla="*/ 376178 w 1989086"/>
              <a:gd name="connsiteY1" fmla="*/ 149369 h 2609566"/>
              <a:gd name="connsiteX2" fmla="*/ 1989086 w 1989086"/>
              <a:gd name="connsiteY2" fmla="*/ 0 h 2609566"/>
              <a:gd name="connsiteX3" fmla="*/ 1461531 w 1989086"/>
              <a:gd name="connsiteY3" fmla="*/ 2609566 h 2609566"/>
              <a:gd name="connsiteX4" fmla="*/ 0 w 1989086"/>
              <a:gd name="connsiteY4" fmla="*/ 1941446 h 260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9086" h="2609566">
                <a:moveTo>
                  <a:pt x="0" y="1941446"/>
                </a:moveTo>
                <a:lnTo>
                  <a:pt x="376178" y="149369"/>
                </a:lnTo>
                <a:lnTo>
                  <a:pt x="1989086" y="0"/>
                </a:lnTo>
                <a:lnTo>
                  <a:pt x="1461531" y="2609566"/>
                </a:lnTo>
                <a:lnTo>
                  <a:pt x="0" y="1941446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0" name="Rectangle 19"/>
          <p:cNvSpPr/>
          <p:nvPr/>
        </p:nvSpPr>
        <p:spPr>
          <a:xfrm>
            <a:off x="3822338" y="542624"/>
            <a:ext cx="4490997" cy="4937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73917" y="5643405"/>
            <a:ext cx="3606367" cy="4937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ট্রাপিজিয়াম 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93422" y="3505200"/>
            <a:ext cx="3759090" cy="1772053"/>
            <a:chOff x="5706052" y="4454236"/>
            <a:chExt cx="3706669" cy="1759528"/>
          </a:xfrm>
          <a:effectLst/>
        </p:grpSpPr>
        <p:cxnSp>
          <p:nvCxnSpPr>
            <p:cNvPr id="22" name="Straight Connector 21"/>
            <p:cNvCxnSpPr/>
            <p:nvPr/>
          </p:nvCxnSpPr>
          <p:spPr>
            <a:xfrm>
              <a:off x="5706052" y="6213764"/>
              <a:ext cx="27432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669521" y="4454236"/>
              <a:ext cx="27432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8449252" y="4454236"/>
              <a:ext cx="963469" cy="1759528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724882" y="4454236"/>
              <a:ext cx="963469" cy="1759528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910544" y="454259"/>
            <a:ext cx="73093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127" y="433024"/>
            <a:ext cx="1044520" cy="1476735"/>
          </a:xfrm>
          <a:prstGeom prst="rect">
            <a:avLst/>
          </a:prstGeom>
        </p:spPr>
      </p:pic>
      <p:sp>
        <p:nvSpPr>
          <p:cNvPr id="15" name="Trapezoid 14"/>
          <p:cNvSpPr/>
          <p:nvPr/>
        </p:nvSpPr>
        <p:spPr>
          <a:xfrm>
            <a:off x="8763637" y="1413010"/>
            <a:ext cx="2368093" cy="1469395"/>
          </a:xfrm>
          <a:prstGeom prst="trapezoid">
            <a:avLst/>
          </a:prstGeom>
          <a:solidFill>
            <a:srgbClr val="E8A6E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9"/>
          </a:p>
        </p:txBody>
      </p:sp>
    </p:spTree>
    <p:extLst>
      <p:ext uri="{BB962C8B-B14F-4D97-AF65-F5344CB8AC3E}">
        <p14:creationId xmlns:p14="http://schemas.microsoft.com/office/powerpoint/2010/main" val="12164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64e778088ca988974d5c19af1ece1e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580905"/>
            <a:ext cx="2312509" cy="187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arallelogram 16">
            <a:extLst>
              <a:ext uri="{FF2B5EF4-FFF2-40B4-BE49-F238E27FC236}">
                <a16:creationId xmlns:a16="http://schemas.microsoft.com/office/drawing/2014/main" id="{317630D9-D005-4A18-A9CA-B3E4B2FB5B92}"/>
              </a:ext>
            </a:extLst>
          </p:cNvPr>
          <p:cNvSpPr/>
          <p:nvPr/>
        </p:nvSpPr>
        <p:spPr>
          <a:xfrm>
            <a:off x="3202578" y="533400"/>
            <a:ext cx="4910348" cy="1905281"/>
          </a:xfrm>
          <a:prstGeom prst="parallelogram">
            <a:avLst>
              <a:gd name="adj" fmla="val 4674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317630D9-D005-4A18-A9CA-B3E4B2FB5B92}"/>
              </a:ext>
            </a:extLst>
          </p:cNvPr>
          <p:cNvSpPr/>
          <p:nvPr/>
        </p:nvSpPr>
        <p:spPr>
          <a:xfrm>
            <a:off x="609600" y="3429000"/>
            <a:ext cx="5418997" cy="2329543"/>
          </a:xfrm>
          <a:prstGeom prst="parallelogram">
            <a:avLst>
              <a:gd name="adj" fmla="val 42341"/>
            </a:avLst>
          </a:prstGeom>
          <a:solidFill>
            <a:srgbClr val="E8A6E0"/>
          </a:solidFill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317630D9-D005-4A18-A9CA-B3E4B2FB5B92}"/>
              </a:ext>
            </a:extLst>
          </p:cNvPr>
          <p:cNvSpPr/>
          <p:nvPr/>
        </p:nvSpPr>
        <p:spPr>
          <a:xfrm>
            <a:off x="6972300" y="3442856"/>
            <a:ext cx="3429000" cy="2315688"/>
          </a:xfrm>
          <a:custGeom>
            <a:avLst/>
            <a:gdLst>
              <a:gd name="connsiteX0" fmla="*/ 0 w 3429000"/>
              <a:gd name="connsiteY0" fmla="*/ 2329543 h 2329543"/>
              <a:gd name="connsiteX1" fmla="*/ 0 w 3429000"/>
              <a:gd name="connsiteY1" fmla="*/ 0 h 2329543"/>
              <a:gd name="connsiteX2" fmla="*/ 3429000 w 3429000"/>
              <a:gd name="connsiteY2" fmla="*/ 0 h 2329543"/>
              <a:gd name="connsiteX3" fmla="*/ 3429000 w 3429000"/>
              <a:gd name="connsiteY3" fmla="*/ 2329543 h 2329543"/>
              <a:gd name="connsiteX4" fmla="*/ 0 w 3429000"/>
              <a:gd name="connsiteY4" fmla="*/ 2329543 h 2329543"/>
              <a:gd name="connsiteX0" fmla="*/ 0 w 3429000"/>
              <a:gd name="connsiteY0" fmla="*/ 2329543 h 2329543"/>
              <a:gd name="connsiteX1" fmla="*/ 0 w 3429000"/>
              <a:gd name="connsiteY1" fmla="*/ 0 h 2329543"/>
              <a:gd name="connsiteX2" fmla="*/ 2694709 w 3429000"/>
              <a:gd name="connsiteY2" fmla="*/ 27709 h 2329543"/>
              <a:gd name="connsiteX3" fmla="*/ 3429000 w 3429000"/>
              <a:gd name="connsiteY3" fmla="*/ 2329543 h 2329543"/>
              <a:gd name="connsiteX4" fmla="*/ 0 w 3429000"/>
              <a:gd name="connsiteY4" fmla="*/ 2329543 h 2329543"/>
              <a:gd name="connsiteX0" fmla="*/ 0 w 3429000"/>
              <a:gd name="connsiteY0" fmla="*/ 2315688 h 2315688"/>
              <a:gd name="connsiteX1" fmla="*/ 734291 w 3429000"/>
              <a:gd name="connsiteY1" fmla="*/ 0 h 2315688"/>
              <a:gd name="connsiteX2" fmla="*/ 2694709 w 3429000"/>
              <a:gd name="connsiteY2" fmla="*/ 13854 h 2315688"/>
              <a:gd name="connsiteX3" fmla="*/ 3429000 w 3429000"/>
              <a:gd name="connsiteY3" fmla="*/ 2315688 h 2315688"/>
              <a:gd name="connsiteX4" fmla="*/ 0 w 3429000"/>
              <a:gd name="connsiteY4" fmla="*/ 2315688 h 231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2315688">
                <a:moveTo>
                  <a:pt x="0" y="2315688"/>
                </a:moveTo>
                <a:lnTo>
                  <a:pt x="734291" y="0"/>
                </a:lnTo>
                <a:lnTo>
                  <a:pt x="2694709" y="13854"/>
                </a:lnTo>
                <a:lnTo>
                  <a:pt x="3429000" y="2315688"/>
                </a:lnTo>
                <a:lnTo>
                  <a:pt x="0" y="2315688"/>
                </a:lnTo>
                <a:close/>
              </a:path>
            </a:pathLst>
          </a:custGeom>
          <a:solidFill>
            <a:srgbClr val="3BFF94"/>
          </a:solidFill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ট্রাপিজিয়াম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1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533401"/>
            <a:ext cx="10896600" cy="5638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01436" y="2087008"/>
            <a:ext cx="476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3491" y="902377"/>
            <a:ext cx="2231146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2671783"/>
            <a:ext cx="99822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২৯.১.১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ট্রাপিজিয়ামের</a:t>
            </a:r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আকৃতি অনুসারে পৃথক পৃথকভাবে সাজাতে পারবে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২৯.২.১ সামান্তরিক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আঁকতে পারবে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IN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২৯.৩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ট্রাপিজিয়ামের</a:t>
            </a:r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 সম্পর্কে জানবে এবং এদের পার্থক্য চিহ্নিত করতে পারবে।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2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7" descr="cubo_rosso_architetto_f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2613" y="748766"/>
            <a:ext cx="650879" cy="112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8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 rot="5400000">
            <a:off x="863600" y="4597401"/>
            <a:ext cx="812800" cy="213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47" name="Rectangle 46"/>
          <p:cNvSpPr/>
          <p:nvPr/>
        </p:nvSpPr>
        <p:spPr>
          <a:xfrm>
            <a:off x="745067" y="4648200"/>
            <a:ext cx="1151467" cy="18965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406400" y="1532467"/>
            <a:ext cx="2171960" cy="7450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5" name="Isosceles Triangle 4"/>
          <p:cNvSpPr/>
          <p:nvPr/>
        </p:nvSpPr>
        <p:spPr>
          <a:xfrm>
            <a:off x="9296400" y="606443"/>
            <a:ext cx="1354667" cy="1761067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10845800" y="461644"/>
            <a:ext cx="812800" cy="18965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7942501" y="453178"/>
            <a:ext cx="1151467" cy="18965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9" name="Isosceles Triangle 8"/>
          <p:cNvSpPr/>
          <p:nvPr/>
        </p:nvSpPr>
        <p:spPr>
          <a:xfrm>
            <a:off x="880533" y="787401"/>
            <a:ext cx="1151467" cy="1761067"/>
          </a:xfrm>
          <a:prstGeom prst="triangl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2844800" y="1604643"/>
            <a:ext cx="2171960" cy="7450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1" name="Rectangle 10"/>
          <p:cNvSpPr/>
          <p:nvPr/>
        </p:nvSpPr>
        <p:spPr>
          <a:xfrm rot="20261731">
            <a:off x="3598931" y="1151381"/>
            <a:ext cx="812800" cy="16357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270934" y="3103395"/>
            <a:ext cx="2171960" cy="812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3" name="Isosceles Triangle 12"/>
          <p:cNvSpPr/>
          <p:nvPr/>
        </p:nvSpPr>
        <p:spPr>
          <a:xfrm rot="1515432">
            <a:off x="784871" y="2467672"/>
            <a:ext cx="1151467" cy="2032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5" name="Rectangle 14"/>
          <p:cNvSpPr/>
          <p:nvPr/>
        </p:nvSpPr>
        <p:spPr>
          <a:xfrm rot="4362474">
            <a:off x="3270355" y="4430760"/>
            <a:ext cx="937896" cy="21492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 rot="19716744">
            <a:off x="3265194" y="2778918"/>
            <a:ext cx="878287" cy="16718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7" name="Isosceles Triangle 16"/>
          <p:cNvSpPr/>
          <p:nvPr/>
        </p:nvSpPr>
        <p:spPr>
          <a:xfrm rot="15872655">
            <a:off x="3007069" y="2527070"/>
            <a:ext cx="960148" cy="2151411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grpSp>
        <p:nvGrpSpPr>
          <p:cNvPr id="41" name="Group 40"/>
          <p:cNvGrpSpPr/>
          <p:nvPr/>
        </p:nvGrpSpPr>
        <p:grpSpPr>
          <a:xfrm>
            <a:off x="982134" y="1532467"/>
            <a:ext cx="982133" cy="745068"/>
            <a:chOff x="1104900" y="762000"/>
            <a:chExt cx="1104900" cy="8382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104900" y="1600200"/>
              <a:ext cx="11049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1104900" y="762000"/>
              <a:ext cx="800100" cy="838200"/>
              <a:chOff x="1104900" y="762000"/>
              <a:chExt cx="800100" cy="8382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1371600" y="762000"/>
                <a:ext cx="533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104900" y="762000"/>
                <a:ext cx="266700" cy="838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1905000" y="762000"/>
              <a:ext cx="304800" cy="838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412067" y="1600411"/>
            <a:ext cx="1193800" cy="757766"/>
          </a:xfrm>
          <a:custGeom>
            <a:avLst/>
            <a:gdLst>
              <a:gd name="connsiteX0" fmla="*/ 0 w 1371600"/>
              <a:gd name="connsiteY0" fmla="*/ 0 h 838200"/>
              <a:gd name="connsiteX1" fmla="*/ 1371600 w 1371600"/>
              <a:gd name="connsiteY1" fmla="*/ 0 h 838200"/>
              <a:gd name="connsiteX2" fmla="*/ 1371600 w 1371600"/>
              <a:gd name="connsiteY2" fmla="*/ 838200 h 838200"/>
              <a:gd name="connsiteX3" fmla="*/ 0 w 1371600"/>
              <a:gd name="connsiteY3" fmla="*/ 838200 h 838200"/>
              <a:gd name="connsiteX4" fmla="*/ 0 w 1371600"/>
              <a:gd name="connsiteY4" fmla="*/ 0 h 838200"/>
              <a:gd name="connsiteX0" fmla="*/ 0 w 1371600"/>
              <a:gd name="connsiteY0" fmla="*/ 19050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0 w 1371600"/>
              <a:gd name="connsiteY4" fmla="*/ 19050 h 857250"/>
              <a:gd name="connsiteX0" fmla="*/ 28575 w 1371600"/>
              <a:gd name="connsiteY0" fmla="*/ 23813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28575 w 1371600"/>
              <a:gd name="connsiteY4" fmla="*/ 23813 h 857250"/>
              <a:gd name="connsiteX0" fmla="*/ 0 w 1343025"/>
              <a:gd name="connsiteY0" fmla="*/ 23813 h 866775"/>
              <a:gd name="connsiteX1" fmla="*/ 1009650 w 1343025"/>
              <a:gd name="connsiteY1" fmla="*/ 0 h 866775"/>
              <a:gd name="connsiteX2" fmla="*/ 1343025 w 1343025"/>
              <a:gd name="connsiteY2" fmla="*/ 857250 h 866775"/>
              <a:gd name="connsiteX3" fmla="*/ 328613 w 1343025"/>
              <a:gd name="connsiteY3" fmla="*/ 866775 h 866775"/>
              <a:gd name="connsiteX4" fmla="*/ 0 w 1343025"/>
              <a:gd name="connsiteY4" fmla="*/ 23813 h 866775"/>
              <a:gd name="connsiteX0" fmla="*/ 0 w 1343025"/>
              <a:gd name="connsiteY0" fmla="*/ 9525 h 852487"/>
              <a:gd name="connsiteX1" fmla="*/ 1000125 w 1343025"/>
              <a:gd name="connsiteY1" fmla="*/ 0 h 852487"/>
              <a:gd name="connsiteX2" fmla="*/ 1343025 w 1343025"/>
              <a:gd name="connsiteY2" fmla="*/ 842962 h 852487"/>
              <a:gd name="connsiteX3" fmla="*/ 328613 w 1343025"/>
              <a:gd name="connsiteY3" fmla="*/ 852487 h 852487"/>
              <a:gd name="connsiteX4" fmla="*/ 0 w 1343025"/>
              <a:gd name="connsiteY4" fmla="*/ 9525 h 8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5" h="852487">
                <a:moveTo>
                  <a:pt x="0" y="9525"/>
                </a:moveTo>
                <a:lnTo>
                  <a:pt x="1000125" y="0"/>
                </a:lnTo>
                <a:lnTo>
                  <a:pt x="1343025" y="842962"/>
                </a:lnTo>
                <a:lnTo>
                  <a:pt x="328613" y="852487"/>
                </a:lnTo>
                <a:lnTo>
                  <a:pt x="0" y="9525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45" name="Rectangle 44"/>
          <p:cNvSpPr/>
          <p:nvPr/>
        </p:nvSpPr>
        <p:spPr>
          <a:xfrm>
            <a:off x="620951" y="3092155"/>
            <a:ext cx="1091735" cy="834921"/>
          </a:xfrm>
          <a:custGeom>
            <a:avLst/>
            <a:gdLst>
              <a:gd name="connsiteX0" fmla="*/ 0 w 857250"/>
              <a:gd name="connsiteY0" fmla="*/ 0 h 823506"/>
              <a:gd name="connsiteX1" fmla="*/ 857250 w 857250"/>
              <a:gd name="connsiteY1" fmla="*/ 0 h 823506"/>
              <a:gd name="connsiteX2" fmla="*/ 857250 w 857250"/>
              <a:gd name="connsiteY2" fmla="*/ 823506 h 823506"/>
              <a:gd name="connsiteX3" fmla="*/ 0 w 857250"/>
              <a:gd name="connsiteY3" fmla="*/ 823506 h 823506"/>
              <a:gd name="connsiteX4" fmla="*/ 0 w 857250"/>
              <a:gd name="connsiteY4" fmla="*/ 0 h 823506"/>
              <a:gd name="connsiteX0" fmla="*/ 211015 w 857250"/>
              <a:gd name="connsiteY0" fmla="*/ 20097 h 823506"/>
              <a:gd name="connsiteX1" fmla="*/ 857250 w 857250"/>
              <a:gd name="connsiteY1" fmla="*/ 0 h 823506"/>
              <a:gd name="connsiteX2" fmla="*/ 857250 w 857250"/>
              <a:gd name="connsiteY2" fmla="*/ 823506 h 823506"/>
              <a:gd name="connsiteX3" fmla="*/ 0 w 857250"/>
              <a:gd name="connsiteY3" fmla="*/ 823506 h 823506"/>
              <a:gd name="connsiteX4" fmla="*/ 211015 w 857250"/>
              <a:gd name="connsiteY4" fmla="*/ 20097 h 823506"/>
              <a:gd name="connsiteX0" fmla="*/ 788795 w 1435030"/>
              <a:gd name="connsiteY0" fmla="*/ 20097 h 913941"/>
              <a:gd name="connsiteX1" fmla="*/ 1435030 w 1435030"/>
              <a:gd name="connsiteY1" fmla="*/ 0 h 913941"/>
              <a:gd name="connsiteX2" fmla="*/ 1435030 w 1435030"/>
              <a:gd name="connsiteY2" fmla="*/ 823506 h 913941"/>
              <a:gd name="connsiteX3" fmla="*/ 0 w 1435030"/>
              <a:gd name="connsiteY3" fmla="*/ 913941 h 913941"/>
              <a:gd name="connsiteX4" fmla="*/ 788795 w 1435030"/>
              <a:gd name="connsiteY4" fmla="*/ 20097 h 913941"/>
              <a:gd name="connsiteX0" fmla="*/ 788795 w 1435030"/>
              <a:gd name="connsiteY0" fmla="*/ 20097 h 913941"/>
              <a:gd name="connsiteX1" fmla="*/ 1435030 w 1435030"/>
              <a:gd name="connsiteY1" fmla="*/ 0 h 913941"/>
              <a:gd name="connsiteX2" fmla="*/ 1163724 w 1435030"/>
              <a:gd name="connsiteY2" fmla="*/ 913941 h 913941"/>
              <a:gd name="connsiteX3" fmla="*/ 0 w 1435030"/>
              <a:gd name="connsiteY3" fmla="*/ 913941 h 913941"/>
              <a:gd name="connsiteX4" fmla="*/ 788795 w 1435030"/>
              <a:gd name="connsiteY4" fmla="*/ 20097 h 913941"/>
              <a:gd name="connsiteX0" fmla="*/ 788795 w 1304401"/>
              <a:gd name="connsiteY0" fmla="*/ 25122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788795 w 1304401"/>
              <a:gd name="connsiteY4" fmla="*/ 25122 h 918966"/>
              <a:gd name="connsiteX0" fmla="*/ 803867 w 1304401"/>
              <a:gd name="connsiteY0" fmla="*/ 0 h 939062"/>
              <a:gd name="connsiteX1" fmla="*/ 1304401 w 1304401"/>
              <a:gd name="connsiteY1" fmla="*/ 20096 h 939062"/>
              <a:gd name="connsiteX2" fmla="*/ 1163724 w 1304401"/>
              <a:gd name="connsiteY2" fmla="*/ 939062 h 939062"/>
              <a:gd name="connsiteX3" fmla="*/ 0 w 1304401"/>
              <a:gd name="connsiteY3" fmla="*/ 939062 h 939062"/>
              <a:gd name="connsiteX4" fmla="*/ 803867 w 1304401"/>
              <a:gd name="connsiteY4" fmla="*/ 0 h 939062"/>
              <a:gd name="connsiteX0" fmla="*/ 813916 w 1304401"/>
              <a:gd name="connsiteY0" fmla="*/ 20098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813916 w 1304401"/>
              <a:gd name="connsiteY4" fmla="*/ 20098 h 918966"/>
              <a:gd name="connsiteX0" fmla="*/ 788795 w 1304401"/>
              <a:gd name="connsiteY0" fmla="*/ 10049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788795 w 1304401"/>
              <a:gd name="connsiteY4" fmla="*/ 10049 h 918966"/>
              <a:gd name="connsiteX0" fmla="*/ 788795 w 1258681"/>
              <a:gd name="connsiteY0" fmla="*/ 10049 h 918966"/>
              <a:gd name="connsiteX1" fmla="*/ 1258681 w 1258681"/>
              <a:gd name="connsiteY1" fmla="*/ 0 h 918966"/>
              <a:gd name="connsiteX2" fmla="*/ 1163724 w 1258681"/>
              <a:gd name="connsiteY2" fmla="*/ 918966 h 918966"/>
              <a:gd name="connsiteX3" fmla="*/ 0 w 1258681"/>
              <a:gd name="connsiteY3" fmla="*/ 918966 h 918966"/>
              <a:gd name="connsiteX4" fmla="*/ 788795 w 1258681"/>
              <a:gd name="connsiteY4" fmla="*/ 10049 h 918966"/>
              <a:gd name="connsiteX0" fmla="*/ 788795 w 1228201"/>
              <a:gd name="connsiteY0" fmla="*/ 17669 h 926586"/>
              <a:gd name="connsiteX1" fmla="*/ 1228201 w 1228201"/>
              <a:gd name="connsiteY1" fmla="*/ 0 h 926586"/>
              <a:gd name="connsiteX2" fmla="*/ 1163724 w 1228201"/>
              <a:gd name="connsiteY2" fmla="*/ 926586 h 926586"/>
              <a:gd name="connsiteX3" fmla="*/ 0 w 1228201"/>
              <a:gd name="connsiteY3" fmla="*/ 926586 h 926586"/>
              <a:gd name="connsiteX4" fmla="*/ 788795 w 1228201"/>
              <a:gd name="connsiteY4" fmla="*/ 17669 h 926586"/>
              <a:gd name="connsiteX0" fmla="*/ 788795 w 1228201"/>
              <a:gd name="connsiteY0" fmla="*/ 17669 h 939286"/>
              <a:gd name="connsiteX1" fmla="*/ 1228201 w 1228201"/>
              <a:gd name="connsiteY1" fmla="*/ 0 h 939286"/>
              <a:gd name="connsiteX2" fmla="*/ 1100223 w 1228201"/>
              <a:gd name="connsiteY2" fmla="*/ 939286 h 939286"/>
              <a:gd name="connsiteX3" fmla="*/ 0 w 1228201"/>
              <a:gd name="connsiteY3" fmla="*/ 926586 h 939286"/>
              <a:gd name="connsiteX4" fmla="*/ 788795 w 1228201"/>
              <a:gd name="connsiteY4" fmla="*/ 17669 h 93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201" h="939286">
                <a:moveTo>
                  <a:pt x="788795" y="17669"/>
                </a:moveTo>
                <a:lnTo>
                  <a:pt x="1228201" y="0"/>
                </a:lnTo>
                <a:lnTo>
                  <a:pt x="1100223" y="939286"/>
                </a:lnTo>
                <a:lnTo>
                  <a:pt x="0" y="926586"/>
                </a:lnTo>
                <a:lnTo>
                  <a:pt x="788795" y="17669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46" name="Rectangle 45"/>
          <p:cNvSpPr/>
          <p:nvPr/>
        </p:nvSpPr>
        <p:spPr>
          <a:xfrm>
            <a:off x="3093157" y="3208867"/>
            <a:ext cx="1332090" cy="745068"/>
          </a:xfrm>
          <a:custGeom>
            <a:avLst/>
            <a:gdLst>
              <a:gd name="connsiteX0" fmla="*/ 0 w 1371600"/>
              <a:gd name="connsiteY0" fmla="*/ 0 h 990600"/>
              <a:gd name="connsiteX1" fmla="*/ 1371600 w 1371600"/>
              <a:gd name="connsiteY1" fmla="*/ 0 h 990600"/>
              <a:gd name="connsiteX2" fmla="*/ 1371600 w 1371600"/>
              <a:gd name="connsiteY2" fmla="*/ 990600 h 990600"/>
              <a:gd name="connsiteX3" fmla="*/ 0 w 1371600"/>
              <a:gd name="connsiteY3" fmla="*/ 990600 h 990600"/>
              <a:gd name="connsiteX4" fmla="*/ 0 w 1371600"/>
              <a:gd name="connsiteY4" fmla="*/ 0 h 990600"/>
              <a:gd name="connsiteX0" fmla="*/ 0 w 1371600"/>
              <a:gd name="connsiteY0" fmla="*/ 323850 h 1314450"/>
              <a:gd name="connsiteX1" fmla="*/ 984250 w 1371600"/>
              <a:gd name="connsiteY1" fmla="*/ 0 h 1314450"/>
              <a:gd name="connsiteX2" fmla="*/ 1371600 w 1371600"/>
              <a:gd name="connsiteY2" fmla="*/ 1314450 h 1314450"/>
              <a:gd name="connsiteX3" fmla="*/ 0 w 1371600"/>
              <a:gd name="connsiteY3" fmla="*/ 1314450 h 1314450"/>
              <a:gd name="connsiteX4" fmla="*/ 0 w 1371600"/>
              <a:gd name="connsiteY4" fmla="*/ 323850 h 1314450"/>
              <a:gd name="connsiteX0" fmla="*/ 0 w 1498600"/>
              <a:gd name="connsiteY0" fmla="*/ 323850 h 1314450"/>
              <a:gd name="connsiteX1" fmla="*/ 984250 w 1498600"/>
              <a:gd name="connsiteY1" fmla="*/ 0 h 1314450"/>
              <a:gd name="connsiteX2" fmla="*/ 1498600 w 1498600"/>
              <a:gd name="connsiteY2" fmla="*/ 838200 h 1314450"/>
              <a:gd name="connsiteX3" fmla="*/ 0 w 1498600"/>
              <a:gd name="connsiteY3" fmla="*/ 1314450 h 1314450"/>
              <a:gd name="connsiteX4" fmla="*/ 0 w 1498600"/>
              <a:gd name="connsiteY4" fmla="*/ 323850 h 131445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190500 w 1498600"/>
              <a:gd name="connsiteY3" fmla="*/ 730250 h 838200"/>
              <a:gd name="connsiteX4" fmla="*/ 0 w 1498600"/>
              <a:gd name="connsiteY4" fmla="*/ 323850 h 83820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184150 w 1498600"/>
              <a:gd name="connsiteY3" fmla="*/ 660400 h 838200"/>
              <a:gd name="connsiteX4" fmla="*/ 0 w 1498600"/>
              <a:gd name="connsiteY4" fmla="*/ 323850 h 83820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215900 w 1498600"/>
              <a:gd name="connsiteY3" fmla="*/ 698500 h 838200"/>
              <a:gd name="connsiteX4" fmla="*/ 0 w 1498600"/>
              <a:gd name="connsiteY4" fmla="*/ 32385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0" h="838200">
                <a:moveTo>
                  <a:pt x="0" y="323850"/>
                </a:moveTo>
                <a:lnTo>
                  <a:pt x="984250" y="0"/>
                </a:lnTo>
                <a:lnTo>
                  <a:pt x="1498600" y="838200"/>
                </a:lnTo>
                <a:lnTo>
                  <a:pt x="215900" y="698500"/>
                </a:lnTo>
                <a:lnTo>
                  <a:pt x="0" y="323850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49" name="Rectangle 48"/>
          <p:cNvSpPr/>
          <p:nvPr/>
        </p:nvSpPr>
        <p:spPr>
          <a:xfrm>
            <a:off x="745067" y="5257801"/>
            <a:ext cx="1151467" cy="8128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50" name="TextBox 49"/>
          <p:cNvSpPr txBox="1"/>
          <p:nvPr/>
        </p:nvSpPr>
        <p:spPr>
          <a:xfrm>
            <a:off x="1237992" y="351564"/>
            <a:ext cx="6553200" cy="943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1268" tIns="40634" rIns="81268" bIns="40634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ডানপাশের আকৃতিগুলো একটি অন্যটির উপর বসিয়ে চতুর্ভুজ তৈরি করি। আমরা কী কী আকৃতি তৈরি করতে পারি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19086" y="2791161"/>
            <a:ext cx="5082314" cy="943836"/>
          </a:xfrm>
          <a:prstGeom prst="rect">
            <a:avLst/>
          </a:prstGeom>
          <a:noFill/>
        </p:spPr>
        <p:txBody>
          <a:bodyPr wrap="square" lIns="81268" tIns="40634" rIns="81268" bIns="40634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পাশের ৬ টি চতুর্ভুজকে তাদের সমান্তরাল বাহুগুলোর ভিত্তিতে দুইটি দলে ভাগ করি।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17506"/>
              </p:ext>
            </p:extLst>
          </p:nvPr>
        </p:nvGraphicFramePr>
        <p:xfrm>
          <a:off x="5638800" y="3916195"/>
          <a:ext cx="6096000" cy="205665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53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439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সমান্তরাল বাহু </a:t>
                      </a:r>
                      <a:endParaRPr lang="en-US" sz="28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1" marB="406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</a:t>
                      </a:r>
                      <a:r>
                        <a:rPr lang="bn-BD" sz="2800" b="0" baseline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1" marB="406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366">
                <a:tc>
                  <a:txBody>
                    <a:bodyPr/>
                    <a:lstStyle/>
                    <a:p>
                      <a:pPr algn="l"/>
                      <a:r>
                        <a:rPr lang="bn-BD" sz="2800" b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১) শুধু</a:t>
                      </a:r>
                      <a:r>
                        <a:rPr lang="bn-BD" sz="2800" b="0" baseline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১ জোড়া বাহু পরস্পর সমান্তরাল </a:t>
                      </a:r>
                      <a:endParaRPr lang="en-US" sz="28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1" marB="406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1" marB="406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846">
                <a:tc>
                  <a:txBody>
                    <a:bodyPr/>
                    <a:lstStyle/>
                    <a:p>
                      <a:pPr marL="0" marR="0" indent="0" algn="l" defTabSz="1201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২)</a:t>
                      </a:r>
                      <a:r>
                        <a:rPr lang="bn-BD" sz="2800" b="0" baseline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২ জোড়া বাহু পরস্পর সমান্তরাল </a:t>
                      </a:r>
                      <a:endParaRPr lang="en-US" sz="2800" b="0" dirty="0" smtClean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1" marB="406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1" marB="406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10325100" y="4648144"/>
            <a:ext cx="1295400" cy="574504"/>
          </a:xfrm>
          <a:prstGeom prst="rect">
            <a:avLst/>
          </a:prstGeom>
          <a:noFill/>
        </p:spPr>
        <p:txBody>
          <a:bodyPr wrap="square" lIns="81268" tIns="40634" rIns="81268" bIns="40634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ক, গ, 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717141">
            <a:off x="3269746" y="4623250"/>
            <a:ext cx="945172" cy="19120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44" name="Rectangle 43"/>
          <p:cNvSpPr/>
          <p:nvPr/>
        </p:nvSpPr>
        <p:spPr>
          <a:xfrm>
            <a:off x="3118270" y="4815794"/>
            <a:ext cx="1244600" cy="1371810"/>
          </a:xfrm>
          <a:custGeom>
            <a:avLst/>
            <a:gdLst>
              <a:gd name="connsiteX0" fmla="*/ 0 w 1371600"/>
              <a:gd name="connsiteY0" fmla="*/ 0 h 624123"/>
              <a:gd name="connsiteX1" fmla="*/ 1371600 w 1371600"/>
              <a:gd name="connsiteY1" fmla="*/ 0 h 624123"/>
              <a:gd name="connsiteX2" fmla="*/ 1371600 w 1371600"/>
              <a:gd name="connsiteY2" fmla="*/ 624123 h 624123"/>
              <a:gd name="connsiteX3" fmla="*/ 0 w 1371600"/>
              <a:gd name="connsiteY3" fmla="*/ 624123 h 624123"/>
              <a:gd name="connsiteX4" fmla="*/ 0 w 1371600"/>
              <a:gd name="connsiteY4" fmla="*/ 0 h 624123"/>
              <a:gd name="connsiteX0" fmla="*/ 257175 w 1628775"/>
              <a:gd name="connsiteY0" fmla="*/ 0 h 1195623"/>
              <a:gd name="connsiteX1" fmla="*/ 1628775 w 1628775"/>
              <a:gd name="connsiteY1" fmla="*/ 0 h 1195623"/>
              <a:gd name="connsiteX2" fmla="*/ 1628775 w 1628775"/>
              <a:gd name="connsiteY2" fmla="*/ 624123 h 1195623"/>
              <a:gd name="connsiteX3" fmla="*/ 0 w 1628775"/>
              <a:gd name="connsiteY3" fmla="*/ 1195623 h 1195623"/>
              <a:gd name="connsiteX4" fmla="*/ 257175 w 1628775"/>
              <a:gd name="connsiteY4" fmla="*/ 0 h 1195623"/>
              <a:gd name="connsiteX0" fmla="*/ 238125 w 1628775"/>
              <a:gd name="connsiteY0" fmla="*/ 0 h 1200385"/>
              <a:gd name="connsiteX1" fmla="*/ 1628775 w 1628775"/>
              <a:gd name="connsiteY1" fmla="*/ 4762 h 1200385"/>
              <a:gd name="connsiteX2" fmla="*/ 1628775 w 1628775"/>
              <a:gd name="connsiteY2" fmla="*/ 628885 h 1200385"/>
              <a:gd name="connsiteX3" fmla="*/ 0 w 1628775"/>
              <a:gd name="connsiteY3" fmla="*/ 1200385 h 1200385"/>
              <a:gd name="connsiteX4" fmla="*/ 238125 w 1628775"/>
              <a:gd name="connsiteY4" fmla="*/ 0 h 1200385"/>
              <a:gd name="connsiteX0" fmla="*/ 238125 w 1628775"/>
              <a:gd name="connsiteY0" fmla="*/ 342901 h 1543286"/>
              <a:gd name="connsiteX1" fmla="*/ 1400175 w 1628775"/>
              <a:gd name="connsiteY1" fmla="*/ 0 h 1543286"/>
              <a:gd name="connsiteX2" fmla="*/ 1628775 w 1628775"/>
              <a:gd name="connsiteY2" fmla="*/ 971786 h 1543286"/>
              <a:gd name="connsiteX3" fmla="*/ 0 w 1628775"/>
              <a:gd name="connsiteY3" fmla="*/ 1543286 h 1543286"/>
              <a:gd name="connsiteX4" fmla="*/ 238125 w 1628775"/>
              <a:gd name="connsiteY4" fmla="*/ 342901 h 1543286"/>
              <a:gd name="connsiteX0" fmla="*/ 238125 w 1400175"/>
              <a:gd name="connsiteY0" fmla="*/ 342901 h 1543286"/>
              <a:gd name="connsiteX1" fmla="*/ 1400175 w 1400175"/>
              <a:gd name="connsiteY1" fmla="*/ 0 h 1543286"/>
              <a:gd name="connsiteX2" fmla="*/ 1147763 w 1400175"/>
              <a:gd name="connsiteY2" fmla="*/ 1195623 h 1543286"/>
              <a:gd name="connsiteX3" fmla="*/ 0 w 1400175"/>
              <a:gd name="connsiteY3" fmla="*/ 1543286 h 1543286"/>
              <a:gd name="connsiteX4" fmla="*/ 238125 w 1400175"/>
              <a:gd name="connsiteY4" fmla="*/ 342901 h 154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175" h="1543286">
                <a:moveTo>
                  <a:pt x="238125" y="342901"/>
                </a:moveTo>
                <a:lnTo>
                  <a:pt x="1400175" y="0"/>
                </a:lnTo>
                <a:lnTo>
                  <a:pt x="1147763" y="1195623"/>
                </a:lnTo>
                <a:lnTo>
                  <a:pt x="0" y="1543286"/>
                </a:lnTo>
                <a:lnTo>
                  <a:pt x="238125" y="342901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34" name="TextBox 33"/>
          <p:cNvSpPr txBox="1"/>
          <p:nvPr/>
        </p:nvSpPr>
        <p:spPr>
          <a:xfrm>
            <a:off x="10325100" y="5372957"/>
            <a:ext cx="1295400" cy="574504"/>
          </a:xfrm>
          <a:prstGeom prst="rect">
            <a:avLst/>
          </a:prstGeom>
          <a:noFill/>
        </p:spPr>
        <p:txBody>
          <a:bodyPr wrap="square" lIns="81268" tIns="40634" rIns="81268" bIns="40634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খ, ঙ, চ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23434" y="1727297"/>
            <a:ext cx="457200" cy="468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782098" y="1727298"/>
            <a:ext cx="506527" cy="4815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00667" y="3348469"/>
            <a:ext cx="457200" cy="468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565022" y="3365370"/>
            <a:ext cx="457200" cy="468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83734" y="5425852"/>
            <a:ext cx="457200" cy="468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510703" y="5289432"/>
            <a:ext cx="457200" cy="468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118" l="0" r="8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33" y="232474"/>
            <a:ext cx="898867" cy="682023"/>
          </a:xfrm>
          <a:prstGeom prst="rect">
            <a:avLst/>
          </a:prstGeom>
        </p:spPr>
      </p:pic>
      <p:pic>
        <p:nvPicPr>
          <p:cNvPr id="56" name="Picture 55" descr="Screen Clipping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74" b="92453" l="8333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777" y="2725168"/>
            <a:ext cx="1010808" cy="8896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034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42" grpId="0" animBg="1"/>
      <p:bldP spid="45" grpId="0" animBg="1"/>
      <p:bldP spid="46" grpId="0" animBg="1"/>
      <p:bldP spid="49" grpId="0" animBg="1"/>
      <p:bldP spid="53" grpId="0"/>
      <p:bldP spid="55" grpId="0"/>
      <p:bldP spid="14" grpId="0" animBg="1"/>
      <p:bldP spid="44" grpId="0" animBg="1"/>
      <p:bldP spid="34" grpId="0"/>
      <p:bldP spid="2" grpId="0" animBg="1"/>
      <p:bldP spid="37" grpId="0" animBg="1"/>
      <p:bldP spid="38" grpId="0" animBg="1"/>
      <p:bldP spid="39" grpId="0" animBg="1"/>
      <p:bldP spid="43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0800" y="2958823"/>
            <a:ext cx="9550400" cy="106694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81268" tIns="40634" rIns="81268" bIns="40634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উপরে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প্রদর্শিত ৬ টি চতুর্ভুজের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মধ্যে কি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কোন আয়ত আছে? যদি আছে মনে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তবে কেন সেটি আয়ত তার কারণ ব্যাখ্যা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85157" y="1704405"/>
            <a:ext cx="982133" cy="745068"/>
            <a:chOff x="1104900" y="762000"/>
            <a:chExt cx="1104900" cy="838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04900" y="1600200"/>
              <a:ext cx="11049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104900" y="762000"/>
              <a:ext cx="800100" cy="838200"/>
              <a:chOff x="1104900" y="762000"/>
              <a:chExt cx="800100" cy="838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371600" y="762000"/>
                <a:ext cx="533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104900" y="762000"/>
                <a:ext cx="266700" cy="838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 flipH="1" flipV="1">
              <a:off x="1905000" y="762000"/>
              <a:ext cx="304800" cy="838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Rectangle 41"/>
          <p:cNvSpPr/>
          <p:nvPr/>
        </p:nvSpPr>
        <p:spPr>
          <a:xfrm>
            <a:off x="4705802" y="1662352"/>
            <a:ext cx="1193800" cy="757766"/>
          </a:xfrm>
          <a:custGeom>
            <a:avLst/>
            <a:gdLst>
              <a:gd name="connsiteX0" fmla="*/ 0 w 1371600"/>
              <a:gd name="connsiteY0" fmla="*/ 0 h 838200"/>
              <a:gd name="connsiteX1" fmla="*/ 1371600 w 1371600"/>
              <a:gd name="connsiteY1" fmla="*/ 0 h 838200"/>
              <a:gd name="connsiteX2" fmla="*/ 1371600 w 1371600"/>
              <a:gd name="connsiteY2" fmla="*/ 838200 h 838200"/>
              <a:gd name="connsiteX3" fmla="*/ 0 w 1371600"/>
              <a:gd name="connsiteY3" fmla="*/ 838200 h 838200"/>
              <a:gd name="connsiteX4" fmla="*/ 0 w 1371600"/>
              <a:gd name="connsiteY4" fmla="*/ 0 h 838200"/>
              <a:gd name="connsiteX0" fmla="*/ 0 w 1371600"/>
              <a:gd name="connsiteY0" fmla="*/ 19050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0 w 1371600"/>
              <a:gd name="connsiteY4" fmla="*/ 19050 h 857250"/>
              <a:gd name="connsiteX0" fmla="*/ 28575 w 1371600"/>
              <a:gd name="connsiteY0" fmla="*/ 23813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28575 w 1371600"/>
              <a:gd name="connsiteY4" fmla="*/ 23813 h 857250"/>
              <a:gd name="connsiteX0" fmla="*/ 0 w 1343025"/>
              <a:gd name="connsiteY0" fmla="*/ 23813 h 866775"/>
              <a:gd name="connsiteX1" fmla="*/ 1009650 w 1343025"/>
              <a:gd name="connsiteY1" fmla="*/ 0 h 866775"/>
              <a:gd name="connsiteX2" fmla="*/ 1343025 w 1343025"/>
              <a:gd name="connsiteY2" fmla="*/ 857250 h 866775"/>
              <a:gd name="connsiteX3" fmla="*/ 328613 w 1343025"/>
              <a:gd name="connsiteY3" fmla="*/ 866775 h 866775"/>
              <a:gd name="connsiteX4" fmla="*/ 0 w 1343025"/>
              <a:gd name="connsiteY4" fmla="*/ 23813 h 866775"/>
              <a:gd name="connsiteX0" fmla="*/ 0 w 1343025"/>
              <a:gd name="connsiteY0" fmla="*/ 9525 h 852487"/>
              <a:gd name="connsiteX1" fmla="*/ 1000125 w 1343025"/>
              <a:gd name="connsiteY1" fmla="*/ 0 h 852487"/>
              <a:gd name="connsiteX2" fmla="*/ 1343025 w 1343025"/>
              <a:gd name="connsiteY2" fmla="*/ 842962 h 852487"/>
              <a:gd name="connsiteX3" fmla="*/ 328613 w 1343025"/>
              <a:gd name="connsiteY3" fmla="*/ 852487 h 852487"/>
              <a:gd name="connsiteX4" fmla="*/ 0 w 1343025"/>
              <a:gd name="connsiteY4" fmla="*/ 9525 h 8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5" h="852487">
                <a:moveTo>
                  <a:pt x="0" y="9525"/>
                </a:moveTo>
                <a:lnTo>
                  <a:pt x="1000125" y="0"/>
                </a:lnTo>
                <a:lnTo>
                  <a:pt x="1343025" y="842962"/>
                </a:lnTo>
                <a:lnTo>
                  <a:pt x="328613" y="852487"/>
                </a:lnTo>
                <a:lnTo>
                  <a:pt x="0" y="9525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5" name="Rectangle 43"/>
          <p:cNvSpPr/>
          <p:nvPr/>
        </p:nvSpPr>
        <p:spPr>
          <a:xfrm>
            <a:off x="8410523" y="1278634"/>
            <a:ext cx="1244600" cy="1371810"/>
          </a:xfrm>
          <a:custGeom>
            <a:avLst/>
            <a:gdLst>
              <a:gd name="connsiteX0" fmla="*/ 0 w 1371600"/>
              <a:gd name="connsiteY0" fmla="*/ 0 h 624123"/>
              <a:gd name="connsiteX1" fmla="*/ 1371600 w 1371600"/>
              <a:gd name="connsiteY1" fmla="*/ 0 h 624123"/>
              <a:gd name="connsiteX2" fmla="*/ 1371600 w 1371600"/>
              <a:gd name="connsiteY2" fmla="*/ 624123 h 624123"/>
              <a:gd name="connsiteX3" fmla="*/ 0 w 1371600"/>
              <a:gd name="connsiteY3" fmla="*/ 624123 h 624123"/>
              <a:gd name="connsiteX4" fmla="*/ 0 w 1371600"/>
              <a:gd name="connsiteY4" fmla="*/ 0 h 624123"/>
              <a:gd name="connsiteX0" fmla="*/ 257175 w 1628775"/>
              <a:gd name="connsiteY0" fmla="*/ 0 h 1195623"/>
              <a:gd name="connsiteX1" fmla="*/ 1628775 w 1628775"/>
              <a:gd name="connsiteY1" fmla="*/ 0 h 1195623"/>
              <a:gd name="connsiteX2" fmla="*/ 1628775 w 1628775"/>
              <a:gd name="connsiteY2" fmla="*/ 624123 h 1195623"/>
              <a:gd name="connsiteX3" fmla="*/ 0 w 1628775"/>
              <a:gd name="connsiteY3" fmla="*/ 1195623 h 1195623"/>
              <a:gd name="connsiteX4" fmla="*/ 257175 w 1628775"/>
              <a:gd name="connsiteY4" fmla="*/ 0 h 1195623"/>
              <a:gd name="connsiteX0" fmla="*/ 238125 w 1628775"/>
              <a:gd name="connsiteY0" fmla="*/ 0 h 1200385"/>
              <a:gd name="connsiteX1" fmla="*/ 1628775 w 1628775"/>
              <a:gd name="connsiteY1" fmla="*/ 4762 h 1200385"/>
              <a:gd name="connsiteX2" fmla="*/ 1628775 w 1628775"/>
              <a:gd name="connsiteY2" fmla="*/ 628885 h 1200385"/>
              <a:gd name="connsiteX3" fmla="*/ 0 w 1628775"/>
              <a:gd name="connsiteY3" fmla="*/ 1200385 h 1200385"/>
              <a:gd name="connsiteX4" fmla="*/ 238125 w 1628775"/>
              <a:gd name="connsiteY4" fmla="*/ 0 h 1200385"/>
              <a:gd name="connsiteX0" fmla="*/ 238125 w 1628775"/>
              <a:gd name="connsiteY0" fmla="*/ 342901 h 1543286"/>
              <a:gd name="connsiteX1" fmla="*/ 1400175 w 1628775"/>
              <a:gd name="connsiteY1" fmla="*/ 0 h 1543286"/>
              <a:gd name="connsiteX2" fmla="*/ 1628775 w 1628775"/>
              <a:gd name="connsiteY2" fmla="*/ 971786 h 1543286"/>
              <a:gd name="connsiteX3" fmla="*/ 0 w 1628775"/>
              <a:gd name="connsiteY3" fmla="*/ 1543286 h 1543286"/>
              <a:gd name="connsiteX4" fmla="*/ 238125 w 1628775"/>
              <a:gd name="connsiteY4" fmla="*/ 342901 h 1543286"/>
              <a:gd name="connsiteX0" fmla="*/ 238125 w 1400175"/>
              <a:gd name="connsiteY0" fmla="*/ 342901 h 1543286"/>
              <a:gd name="connsiteX1" fmla="*/ 1400175 w 1400175"/>
              <a:gd name="connsiteY1" fmla="*/ 0 h 1543286"/>
              <a:gd name="connsiteX2" fmla="*/ 1147763 w 1400175"/>
              <a:gd name="connsiteY2" fmla="*/ 1195623 h 1543286"/>
              <a:gd name="connsiteX3" fmla="*/ 0 w 1400175"/>
              <a:gd name="connsiteY3" fmla="*/ 1543286 h 1543286"/>
              <a:gd name="connsiteX4" fmla="*/ 238125 w 1400175"/>
              <a:gd name="connsiteY4" fmla="*/ 342901 h 154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175" h="1543286">
                <a:moveTo>
                  <a:pt x="238125" y="342901"/>
                </a:moveTo>
                <a:lnTo>
                  <a:pt x="1400175" y="0"/>
                </a:lnTo>
                <a:lnTo>
                  <a:pt x="1147763" y="1195623"/>
                </a:lnTo>
                <a:lnTo>
                  <a:pt x="0" y="1543286"/>
                </a:lnTo>
                <a:lnTo>
                  <a:pt x="238125" y="342901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6" name="Rectangle 44"/>
          <p:cNvSpPr/>
          <p:nvPr/>
        </p:nvSpPr>
        <p:spPr>
          <a:xfrm>
            <a:off x="474134" y="1512919"/>
            <a:ext cx="1091735" cy="823632"/>
          </a:xfrm>
          <a:custGeom>
            <a:avLst/>
            <a:gdLst>
              <a:gd name="connsiteX0" fmla="*/ 0 w 857250"/>
              <a:gd name="connsiteY0" fmla="*/ 0 h 823506"/>
              <a:gd name="connsiteX1" fmla="*/ 857250 w 857250"/>
              <a:gd name="connsiteY1" fmla="*/ 0 h 823506"/>
              <a:gd name="connsiteX2" fmla="*/ 857250 w 857250"/>
              <a:gd name="connsiteY2" fmla="*/ 823506 h 823506"/>
              <a:gd name="connsiteX3" fmla="*/ 0 w 857250"/>
              <a:gd name="connsiteY3" fmla="*/ 823506 h 823506"/>
              <a:gd name="connsiteX4" fmla="*/ 0 w 857250"/>
              <a:gd name="connsiteY4" fmla="*/ 0 h 823506"/>
              <a:gd name="connsiteX0" fmla="*/ 211015 w 857250"/>
              <a:gd name="connsiteY0" fmla="*/ 20097 h 823506"/>
              <a:gd name="connsiteX1" fmla="*/ 857250 w 857250"/>
              <a:gd name="connsiteY1" fmla="*/ 0 h 823506"/>
              <a:gd name="connsiteX2" fmla="*/ 857250 w 857250"/>
              <a:gd name="connsiteY2" fmla="*/ 823506 h 823506"/>
              <a:gd name="connsiteX3" fmla="*/ 0 w 857250"/>
              <a:gd name="connsiteY3" fmla="*/ 823506 h 823506"/>
              <a:gd name="connsiteX4" fmla="*/ 211015 w 857250"/>
              <a:gd name="connsiteY4" fmla="*/ 20097 h 823506"/>
              <a:gd name="connsiteX0" fmla="*/ 788795 w 1435030"/>
              <a:gd name="connsiteY0" fmla="*/ 20097 h 913941"/>
              <a:gd name="connsiteX1" fmla="*/ 1435030 w 1435030"/>
              <a:gd name="connsiteY1" fmla="*/ 0 h 913941"/>
              <a:gd name="connsiteX2" fmla="*/ 1435030 w 1435030"/>
              <a:gd name="connsiteY2" fmla="*/ 823506 h 913941"/>
              <a:gd name="connsiteX3" fmla="*/ 0 w 1435030"/>
              <a:gd name="connsiteY3" fmla="*/ 913941 h 913941"/>
              <a:gd name="connsiteX4" fmla="*/ 788795 w 1435030"/>
              <a:gd name="connsiteY4" fmla="*/ 20097 h 913941"/>
              <a:gd name="connsiteX0" fmla="*/ 788795 w 1435030"/>
              <a:gd name="connsiteY0" fmla="*/ 20097 h 913941"/>
              <a:gd name="connsiteX1" fmla="*/ 1435030 w 1435030"/>
              <a:gd name="connsiteY1" fmla="*/ 0 h 913941"/>
              <a:gd name="connsiteX2" fmla="*/ 1163724 w 1435030"/>
              <a:gd name="connsiteY2" fmla="*/ 913941 h 913941"/>
              <a:gd name="connsiteX3" fmla="*/ 0 w 1435030"/>
              <a:gd name="connsiteY3" fmla="*/ 913941 h 913941"/>
              <a:gd name="connsiteX4" fmla="*/ 788795 w 1435030"/>
              <a:gd name="connsiteY4" fmla="*/ 20097 h 913941"/>
              <a:gd name="connsiteX0" fmla="*/ 788795 w 1304401"/>
              <a:gd name="connsiteY0" fmla="*/ 25122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788795 w 1304401"/>
              <a:gd name="connsiteY4" fmla="*/ 25122 h 918966"/>
              <a:gd name="connsiteX0" fmla="*/ 803867 w 1304401"/>
              <a:gd name="connsiteY0" fmla="*/ 0 h 939062"/>
              <a:gd name="connsiteX1" fmla="*/ 1304401 w 1304401"/>
              <a:gd name="connsiteY1" fmla="*/ 20096 h 939062"/>
              <a:gd name="connsiteX2" fmla="*/ 1163724 w 1304401"/>
              <a:gd name="connsiteY2" fmla="*/ 939062 h 939062"/>
              <a:gd name="connsiteX3" fmla="*/ 0 w 1304401"/>
              <a:gd name="connsiteY3" fmla="*/ 939062 h 939062"/>
              <a:gd name="connsiteX4" fmla="*/ 803867 w 1304401"/>
              <a:gd name="connsiteY4" fmla="*/ 0 h 939062"/>
              <a:gd name="connsiteX0" fmla="*/ 813916 w 1304401"/>
              <a:gd name="connsiteY0" fmla="*/ 20098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813916 w 1304401"/>
              <a:gd name="connsiteY4" fmla="*/ 20098 h 918966"/>
              <a:gd name="connsiteX0" fmla="*/ 788795 w 1304401"/>
              <a:gd name="connsiteY0" fmla="*/ 10049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788795 w 1304401"/>
              <a:gd name="connsiteY4" fmla="*/ 10049 h 918966"/>
              <a:gd name="connsiteX0" fmla="*/ 788795 w 1258681"/>
              <a:gd name="connsiteY0" fmla="*/ 10049 h 918966"/>
              <a:gd name="connsiteX1" fmla="*/ 1258681 w 1258681"/>
              <a:gd name="connsiteY1" fmla="*/ 0 h 918966"/>
              <a:gd name="connsiteX2" fmla="*/ 1163724 w 1258681"/>
              <a:gd name="connsiteY2" fmla="*/ 918966 h 918966"/>
              <a:gd name="connsiteX3" fmla="*/ 0 w 1258681"/>
              <a:gd name="connsiteY3" fmla="*/ 918966 h 918966"/>
              <a:gd name="connsiteX4" fmla="*/ 788795 w 1258681"/>
              <a:gd name="connsiteY4" fmla="*/ 10049 h 918966"/>
              <a:gd name="connsiteX0" fmla="*/ 788795 w 1228201"/>
              <a:gd name="connsiteY0" fmla="*/ 17669 h 926586"/>
              <a:gd name="connsiteX1" fmla="*/ 1228201 w 1228201"/>
              <a:gd name="connsiteY1" fmla="*/ 0 h 926586"/>
              <a:gd name="connsiteX2" fmla="*/ 1163724 w 1228201"/>
              <a:gd name="connsiteY2" fmla="*/ 926586 h 926586"/>
              <a:gd name="connsiteX3" fmla="*/ 0 w 1228201"/>
              <a:gd name="connsiteY3" fmla="*/ 926586 h 926586"/>
              <a:gd name="connsiteX4" fmla="*/ 788795 w 1228201"/>
              <a:gd name="connsiteY4" fmla="*/ 17669 h 9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201" h="926586">
                <a:moveTo>
                  <a:pt x="788795" y="17669"/>
                </a:moveTo>
                <a:lnTo>
                  <a:pt x="1228201" y="0"/>
                </a:lnTo>
                <a:lnTo>
                  <a:pt x="1163724" y="926586"/>
                </a:lnTo>
                <a:lnTo>
                  <a:pt x="0" y="926586"/>
                </a:lnTo>
                <a:lnTo>
                  <a:pt x="788795" y="17669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7" name="Rectangle 45"/>
          <p:cNvSpPr/>
          <p:nvPr/>
        </p:nvSpPr>
        <p:spPr>
          <a:xfrm>
            <a:off x="6570135" y="1668701"/>
            <a:ext cx="1332090" cy="745068"/>
          </a:xfrm>
          <a:custGeom>
            <a:avLst/>
            <a:gdLst>
              <a:gd name="connsiteX0" fmla="*/ 0 w 1371600"/>
              <a:gd name="connsiteY0" fmla="*/ 0 h 990600"/>
              <a:gd name="connsiteX1" fmla="*/ 1371600 w 1371600"/>
              <a:gd name="connsiteY1" fmla="*/ 0 h 990600"/>
              <a:gd name="connsiteX2" fmla="*/ 1371600 w 1371600"/>
              <a:gd name="connsiteY2" fmla="*/ 990600 h 990600"/>
              <a:gd name="connsiteX3" fmla="*/ 0 w 1371600"/>
              <a:gd name="connsiteY3" fmla="*/ 990600 h 990600"/>
              <a:gd name="connsiteX4" fmla="*/ 0 w 1371600"/>
              <a:gd name="connsiteY4" fmla="*/ 0 h 990600"/>
              <a:gd name="connsiteX0" fmla="*/ 0 w 1371600"/>
              <a:gd name="connsiteY0" fmla="*/ 323850 h 1314450"/>
              <a:gd name="connsiteX1" fmla="*/ 984250 w 1371600"/>
              <a:gd name="connsiteY1" fmla="*/ 0 h 1314450"/>
              <a:gd name="connsiteX2" fmla="*/ 1371600 w 1371600"/>
              <a:gd name="connsiteY2" fmla="*/ 1314450 h 1314450"/>
              <a:gd name="connsiteX3" fmla="*/ 0 w 1371600"/>
              <a:gd name="connsiteY3" fmla="*/ 1314450 h 1314450"/>
              <a:gd name="connsiteX4" fmla="*/ 0 w 1371600"/>
              <a:gd name="connsiteY4" fmla="*/ 323850 h 1314450"/>
              <a:gd name="connsiteX0" fmla="*/ 0 w 1498600"/>
              <a:gd name="connsiteY0" fmla="*/ 323850 h 1314450"/>
              <a:gd name="connsiteX1" fmla="*/ 984250 w 1498600"/>
              <a:gd name="connsiteY1" fmla="*/ 0 h 1314450"/>
              <a:gd name="connsiteX2" fmla="*/ 1498600 w 1498600"/>
              <a:gd name="connsiteY2" fmla="*/ 838200 h 1314450"/>
              <a:gd name="connsiteX3" fmla="*/ 0 w 1498600"/>
              <a:gd name="connsiteY3" fmla="*/ 1314450 h 1314450"/>
              <a:gd name="connsiteX4" fmla="*/ 0 w 1498600"/>
              <a:gd name="connsiteY4" fmla="*/ 323850 h 131445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190500 w 1498600"/>
              <a:gd name="connsiteY3" fmla="*/ 730250 h 838200"/>
              <a:gd name="connsiteX4" fmla="*/ 0 w 1498600"/>
              <a:gd name="connsiteY4" fmla="*/ 323850 h 83820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184150 w 1498600"/>
              <a:gd name="connsiteY3" fmla="*/ 660400 h 838200"/>
              <a:gd name="connsiteX4" fmla="*/ 0 w 1498600"/>
              <a:gd name="connsiteY4" fmla="*/ 323850 h 83820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215900 w 1498600"/>
              <a:gd name="connsiteY3" fmla="*/ 698500 h 838200"/>
              <a:gd name="connsiteX4" fmla="*/ 0 w 1498600"/>
              <a:gd name="connsiteY4" fmla="*/ 32385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0" h="838200">
                <a:moveTo>
                  <a:pt x="0" y="323850"/>
                </a:moveTo>
                <a:lnTo>
                  <a:pt x="984250" y="0"/>
                </a:lnTo>
                <a:lnTo>
                  <a:pt x="1498600" y="838200"/>
                </a:lnTo>
                <a:lnTo>
                  <a:pt x="215900" y="698500"/>
                </a:lnTo>
                <a:lnTo>
                  <a:pt x="0" y="323850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8" name="Rectangle 17"/>
          <p:cNvSpPr/>
          <p:nvPr/>
        </p:nvSpPr>
        <p:spPr>
          <a:xfrm>
            <a:off x="10295467" y="1709401"/>
            <a:ext cx="1151467" cy="8128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667" l="1563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157" y="4389665"/>
            <a:ext cx="3638538" cy="1698916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20" b="96133" l="9362" r="965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602" y="4269425"/>
            <a:ext cx="1989946" cy="1928836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2963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801" y="29588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76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5302"/>
              </p:ext>
            </p:extLst>
          </p:nvPr>
        </p:nvGraphicFramePr>
        <p:xfrm>
          <a:off x="457199" y="990600"/>
          <a:ext cx="11277600" cy="50800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1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জোড়া সমান্তরাল বাহুবিশিষ্ট চতুর্ভুজ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1" marB="406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01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দুই জোড়া সমান্তরাল বাহুবিশিষ্ট চতুর্ভুজ </a:t>
                      </a:r>
                      <a:endParaRPr lang="en-US" sz="2800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1" marB="406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400">
                <a:tc>
                  <a:txBody>
                    <a:bodyPr/>
                    <a:lstStyle/>
                    <a:p>
                      <a:endParaRPr lang="en-US" sz="2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1" marB="406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1" marB="406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94465" y="4555067"/>
            <a:ext cx="2171960" cy="74506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8" name="Isosceles Triangle 7"/>
          <p:cNvSpPr/>
          <p:nvPr/>
        </p:nvSpPr>
        <p:spPr>
          <a:xfrm>
            <a:off x="2768598" y="3810000"/>
            <a:ext cx="1151467" cy="1761067"/>
          </a:xfrm>
          <a:prstGeom prst="triangl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8477670" y="4350593"/>
            <a:ext cx="2171960" cy="74506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 rot="20261731">
            <a:off x="9254450" y="3819842"/>
            <a:ext cx="812800" cy="189653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1" name="Rectangle 10"/>
          <p:cNvSpPr/>
          <p:nvPr/>
        </p:nvSpPr>
        <p:spPr>
          <a:xfrm>
            <a:off x="647440" y="2874794"/>
            <a:ext cx="2171960" cy="8128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2" name="Isosceles Triangle 11"/>
          <p:cNvSpPr/>
          <p:nvPr/>
        </p:nvSpPr>
        <p:spPr>
          <a:xfrm rot="1515432">
            <a:off x="1257039" y="2129728"/>
            <a:ext cx="1151467" cy="2032000"/>
          </a:xfrm>
          <a:prstGeom prst="triangl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 rot="717141">
            <a:off x="6779982" y="2589902"/>
            <a:ext cx="945172" cy="2082102"/>
          </a:xfrm>
          <a:prstGeom prst="rect">
            <a:avLst/>
          </a:prstGeom>
          <a:noFill/>
          <a:ln w="28575"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4" name="Rectangle 13"/>
          <p:cNvSpPr/>
          <p:nvPr/>
        </p:nvSpPr>
        <p:spPr>
          <a:xfrm rot="4362474">
            <a:off x="6792487" y="2565598"/>
            <a:ext cx="937896" cy="2149228"/>
          </a:xfrm>
          <a:prstGeom prst="rect">
            <a:avLst/>
          </a:prstGeom>
          <a:noFill/>
          <a:ln w="28575"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5" name="Rectangle 14"/>
          <p:cNvSpPr/>
          <p:nvPr/>
        </p:nvSpPr>
        <p:spPr>
          <a:xfrm rot="19716744">
            <a:off x="4102294" y="2477551"/>
            <a:ext cx="878287" cy="189653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6" name="Isosceles Triangle 15"/>
          <p:cNvSpPr/>
          <p:nvPr/>
        </p:nvSpPr>
        <p:spPr>
          <a:xfrm rot="15872655">
            <a:off x="3811401" y="2230736"/>
            <a:ext cx="960148" cy="2151411"/>
          </a:xfrm>
          <a:prstGeom prst="triangl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23" name="Rectangle 41"/>
          <p:cNvSpPr/>
          <p:nvPr/>
        </p:nvSpPr>
        <p:spPr>
          <a:xfrm>
            <a:off x="9044937" y="4346361"/>
            <a:ext cx="1193800" cy="757766"/>
          </a:xfrm>
          <a:custGeom>
            <a:avLst/>
            <a:gdLst>
              <a:gd name="connsiteX0" fmla="*/ 0 w 1371600"/>
              <a:gd name="connsiteY0" fmla="*/ 0 h 838200"/>
              <a:gd name="connsiteX1" fmla="*/ 1371600 w 1371600"/>
              <a:gd name="connsiteY1" fmla="*/ 0 h 838200"/>
              <a:gd name="connsiteX2" fmla="*/ 1371600 w 1371600"/>
              <a:gd name="connsiteY2" fmla="*/ 838200 h 838200"/>
              <a:gd name="connsiteX3" fmla="*/ 0 w 1371600"/>
              <a:gd name="connsiteY3" fmla="*/ 838200 h 838200"/>
              <a:gd name="connsiteX4" fmla="*/ 0 w 1371600"/>
              <a:gd name="connsiteY4" fmla="*/ 0 h 838200"/>
              <a:gd name="connsiteX0" fmla="*/ 0 w 1371600"/>
              <a:gd name="connsiteY0" fmla="*/ 19050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0 w 1371600"/>
              <a:gd name="connsiteY4" fmla="*/ 19050 h 857250"/>
              <a:gd name="connsiteX0" fmla="*/ 28575 w 1371600"/>
              <a:gd name="connsiteY0" fmla="*/ 23813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28575 w 1371600"/>
              <a:gd name="connsiteY4" fmla="*/ 23813 h 857250"/>
              <a:gd name="connsiteX0" fmla="*/ 0 w 1343025"/>
              <a:gd name="connsiteY0" fmla="*/ 23813 h 866775"/>
              <a:gd name="connsiteX1" fmla="*/ 1009650 w 1343025"/>
              <a:gd name="connsiteY1" fmla="*/ 0 h 866775"/>
              <a:gd name="connsiteX2" fmla="*/ 1343025 w 1343025"/>
              <a:gd name="connsiteY2" fmla="*/ 857250 h 866775"/>
              <a:gd name="connsiteX3" fmla="*/ 328613 w 1343025"/>
              <a:gd name="connsiteY3" fmla="*/ 866775 h 866775"/>
              <a:gd name="connsiteX4" fmla="*/ 0 w 1343025"/>
              <a:gd name="connsiteY4" fmla="*/ 23813 h 866775"/>
              <a:gd name="connsiteX0" fmla="*/ 0 w 1343025"/>
              <a:gd name="connsiteY0" fmla="*/ 9525 h 852487"/>
              <a:gd name="connsiteX1" fmla="*/ 1000125 w 1343025"/>
              <a:gd name="connsiteY1" fmla="*/ 0 h 852487"/>
              <a:gd name="connsiteX2" fmla="*/ 1343025 w 1343025"/>
              <a:gd name="connsiteY2" fmla="*/ 842962 h 852487"/>
              <a:gd name="connsiteX3" fmla="*/ 328613 w 1343025"/>
              <a:gd name="connsiteY3" fmla="*/ 852487 h 852487"/>
              <a:gd name="connsiteX4" fmla="*/ 0 w 1343025"/>
              <a:gd name="connsiteY4" fmla="*/ 9525 h 8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5" h="852487">
                <a:moveTo>
                  <a:pt x="0" y="9525"/>
                </a:moveTo>
                <a:lnTo>
                  <a:pt x="1000125" y="0"/>
                </a:lnTo>
                <a:lnTo>
                  <a:pt x="1343025" y="842962"/>
                </a:lnTo>
                <a:lnTo>
                  <a:pt x="328613" y="852487"/>
                </a:lnTo>
                <a:lnTo>
                  <a:pt x="0" y="9525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24" name="Rectangle 43"/>
          <p:cNvSpPr/>
          <p:nvPr/>
        </p:nvSpPr>
        <p:spPr>
          <a:xfrm>
            <a:off x="6640402" y="2950631"/>
            <a:ext cx="1244600" cy="1371810"/>
          </a:xfrm>
          <a:custGeom>
            <a:avLst/>
            <a:gdLst>
              <a:gd name="connsiteX0" fmla="*/ 0 w 1371600"/>
              <a:gd name="connsiteY0" fmla="*/ 0 h 624123"/>
              <a:gd name="connsiteX1" fmla="*/ 1371600 w 1371600"/>
              <a:gd name="connsiteY1" fmla="*/ 0 h 624123"/>
              <a:gd name="connsiteX2" fmla="*/ 1371600 w 1371600"/>
              <a:gd name="connsiteY2" fmla="*/ 624123 h 624123"/>
              <a:gd name="connsiteX3" fmla="*/ 0 w 1371600"/>
              <a:gd name="connsiteY3" fmla="*/ 624123 h 624123"/>
              <a:gd name="connsiteX4" fmla="*/ 0 w 1371600"/>
              <a:gd name="connsiteY4" fmla="*/ 0 h 624123"/>
              <a:gd name="connsiteX0" fmla="*/ 257175 w 1628775"/>
              <a:gd name="connsiteY0" fmla="*/ 0 h 1195623"/>
              <a:gd name="connsiteX1" fmla="*/ 1628775 w 1628775"/>
              <a:gd name="connsiteY1" fmla="*/ 0 h 1195623"/>
              <a:gd name="connsiteX2" fmla="*/ 1628775 w 1628775"/>
              <a:gd name="connsiteY2" fmla="*/ 624123 h 1195623"/>
              <a:gd name="connsiteX3" fmla="*/ 0 w 1628775"/>
              <a:gd name="connsiteY3" fmla="*/ 1195623 h 1195623"/>
              <a:gd name="connsiteX4" fmla="*/ 257175 w 1628775"/>
              <a:gd name="connsiteY4" fmla="*/ 0 h 1195623"/>
              <a:gd name="connsiteX0" fmla="*/ 238125 w 1628775"/>
              <a:gd name="connsiteY0" fmla="*/ 0 h 1200385"/>
              <a:gd name="connsiteX1" fmla="*/ 1628775 w 1628775"/>
              <a:gd name="connsiteY1" fmla="*/ 4762 h 1200385"/>
              <a:gd name="connsiteX2" fmla="*/ 1628775 w 1628775"/>
              <a:gd name="connsiteY2" fmla="*/ 628885 h 1200385"/>
              <a:gd name="connsiteX3" fmla="*/ 0 w 1628775"/>
              <a:gd name="connsiteY3" fmla="*/ 1200385 h 1200385"/>
              <a:gd name="connsiteX4" fmla="*/ 238125 w 1628775"/>
              <a:gd name="connsiteY4" fmla="*/ 0 h 1200385"/>
              <a:gd name="connsiteX0" fmla="*/ 238125 w 1628775"/>
              <a:gd name="connsiteY0" fmla="*/ 342901 h 1543286"/>
              <a:gd name="connsiteX1" fmla="*/ 1400175 w 1628775"/>
              <a:gd name="connsiteY1" fmla="*/ 0 h 1543286"/>
              <a:gd name="connsiteX2" fmla="*/ 1628775 w 1628775"/>
              <a:gd name="connsiteY2" fmla="*/ 971786 h 1543286"/>
              <a:gd name="connsiteX3" fmla="*/ 0 w 1628775"/>
              <a:gd name="connsiteY3" fmla="*/ 1543286 h 1543286"/>
              <a:gd name="connsiteX4" fmla="*/ 238125 w 1628775"/>
              <a:gd name="connsiteY4" fmla="*/ 342901 h 1543286"/>
              <a:gd name="connsiteX0" fmla="*/ 238125 w 1400175"/>
              <a:gd name="connsiteY0" fmla="*/ 342901 h 1543286"/>
              <a:gd name="connsiteX1" fmla="*/ 1400175 w 1400175"/>
              <a:gd name="connsiteY1" fmla="*/ 0 h 1543286"/>
              <a:gd name="connsiteX2" fmla="*/ 1147763 w 1400175"/>
              <a:gd name="connsiteY2" fmla="*/ 1195623 h 1543286"/>
              <a:gd name="connsiteX3" fmla="*/ 0 w 1400175"/>
              <a:gd name="connsiteY3" fmla="*/ 1543286 h 1543286"/>
              <a:gd name="connsiteX4" fmla="*/ 238125 w 1400175"/>
              <a:gd name="connsiteY4" fmla="*/ 342901 h 154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175" h="1543286">
                <a:moveTo>
                  <a:pt x="238125" y="342901"/>
                </a:moveTo>
                <a:lnTo>
                  <a:pt x="1400175" y="0"/>
                </a:lnTo>
                <a:lnTo>
                  <a:pt x="1147763" y="1195623"/>
                </a:lnTo>
                <a:lnTo>
                  <a:pt x="0" y="1543286"/>
                </a:lnTo>
                <a:lnTo>
                  <a:pt x="238125" y="34290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25" name="Rectangle 44"/>
          <p:cNvSpPr/>
          <p:nvPr/>
        </p:nvSpPr>
        <p:spPr>
          <a:xfrm>
            <a:off x="997457" y="2870328"/>
            <a:ext cx="1159468" cy="816859"/>
          </a:xfrm>
          <a:custGeom>
            <a:avLst/>
            <a:gdLst>
              <a:gd name="connsiteX0" fmla="*/ 0 w 857250"/>
              <a:gd name="connsiteY0" fmla="*/ 0 h 823506"/>
              <a:gd name="connsiteX1" fmla="*/ 857250 w 857250"/>
              <a:gd name="connsiteY1" fmla="*/ 0 h 823506"/>
              <a:gd name="connsiteX2" fmla="*/ 857250 w 857250"/>
              <a:gd name="connsiteY2" fmla="*/ 823506 h 823506"/>
              <a:gd name="connsiteX3" fmla="*/ 0 w 857250"/>
              <a:gd name="connsiteY3" fmla="*/ 823506 h 823506"/>
              <a:gd name="connsiteX4" fmla="*/ 0 w 857250"/>
              <a:gd name="connsiteY4" fmla="*/ 0 h 823506"/>
              <a:gd name="connsiteX0" fmla="*/ 211015 w 857250"/>
              <a:gd name="connsiteY0" fmla="*/ 20097 h 823506"/>
              <a:gd name="connsiteX1" fmla="*/ 857250 w 857250"/>
              <a:gd name="connsiteY1" fmla="*/ 0 h 823506"/>
              <a:gd name="connsiteX2" fmla="*/ 857250 w 857250"/>
              <a:gd name="connsiteY2" fmla="*/ 823506 h 823506"/>
              <a:gd name="connsiteX3" fmla="*/ 0 w 857250"/>
              <a:gd name="connsiteY3" fmla="*/ 823506 h 823506"/>
              <a:gd name="connsiteX4" fmla="*/ 211015 w 857250"/>
              <a:gd name="connsiteY4" fmla="*/ 20097 h 823506"/>
              <a:gd name="connsiteX0" fmla="*/ 788795 w 1435030"/>
              <a:gd name="connsiteY0" fmla="*/ 20097 h 913941"/>
              <a:gd name="connsiteX1" fmla="*/ 1435030 w 1435030"/>
              <a:gd name="connsiteY1" fmla="*/ 0 h 913941"/>
              <a:gd name="connsiteX2" fmla="*/ 1435030 w 1435030"/>
              <a:gd name="connsiteY2" fmla="*/ 823506 h 913941"/>
              <a:gd name="connsiteX3" fmla="*/ 0 w 1435030"/>
              <a:gd name="connsiteY3" fmla="*/ 913941 h 913941"/>
              <a:gd name="connsiteX4" fmla="*/ 788795 w 1435030"/>
              <a:gd name="connsiteY4" fmla="*/ 20097 h 913941"/>
              <a:gd name="connsiteX0" fmla="*/ 788795 w 1435030"/>
              <a:gd name="connsiteY0" fmla="*/ 20097 h 913941"/>
              <a:gd name="connsiteX1" fmla="*/ 1435030 w 1435030"/>
              <a:gd name="connsiteY1" fmla="*/ 0 h 913941"/>
              <a:gd name="connsiteX2" fmla="*/ 1163724 w 1435030"/>
              <a:gd name="connsiteY2" fmla="*/ 913941 h 913941"/>
              <a:gd name="connsiteX3" fmla="*/ 0 w 1435030"/>
              <a:gd name="connsiteY3" fmla="*/ 913941 h 913941"/>
              <a:gd name="connsiteX4" fmla="*/ 788795 w 1435030"/>
              <a:gd name="connsiteY4" fmla="*/ 20097 h 913941"/>
              <a:gd name="connsiteX0" fmla="*/ 788795 w 1304401"/>
              <a:gd name="connsiteY0" fmla="*/ 25122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788795 w 1304401"/>
              <a:gd name="connsiteY4" fmla="*/ 25122 h 918966"/>
              <a:gd name="connsiteX0" fmla="*/ 803867 w 1304401"/>
              <a:gd name="connsiteY0" fmla="*/ 0 h 939062"/>
              <a:gd name="connsiteX1" fmla="*/ 1304401 w 1304401"/>
              <a:gd name="connsiteY1" fmla="*/ 20096 h 939062"/>
              <a:gd name="connsiteX2" fmla="*/ 1163724 w 1304401"/>
              <a:gd name="connsiteY2" fmla="*/ 939062 h 939062"/>
              <a:gd name="connsiteX3" fmla="*/ 0 w 1304401"/>
              <a:gd name="connsiteY3" fmla="*/ 939062 h 939062"/>
              <a:gd name="connsiteX4" fmla="*/ 803867 w 1304401"/>
              <a:gd name="connsiteY4" fmla="*/ 0 h 939062"/>
              <a:gd name="connsiteX0" fmla="*/ 813916 w 1304401"/>
              <a:gd name="connsiteY0" fmla="*/ 20098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813916 w 1304401"/>
              <a:gd name="connsiteY4" fmla="*/ 20098 h 918966"/>
              <a:gd name="connsiteX0" fmla="*/ 788795 w 1304401"/>
              <a:gd name="connsiteY0" fmla="*/ 10049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788795 w 1304401"/>
              <a:gd name="connsiteY4" fmla="*/ 10049 h 91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401" h="918966">
                <a:moveTo>
                  <a:pt x="788795" y="10049"/>
                </a:moveTo>
                <a:lnTo>
                  <a:pt x="1304401" y="0"/>
                </a:lnTo>
                <a:lnTo>
                  <a:pt x="1163724" y="918966"/>
                </a:lnTo>
                <a:lnTo>
                  <a:pt x="0" y="918966"/>
                </a:lnTo>
                <a:lnTo>
                  <a:pt x="788795" y="10049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26" name="Rectangle 45"/>
          <p:cNvSpPr/>
          <p:nvPr/>
        </p:nvSpPr>
        <p:spPr>
          <a:xfrm>
            <a:off x="3897488" y="2912533"/>
            <a:ext cx="1332090" cy="745068"/>
          </a:xfrm>
          <a:custGeom>
            <a:avLst/>
            <a:gdLst>
              <a:gd name="connsiteX0" fmla="*/ 0 w 1371600"/>
              <a:gd name="connsiteY0" fmla="*/ 0 h 990600"/>
              <a:gd name="connsiteX1" fmla="*/ 1371600 w 1371600"/>
              <a:gd name="connsiteY1" fmla="*/ 0 h 990600"/>
              <a:gd name="connsiteX2" fmla="*/ 1371600 w 1371600"/>
              <a:gd name="connsiteY2" fmla="*/ 990600 h 990600"/>
              <a:gd name="connsiteX3" fmla="*/ 0 w 1371600"/>
              <a:gd name="connsiteY3" fmla="*/ 990600 h 990600"/>
              <a:gd name="connsiteX4" fmla="*/ 0 w 1371600"/>
              <a:gd name="connsiteY4" fmla="*/ 0 h 990600"/>
              <a:gd name="connsiteX0" fmla="*/ 0 w 1371600"/>
              <a:gd name="connsiteY0" fmla="*/ 323850 h 1314450"/>
              <a:gd name="connsiteX1" fmla="*/ 984250 w 1371600"/>
              <a:gd name="connsiteY1" fmla="*/ 0 h 1314450"/>
              <a:gd name="connsiteX2" fmla="*/ 1371600 w 1371600"/>
              <a:gd name="connsiteY2" fmla="*/ 1314450 h 1314450"/>
              <a:gd name="connsiteX3" fmla="*/ 0 w 1371600"/>
              <a:gd name="connsiteY3" fmla="*/ 1314450 h 1314450"/>
              <a:gd name="connsiteX4" fmla="*/ 0 w 1371600"/>
              <a:gd name="connsiteY4" fmla="*/ 323850 h 1314450"/>
              <a:gd name="connsiteX0" fmla="*/ 0 w 1498600"/>
              <a:gd name="connsiteY0" fmla="*/ 323850 h 1314450"/>
              <a:gd name="connsiteX1" fmla="*/ 984250 w 1498600"/>
              <a:gd name="connsiteY1" fmla="*/ 0 h 1314450"/>
              <a:gd name="connsiteX2" fmla="*/ 1498600 w 1498600"/>
              <a:gd name="connsiteY2" fmla="*/ 838200 h 1314450"/>
              <a:gd name="connsiteX3" fmla="*/ 0 w 1498600"/>
              <a:gd name="connsiteY3" fmla="*/ 1314450 h 1314450"/>
              <a:gd name="connsiteX4" fmla="*/ 0 w 1498600"/>
              <a:gd name="connsiteY4" fmla="*/ 323850 h 131445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190500 w 1498600"/>
              <a:gd name="connsiteY3" fmla="*/ 730250 h 838200"/>
              <a:gd name="connsiteX4" fmla="*/ 0 w 1498600"/>
              <a:gd name="connsiteY4" fmla="*/ 323850 h 83820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184150 w 1498600"/>
              <a:gd name="connsiteY3" fmla="*/ 660400 h 838200"/>
              <a:gd name="connsiteX4" fmla="*/ 0 w 1498600"/>
              <a:gd name="connsiteY4" fmla="*/ 323850 h 83820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215900 w 1498600"/>
              <a:gd name="connsiteY3" fmla="*/ 698500 h 838200"/>
              <a:gd name="connsiteX4" fmla="*/ 0 w 1498600"/>
              <a:gd name="connsiteY4" fmla="*/ 32385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0" h="838200">
                <a:moveTo>
                  <a:pt x="0" y="323850"/>
                </a:moveTo>
                <a:lnTo>
                  <a:pt x="984250" y="0"/>
                </a:lnTo>
                <a:lnTo>
                  <a:pt x="1498600" y="838200"/>
                </a:lnTo>
                <a:lnTo>
                  <a:pt x="215900" y="698500"/>
                </a:lnTo>
                <a:lnTo>
                  <a:pt x="0" y="32385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27" name="Rectangle 26"/>
          <p:cNvSpPr/>
          <p:nvPr/>
        </p:nvSpPr>
        <p:spPr>
          <a:xfrm>
            <a:off x="9883137" y="1828800"/>
            <a:ext cx="1151467" cy="189653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28" name="Rectangle 27"/>
          <p:cNvSpPr/>
          <p:nvPr/>
        </p:nvSpPr>
        <p:spPr>
          <a:xfrm rot="5400000">
            <a:off x="10001670" y="1778001"/>
            <a:ext cx="812800" cy="21336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29" name="Rectangle 28"/>
          <p:cNvSpPr/>
          <p:nvPr/>
        </p:nvSpPr>
        <p:spPr>
          <a:xfrm>
            <a:off x="9883137" y="2438401"/>
            <a:ext cx="1151467" cy="812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30" name="Rectangle 29"/>
          <p:cNvSpPr/>
          <p:nvPr/>
        </p:nvSpPr>
        <p:spPr>
          <a:xfrm>
            <a:off x="2870198" y="4560142"/>
            <a:ext cx="948267" cy="752692"/>
          </a:xfrm>
          <a:custGeom>
            <a:avLst/>
            <a:gdLst>
              <a:gd name="connsiteX0" fmla="*/ 0 w 685800"/>
              <a:gd name="connsiteY0" fmla="*/ 0 h 827727"/>
              <a:gd name="connsiteX1" fmla="*/ 685800 w 685800"/>
              <a:gd name="connsiteY1" fmla="*/ 0 h 827727"/>
              <a:gd name="connsiteX2" fmla="*/ 685800 w 685800"/>
              <a:gd name="connsiteY2" fmla="*/ 827727 h 827727"/>
              <a:gd name="connsiteX3" fmla="*/ 0 w 685800"/>
              <a:gd name="connsiteY3" fmla="*/ 827727 h 827727"/>
              <a:gd name="connsiteX4" fmla="*/ 0 w 685800"/>
              <a:gd name="connsiteY4" fmla="*/ 0 h 827727"/>
              <a:gd name="connsiteX0" fmla="*/ 266700 w 952500"/>
              <a:gd name="connsiteY0" fmla="*/ 0 h 827727"/>
              <a:gd name="connsiteX1" fmla="*/ 952500 w 952500"/>
              <a:gd name="connsiteY1" fmla="*/ 0 h 827727"/>
              <a:gd name="connsiteX2" fmla="*/ 952500 w 952500"/>
              <a:gd name="connsiteY2" fmla="*/ 827727 h 827727"/>
              <a:gd name="connsiteX3" fmla="*/ 0 w 952500"/>
              <a:gd name="connsiteY3" fmla="*/ 822964 h 827727"/>
              <a:gd name="connsiteX4" fmla="*/ 266700 w 952500"/>
              <a:gd name="connsiteY4" fmla="*/ 0 h 827727"/>
              <a:gd name="connsiteX0" fmla="*/ 266700 w 1066800"/>
              <a:gd name="connsiteY0" fmla="*/ 0 h 842015"/>
              <a:gd name="connsiteX1" fmla="*/ 952500 w 1066800"/>
              <a:gd name="connsiteY1" fmla="*/ 0 h 842015"/>
              <a:gd name="connsiteX2" fmla="*/ 1066800 w 1066800"/>
              <a:gd name="connsiteY2" fmla="*/ 842015 h 842015"/>
              <a:gd name="connsiteX3" fmla="*/ 0 w 1066800"/>
              <a:gd name="connsiteY3" fmla="*/ 822964 h 842015"/>
              <a:gd name="connsiteX4" fmla="*/ 266700 w 1066800"/>
              <a:gd name="connsiteY4" fmla="*/ 0 h 842015"/>
              <a:gd name="connsiteX0" fmla="*/ 266700 w 1066800"/>
              <a:gd name="connsiteY0" fmla="*/ 4763 h 846778"/>
              <a:gd name="connsiteX1" fmla="*/ 823913 w 1066800"/>
              <a:gd name="connsiteY1" fmla="*/ 0 h 846778"/>
              <a:gd name="connsiteX2" fmla="*/ 1066800 w 1066800"/>
              <a:gd name="connsiteY2" fmla="*/ 846778 h 846778"/>
              <a:gd name="connsiteX3" fmla="*/ 0 w 1066800"/>
              <a:gd name="connsiteY3" fmla="*/ 827727 h 846778"/>
              <a:gd name="connsiteX4" fmla="*/ 266700 w 1066800"/>
              <a:gd name="connsiteY4" fmla="*/ 4763 h 84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846778">
                <a:moveTo>
                  <a:pt x="266700" y="4763"/>
                </a:moveTo>
                <a:lnTo>
                  <a:pt x="823913" y="0"/>
                </a:lnTo>
                <a:lnTo>
                  <a:pt x="1066800" y="846778"/>
                </a:lnTo>
                <a:lnTo>
                  <a:pt x="0" y="827727"/>
                </a:lnTo>
                <a:lnTo>
                  <a:pt x="266700" y="4763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2" name="TextBox 1"/>
          <p:cNvSpPr txBox="1"/>
          <p:nvPr/>
        </p:nvSpPr>
        <p:spPr>
          <a:xfrm>
            <a:off x="2616200" y="269612"/>
            <a:ext cx="7162800" cy="574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268" tIns="40634" rIns="81268" bIns="40634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চতুর্ভুজকে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আমরা দুই ভাগে ভাগ করতে পারি।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1121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904</Words>
  <Application>Microsoft Office PowerPoint</Application>
  <PresentationFormat>Widescreen</PresentationFormat>
  <Paragraphs>197</Paragraphs>
  <Slides>28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Cambria Math</vt:lpstr>
      <vt:lpstr>Kalpurush</vt:lpstr>
      <vt:lpstr>NikoshBAN</vt:lpstr>
      <vt:lpstr>Symbol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133</cp:revision>
  <dcterms:created xsi:type="dcterms:W3CDTF">2006-08-16T00:00:00Z</dcterms:created>
  <dcterms:modified xsi:type="dcterms:W3CDTF">2020-12-06T10:03:51Z</dcterms:modified>
</cp:coreProperties>
</file>