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0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03" r:id="rId12"/>
    <p:sldId id="306" r:id="rId13"/>
    <p:sldId id="269" r:id="rId14"/>
    <p:sldId id="270" r:id="rId15"/>
    <p:sldId id="305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BevnJE8YhdYkaVT77VH4A==" hashData="8kLQcuv2Lh2spmx5SV3wj6P+T2Luu6Lf905Dl9tyiu/bCppqnQifAYM5PTvsSeMIgIBiu0iLrdeR57qDfq5tJ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68683-15C9-4311-A283-18FE9AB4353A}" type="datetimeFigureOut">
              <a:rPr lang="en-US" smtClean="0"/>
              <a:t>10-Dec-20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5F24-86F4-47AF-A945-55A3D1B8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0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5F24-86F4-47AF-A945-55A3D1B8C6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6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975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>
            <a:gsLst>
              <a:gs pos="0">
                <a:srgbClr val="FFFF99"/>
              </a:gs>
              <a:gs pos="32000">
                <a:schemeClr val="accent1">
                  <a:lumMod val="45000"/>
                  <a:lumOff val="55000"/>
                </a:schemeClr>
              </a:gs>
              <a:gs pos="74500">
                <a:schemeClr val="accent1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21000">
                <a:srgbClr val="67C1BB"/>
              </a:gs>
              <a:gs pos="89000">
                <a:srgbClr val="00CC99"/>
              </a:gs>
              <a:gs pos="100000">
                <a:srgbClr val="FFFF99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50134" y="6553200"/>
            <a:ext cx="9491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16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16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16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6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16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16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6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</a:t>
            </a:r>
            <a:r>
              <a:rPr lang="en-US" sz="16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দুলাহার</a:t>
            </a:r>
            <a:r>
              <a:rPr lang="en-US" sz="16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6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6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6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6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sz="16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US" sz="16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6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০১৭১৭৫৪৮০২০</a:t>
            </a:r>
            <a:endParaRPr lang="en-US" sz="16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10117997" y="-84212"/>
            <a:ext cx="20740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E4688-7E59-4286-BF82-F6B5BE96FA3D}" type="datetime8">
              <a:rPr lang="en-US" b="0" cap="none" spc="0" smtClean="0">
                <a:ln w="0"/>
                <a:effectLst/>
              </a:rPr>
              <a:pPr/>
              <a:t>10-Dec-20 7:05 PM</a:t>
            </a:fld>
            <a:endParaRPr lang="en-US" b="0" cap="none" spc="0" dirty="0">
              <a:ln w="0"/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78" y="2913836"/>
            <a:ext cx="3448594" cy="3152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0421" y="979721"/>
            <a:ext cx="1367108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b="1" dirty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</a:p>
          <a:p>
            <a:pPr algn="ctr"/>
            <a:r>
              <a:rPr lang="bn-IN" sz="8800" b="1" dirty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pPr algn="ctr"/>
            <a:r>
              <a:rPr lang="bn-IN" sz="8800" b="1" dirty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pPr algn="ctr"/>
            <a:r>
              <a:rPr lang="bn-IN" sz="8800" b="1" dirty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6150D-730E-483F-ABA0-731819A69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799" y="1637114"/>
            <a:ext cx="3457848" cy="4429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6150D-730E-483F-ABA0-731819A69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03" y="1637114"/>
            <a:ext cx="3457848" cy="4429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4990" y="199188"/>
            <a:ext cx="1013796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আজকের ক্লাসে সবাইকে স্বাগতম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536" y="2774134"/>
            <a:ext cx="10792516" cy="4117398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টি কলমের মূল্য ৮০ টাকা 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টি কলমের মূল্য=(৮০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টাকা = ২০ টাকা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টি কলমের মূল্য = (২০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১০) টাকা 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= ২০০ টাকা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২০০ টাকা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10815" y="2094866"/>
            <a:ext cx="7631306" cy="679269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টি কলমের মূল্য ৮০ টাকা। ১০ টি কলমের মূল্য কত?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32548" y="2909838"/>
            <a:ext cx="4063252" cy="608698"/>
          </a:xfrm>
          <a:prstGeom prst="wedgeEllipseCallout">
            <a:avLst>
              <a:gd name="adj1" fmla="val -53836"/>
              <a:gd name="adj2" fmla="val 6898"/>
            </a:avLst>
          </a:prstGeom>
          <a:noFill/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উত্তর মিলিয়ে নেই  </a:t>
            </a:r>
            <a:endParaRPr lang="en-AU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342119" y="371396"/>
            <a:ext cx="2063931" cy="17234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4218646" y="371396"/>
            <a:ext cx="3727813" cy="1015663"/>
            <a:chOff x="3837645" y="1089044"/>
            <a:chExt cx="3727813" cy="10156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t="23425" r="5599" b="37008"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bn-IN" sz="6000" b="1" dirty="0">
                  <a:ln w="11430"/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36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6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0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EC4FAD-11D7-4BB3-AE48-87C4D2CDA7ED}"/>
              </a:ext>
            </a:extLst>
          </p:cNvPr>
          <p:cNvSpPr txBox="1"/>
          <p:nvPr/>
        </p:nvSpPr>
        <p:spPr>
          <a:xfrm>
            <a:off x="2889697" y="304800"/>
            <a:ext cx="884510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পেন্সিলের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১টি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পেন্সিলের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27517-BC9C-4846-8FF0-C691542E565C}"/>
              </a:ext>
            </a:extLst>
          </p:cNvPr>
          <p:cNvSpPr txBox="1"/>
          <p:nvPr/>
        </p:nvSpPr>
        <p:spPr>
          <a:xfrm>
            <a:off x="1121657" y="1422809"/>
            <a:ext cx="165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Equals 8">
            <a:extLst>
              <a:ext uri="{FF2B5EF4-FFF2-40B4-BE49-F238E27FC236}">
                <a16:creationId xmlns:a16="http://schemas.microsoft.com/office/drawing/2014/main" id="{0F6562EC-283C-41EB-856E-BEFEA112C879}"/>
              </a:ext>
            </a:extLst>
          </p:cNvPr>
          <p:cNvSpPr/>
          <p:nvPr/>
        </p:nvSpPr>
        <p:spPr>
          <a:xfrm>
            <a:off x="5690037" y="1594097"/>
            <a:ext cx="588533" cy="418878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23BE03-3D0B-4F11-A4AF-922F51E406BA}"/>
              </a:ext>
            </a:extLst>
          </p:cNvPr>
          <p:cNvSpPr txBox="1"/>
          <p:nvPr/>
        </p:nvSpPr>
        <p:spPr>
          <a:xfrm>
            <a:off x="6367259" y="1480518"/>
            <a:ext cx="156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৬০ 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Equals 12">
            <a:extLst>
              <a:ext uri="{FF2B5EF4-FFF2-40B4-BE49-F238E27FC236}">
                <a16:creationId xmlns:a16="http://schemas.microsoft.com/office/drawing/2014/main" id="{878E75BD-9F89-400A-B94C-A5B6FEAE05CF}"/>
              </a:ext>
            </a:extLst>
          </p:cNvPr>
          <p:cNvSpPr/>
          <p:nvPr/>
        </p:nvSpPr>
        <p:spPr>
          <a:xfrm>
            <a:off x="5676182" y="3112409"/>
            <a:ext cx="588533" cy="418878"/>
          </a:xfrm>
          <a:prstGeom prst="mathEqual">
            <a:avLst/>
          </a:prstGeom>
          <a:solidFill>
            <a:srgbClr val="020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BFF9B6-2647-4164-BE7E-19671A86C814}"/>
              </a:ext>
            </a:extLst>
          </p:cNvPr>
          <p:cNvSpPr txBox="1"/>
          <p:nvPr/>
        </p:nvSpPr>
        <p:spPr>
          <a:xfrm>
            <a:off x="6419000" y="2990026"/>
            <a:ext cx="2422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দাম কত?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65FBE1-6941-4ED3-9C2F-AE1B3CE36375}"/>
              </a:ext>
            </a:extLst>
          </p:cNvPr>
          <p:cNvSpPr txBox="1"/>
          <p:nvPr/>
        </p:nvSpPr>
        <p:spPr>
          <a:xfrm>
            <a:off x="1107802" y="3099218"/>
            <a:ext cx="9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406187" y="917751"/>
            <a:ext cx="2803213" cy="1448948"/>
            <a:chOff x="2362350" y="2560386"/>
            <a:chExt cx="2990094" cy="154554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350" y="2560386"/>
              <a:ext cx="2693308" cy="15336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17" t="485" r="91512" b="-485"/>
            <a:stretch/>
          </p:blipFill>
          <p:spPr>
            <a:xfrm>
              <a:off x="5093761" y="2572272"/>
              <a:ext cx="258683" cy="1533658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7" t="485" r="91512" b="-485"/>
          <a:stretch/>
        </p:blipFill>
        <p:spPr>
          <a:xfrm rot="2700000">
            <a:off x="3268762" y="2307272"/>
            <a:ext cx="293240" cy="173853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 flipH="1">
            <a:off x="685800" y="421642"/>
            <a:ext cx="2127696" cy="378021"/>
            <a:chOff x="3252006" y="533400"/>
            <a:chExt cx="5687988" cy="622015"/>
          </a:xfrm>
        </p:grpSpPr>
        <p:sp>
          <p:nvSpPr>
            <p:cNvPr id="36" name="Isosceles Triangle 35"/>
            <p:cNvSpPr/>
            <p:nvPr/>
          </p:nvSpPr>
          <p:spPr>
            <a:xfrm rot="5400000" flipV="1">
              <a:off x="3394020" y="483685"/>
              <a:ext cx="618348" cy="724515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5988575" y="-1180239"/>
              <a:ext cx="206116" cy="40523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5988575" y="-1386356"/>
              <a:ext cx="206116" cy="40523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5988575" y="-974123"/>
              <a:ext cx="206116" cy="40523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8377014" y="277568"/>
              <a:ext cx="206116" cy="7245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1" name="Isosceles Triangle 10"/>
            <p:cNvSpPr/>
            <p:nvPr/>
          </p:nvSpPr>
          <p:spPr>
            <a:xfrm rot="5400000" flipV="1">
              <a:off x="3553787" y="330909"/>
              <a:ext cx="305809" cy="717524"/>
            </a:xfrm>
            <a:custGeom>
              <a:avLst/>
              <a:gdLst>
                <a:gd name="connsiteX0" fmla="*/ 0 w 216372"/>
                <a:gd name="connsiteY0" fmla="*/ 485775 h 485775"/>
                <a:gd name="connsiteX1" fmla="*/ 108186 w 216372"/>
                <a:gd name="connsiteY1" fmla="*/ 0 h 485775"/>
                <a:gd name="connsiteX2" fmla="*/ 216372 w 216372"/>
                <a:gd name="connsiteY2" fmla="*/ 485775 h 485775"/>
                <a:gd name="connsiteX3" fmla="*/ 0 w 216372"/>
                <a:gd name="connsiteY3" fmla="*/ 485775 h 485775"/>
                <a:gd name="connsiteX0" fmla="*/ 0 w 333340"/>
                <a:gd name="connsiteY0" fmla="*/ 499560 h 499560"/>
                <a:gd name="connsiteX1" fmla="*/ 333340 w 333340"/>
                <a:gd name="connsiteY1" fmla="*/ 0 h 499560"/>
                <a:gd name="connsiteX2" fmla="*/ 216372 w 333340"/>
                <a:gd name="connsiteY2" fmla="*/ 499560 h 499560"/>
                <a:gd name="connsiteX3" fmla="*/ 0 w 333340"/>
                <a:gd name="connsiteY3" fmla="*/ 499560 h 499560"/>
                <a:gd name="connsiteX0" fmla="*/ 0 w 290237"/>
                <a:gd name="connsiteY0" fmla="*/ 508797 h 508797"/>
                <a:gd name="connsiteX1" fmla="*/ 290237 w 290237"/>
                <a:gd name="connsiteY1" fmla="*/ 0 h 508797"/>
                <a:gd name="connsiteX2" fmla="*/ 216372 w 290237"/>
                <a:gd name="connsiteY2" fmla="*/ 508797 h 508797"/>
                <a:gd name="connsiteX3" fmla="*/ 0 w 290237"/>
                <a:gd name="connsiteY3" fmla="*/ 508797 h 508797"/>
                <a:gd name="connsiteX0" fmla="*/ 0 w 321025"/>
                <a:gd name="connsiteY0" fmla="*/ 481088 h 481088"/>
                <a:gd name="connsiteX1" fmla="*/ 321025 w 321025"/>
                <a:gd name="connsiteY1" fmla="*/ 0 h 481088"/>
                <a:gd name="connsiteX2" fmla="*/ 216372 w 321025"/>
                <a:gd name="connsiteY2" fmla="*/ 481088 h 481088"/>
                <a:gd name="connsiteX3" fmla="*/ 0 w 321025"/>
                <a:gd name="connsiteY3" fmla="*/ 481088 h 48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025" h="481088">
                  <a:moveTo>
                    <a:pt x="0" y="481088"/>
                  </a:moveTo>
                  <a:lnTo>
                    <a:pt x="321025" y="0"/>
                  </a:lnTo>
                  <a:lnTo>
                    <a:pt x="216372" y="481088"/>
                  </a:lnTo>
                  <a:lnTo>
                    <a:pt x="0" y="48108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2" name="Isosceles Triangle 11"/>
            <p:cNvSpPr/>
            <p:nvPr/>
          </p:nvSpPr>
          <p:spPr>
            <a:xfrm rot="5400000" flipV="1">
              <a:off x="3545493" y="635153"/>
              <a:ext cx="308696" cy="731231"/>
            </a:xfrm>
            <a:custGeom>
              <a:avLst/>
              <a:gdLst>
                <a:gd name="connsiteX0" fmla="*/ 0 w 216372"/>
                <a:gd name="connsiteY0" fmla="*/ 485775 h 485775"/>
                <a:gd name="connsiteX1" fmla="*/ 108186 w 216372"/>
                <a:gd name="connsiteY1" fmla="*/ 0 h 485775"/>
                <a:gd name="connsiteX2" fmla="*/ 216372 w 216372"/>
                <a:gd name="connsiteY2" fmla="*/ 485775 h 485775"/>
                <a:gd name="connsiteX3" fmla="*/ 0 w 216372"/>
                <a:gd name="connsiteY3" fmla="*/ 485775 h 485775"/>
                <a:gd name="connsiteX0" fmla="*/ 126158 w 342530"/>
                <a:gd name="connsiteY0" fmla="*/ 508750 h 508750"/>
                <a:gd name="connsiteX1" fmla="*/ 0 w 342530"/>
                <a:gd name="connsiteY1" fmla="*/ 0 h 508750"/>
                <a:gd name="connsiteX2" fmla="*/ 342530 w 342530"/>
                <a:gd name="connsiteY2" fmla="*/ 508750 h 508750"/>
                <a:gd name="connsiteX3" fmla="*/ 126158 w 342530"/>
                <a:gd name="connsiteY3" fmla="*/ 508750 h 508750"/>
                <a:gd name="connsiteX0" fmla="*/ 73818 w 290190"/>
                <a:gd name="connsiteY0" fmla="*/ 502593 h 502593"/>
                <a:gd name="connsiteX1" fmla="*/ 0 w 290190"/>
                <a:gd name="connsiteY1" fmla="*/ 0 h 502593"/>
                <a:gd name="connsiteX2" fmla="*/ 290190 w 290190"/>
                <a:gd name="connsiteY2" fmla="*/ 502593 h 502593"/>
                <a:gd name="connsiteX3" fmla="*/ 73818 w 290190"/>
                <a:gd name="connsiteY3" fmla="*/ 502593 h 502593"/>
                <a:gd name="connsiteX0" fmla="*/ 107684 w 324056"/>
                <a:gd name="connsiteY0" fmla="*/ 490278 h 490278"/>
                <a:gd name="connsiteX1" fmla="*/ 0 w 324056"/>
                <a:gd name="connsiteY1" fmla="*/ 0 h 490278"/>
                <a:gd name="connsiteX2" fmla="*/ 324056 w 324056"/>
                <a:gd name="connsiteY2" fmla="*/ 490278 h 490278"/>
                <a:gd name="connsiteX3" fmla="*/ 107684 w 324056"/>
                <a:gd name="connsiteY3" fmla="*/ 490278 h 49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056" h="490278">
                  <a:moveTo>
                    <a:pt x="107684" y="490278"/>
                  </a:moveTo>
                  <a:lnTo>
                    <a:pt x="0" y="0"/>
                  </a:lnTo>
                  <a:lnTo>
                    <a:pt x="324056" y="490278"/>
                  </a:lnTo>
                  <a:lnTo>
                    <a:pt x="107684" y="4902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3" name="Isosceles Triangle 42"/>
            <p:cNvSpPr/>
            <p:nvPr/>
          </p:nvSpPr>
          <p:spPr>
            <a:xfrm rot="5400000" flipV="1">
              <a:off x="3312648" y="704930"/>
              <a:ext cx="164240" cy="28552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8383877" y="483685"/>
              <a:ext cx="206116" cy="724515"/>
            </a:xfrm>
            <a:prstGeom prst="rect">
              <a:avLst/>
            </a:prstGeom>
            <a:solidFill>
              <a:srgbClr val="D2A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8375497" y="690099"/>
              <a:ext cx="206116" cy="7245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6" name="Oval 45"/>
            <p:cNvSpPr/>
            <p:nvPr/>
          </p:nvSpPr>
          <p:spPr>
            <a:xfrm rot="5400000">
              <a:off x="8526166" y="737921"/>
              <a:ext cx="618350" cy="2093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5A27517-BC9C-4846-8FF0-C691542E565C}"/>
              </a:ext>
            </a:extLst>
          </p:cNvPr>
          <p:cNvSpPr txBox="1"/>
          <p:nvPr/>
        </p:nvSpPr>
        <p:spPr>
          <a:xfrm>
            <a:off x="4133723" y="4338333"/>
            <a:ext cx="6095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পেন্সিলের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23BE03-3D0B-4F11-A4AF-922F51E406BA}"/>
              </a:ext>
            </a:extLst>
          </p:cNvPr>
          <p:cNvSpPr txBox="1"/>
          <p:nvPr/>
        </p:nvSpPr>
        <p:spPr>
          <a:xfrm>
            <a:off x="2542113" y="4337110"/>
            <a:ext cx="168647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BFF9B6-2647-4164-BE7E-19671A86C814}"/>
              </a:ext>
            </a:extLst>
          </p:cNvPr>
          <p:cNvSpPr txBox="1"/>
          <p:nvPr/>
        </p:nvSpPr>
        <p:spPr>
          <a:xfrm>
            <a:off x="6650521" y="5006524"/>
            <a:ext cx="383784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(৬০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১২) </a:t>
            </a:r>
            <a:r>
              <a:rPr lang="bn-IN" sz="3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3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65FBE1-6941-4ED3-9C2F-AE1B3CE36375}"/>
              </a:ext>
            </a:extLst>
          </p:cNvPr>
          <p:cNvSpPr txBox="1"/>
          <p:nvPr/>
        </p:nvSpPr>
        <p:spPr>
          <a:xfrm>
            <a:off x="4202118" y="5049806"/>
            <a:ext cx="2732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পেন্সিলের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DD19E6-FC30-48AB-A222-02F679DFDFBF}"/>
              </a:ext>
            </a:extLst>
          </p:cNvPr>
          <p:cNvSpPr txBox="1"/>
          <p:nvPr/>
        </p:nvSpPr>
        <p:spPr>
          <a:xfrm>
            <a:off x="9467557" y="5047395"/>
            <a:ext cx="1505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 টাকা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54B2D7-B9AC-44E8-ADAE-ADD2FB064E5A}"/>
              </a:ext>
            </a:extLst>
          </p:cNvPr>
          <p:cNvSpPr txBox="1"/>
          <p:nvPr/>
        </p:nvSpPr>
        <p:spPr>
          <a:xfrm>
            <a:off x="5676182" y="5724042"/>
            <a:ext cx="292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৫ 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 flipH="1">
            <a:off x="440726" y="391215"/>
            <a:ext cx="2372769" cy="423894"/>
            <a:chOff x="2199249" y="664882"/>
            <a:chExt cx="5687988" cy="849408"/>
          </a:xfrm>
        </p:grpSpPr>
        <p:sp>
          <p:nvSpPr>
            <p:cNvPr id="32" name="Isosceles Triangle 31"/>
            <p:cNvSpPr/>
            <p:nvPr/>
          </p:nvSpPr>
          <p:spPr>
            <a:xfrm rot="5400000" flipV="1">
              <a:off x="2228237" y="729424"/>
              <a:ext cx="844401" cy="724515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4898143" y="-934500"/>
              <a:ext cx="281467" cy="40523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8" name="Rectangle 47"/>
            <p:cNvSpPr/>
            <p:nvPr/>
          </p:nvSpPr>
          <p:spPr>
            <a:xfrm rot="5400000">
              <a:off x="4898143" y="-1215967"/>
              <a:ext cx="281467" cy="405236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4898143" y="-653033"/>
              <a:ext cx="281467" cy="405236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7286582" y="447957"/>
              <a:ext cx="281467" cy="7245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1" name="Isosceles Triangle 10"/>
            <p:cNvSpPr/>
            <p:nvPr/>
          </p:nvSpPr>
          <p:spPr>
            <a:xfrm rot="5400000" flipV="1">
              <a:off x="2445132" y="519520"/>
              <a:ext cx="417605" cy="717524"/>
            </a:xfrm>
            <a:custGeom>
              <a:avLst/>
              <a:gdLst>
                <a:gd name="connsiteX0" fmla="*/ 0 w 216372"/>
                <a:gd name="connsiteY0" fmla="*/ 485775 h 485775"/>
                <a:gd name="connsiteX1" fmla="*/ 108186 w 216372"/>
                <a:gd name="connsiteY1" fmla="*/ 0 h 485775"/>
                <a:gd name="connsiteX2" fmla="*/ 216372 w 216372"/>
                <a:gd name="connsiteY2" fmla="*/ 485775 h 485775"/>
                <a:gd name="connsiteX3" fmla="*/ 0 w 216372"/>
                <a:gd name="connsiteY3" fmla="*/ 485775 h 485775"/>
                <a:gd name="connsiteX0" fmla="*/ 0 w 333340"/>
                <a:gd name="connsiteY0" fmla="*/ 499560 h 499560"/>
                <a:gd name="connsiteX1" fmla="*/ 333340 w 333340"/>
                <a:gd name="connsiteY1" fmla="*/ 0 h 499560"/>
                <a:gd name="connsiteX2" fmla="*/ 216372 w 333340"/>
                <a:gd name="connsiteY2" fmla="*/ 499560 h 499560"/>
                <a:gd name="connsiteX3" fmla="*/ 0 w 333340"/>
                <a:gd name="connsiteY3" fmla="*/ 499560 h 499560"/>
                <a:gd name="connsiteX0" fmla="*/ 0 w 290237"/>
                <a:gd name="connsiteY0" fmla="*/ 508797 h 508797"/>
                <a:gd name="connsiteX1" fmla="*/ 290237 w 290237"/>
                <a:gd name="connsiteY1" fmla="*/ 0 h 508797"/>
                <a:gd name="connsiteX2" fmla="*/ 216372 w 290237"/>
                <a:gd name="connsiteY2" fmla="*/ 508797 h 508797"/>
                <a:gd name="connsiteX3" fmla="*/ 0 w 290237"/>
                <a:gd name="connsiteY3" fmla="*/ 508797 h 508797"/>
                <a:gd name="connsiteX0" fmla="*/ 0 w 321025"/>
                <a:gd name="connsiteY0" fmla="*/ 481088 h 481088"/>
                <a:gd name="connsiteX1" fmla="*/ 321025 w 321025"/>
                <a:gd name="connsiteY1" fmla="*/ 0 h 481088"/>
                <a:gd name="connsiteX2" fmla="*/ 216372 w 321025"/>
                <a:gd name="connsiteY2" fmla="*/ 481088 h 481088"/>
                <a:gd name="connsiteX3" fmla="*/ 0 w 321025"/>
                <a:gd name="connsiteY3" fmla="*/ 481088 h 48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025" h="481088">
                  <a:moveTo>
                    <a:pt x="0" y="481088"/>
                  </a:moveTo>
                  <a:lnTo>
                    <a:pt x="321025" y="0"/>
                  </a:lnTo>
                  <a:lnTo>
                    <a:pt x="216372" y="481088"/>
                  </a:lnTo>
                  <a:lnTo>
                    <a:pt x="0" y="48108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2" name="Isosceles Triangle 11"/>
            <p:cNvSpPr/>
            <p:nvPr/>
          </p:nvSpPr>
          <p:spPr>
            <a:xfrm rot="5400000" flipV="1">
              <a:off x="2436310" y="937493"/>
              <a:ext cx="421548" cy="731231"/>
            </a:xfrm>
            <a:custGeom>
              <a:avLst/>
              <a:gdLst>
                <a:gd name="connsiteX0" fmla="*/ 0 w 216372"/>
                <a:gd name="connsiteY0" fmla="*/ 485775 h 485775"/>
                <a:gd name="connsiteX1" fmla="*/ 108186 w 216372"/>
                <a:gd name="connsiteY1" fmla="*/ 0 h 485775"/>
                <a:gd name="connsiteX2" fmla="*/ 216372 w 216372"/>
                <a:gd name="connsiteY2" fmla="*/ 485775 h 485775"/>
                <a:gd name="connsiteX3" fmla="*/ 0 w 216372"/>
                <a:gd name="connsiteY3" fmla="*/ 485775 h 485775"/>
                <a:gd name="connsiteX0" fmla="*/ 126158 w 342530"/>
                <a:gd name="connsiteY0" fmla="*/ 508750 h 508750"/>
                <a:gd name="connsiteX1" fmla="*/ 0 w 342530"/>
                <a:gd name="connsiteY1" fmla="*/ 0 h 508750"/>
                <a:gd name="connsiteX2" fmla="*/ 342530 w 342530"/>
                <a:gd name="connsiteY2" fmla="*/ 508750 h 508750"/>
                <a:gd name="connsiteX3" fmla="*/ 126158 w 342530"/>
                <a:gd name="connsiteY3" fmla="*/ 508750 h 508750"/>
                <a:gd name="connsiteX0" fmla="*/ 73818 w 290190"/>
                <a:gd name="connsiteY0" fmla="*/ 502593 h 502593"/>
                <a:gd name="connsiteX1" fmla="*/ 0 w 290190"/>
                <a:gd name="connsiteY1" fmla="*/ 0 h 502593"/>
                <a:gd name="connsiteX2" fmla="*/ 290190 w 290190"/>
                <a:gd name="connsiteY2" fmla="*/ 502593 h 502593"/>
                <a:gd name="connsiteX3" fmla="*/ 73818 w 290190"/>
                <a:gd name="connsiteY3" fmla="*/ 502593 h 502593"/>
                <a:gd name="connsiteX0" fmla="*/ 107684 w 324056"/>
                <a:gd name="connsiteY0" fmla="*/ 490278 h 490278"/>
                <a:gd name="connsiteX1" fmla="*/ 0 w 324056"/>
                <a:gd name="connsiteY1" fmla="*/ 0 h 490278"/>
                <a:gd name="connsiteX2" fmla="*/ 324056 w 324056"/>
                <a:gd name="connsiteY2" fmla="*/ 490278 h 490278"/>
                <a:gd name="connsiteX3" fmla="*/ 107684 w 324056"/>
                <a:gd name="connsiteY3" fmla="*/ 490278 h 49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056" h="490278">
                  <a:moveTo>
                    <a:pt x="107684" y="490278"/>
                  </a:moveTo>
                  <a:lnTo>
                    <a:pt x="0" y="0"/>
                  </a:lnTo>
                  <a:lnTo>
                    <a:pt x="324056" y="490278"/>
                  </a:lnTo>
                  <a:lnTo>
                    <a:pt x="107684" y="4902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3" name="Isosceles Triangle 52"/>
            <p:cNvSpPr/>
            <p:nvPr/>
          </p:nvSpPr>
          <p:spPr>
            <a:xfrm rot="5400000" flipV="1">
              <a:off x="2229870" y="951309"/>
              <a:ext cx="224282" cy="28552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4" name="Rectangle 53"/>
            <p:cNvSpPr/>
            <p:nvPr/>
          </p:nvSpPr>
          <p:spPr>
            <a:xfrm rot="5400000">
              <a:off x="7293445" y="729424"/>
              <a:ext cx="281467" cy="724515"/>
            </a:xfrm>
            <a:prstGeom prst="rect">
              <a:avLst/>
            </a:prstGeom>
            <a:solidFill>
              <a:srgbClr val="D2A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5" name="Rectangle 54"/>
            <p:cNvSpPr/>
            <p:nvPr/>
          </p:nvSpPr>
          <p:spPr>
            <a:xfrm rot="5400000">
              <a:off x="7285065" y="1011299"/>
              <a:ext cx="281467" cy="7245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56" name="Oval 55"/>
            <p:cNvSpPr/>
            <p:nvPr/>
          </p:nvSpPr>
          <p:spPr>
            <a:xfrm rot="5400000">
              <a:off x="7360382" y="982430"/>
              <a:ext cx="844403" cy="2093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</p:spTree>
    <p:extLst>
      <p:ext uri="{BB962C8B-B14F-4D97-AF65-F5344CB8AC3E}">
        <p14:creationId xmlns:p14="http://schemas.microsoft.com/office/powerpoint/2010/main" val="41552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2" grpId="0" animBg="1"/>
      <p:bldP spid="13" grpId="0"/>
      <p:bldP spid="1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DECD22-8D3C-443C-B4E2-45A57F0CB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04" y="1388860"/>
            <a:ext cx="3127885" cy="2407006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A13EE8-F812-4B7E-A4E4-6DF116D831C7}"/>
              </a:ext>
            </a:extLst>
          </p:cNvPr>
          <p:cNvSpPr/>
          <p:nvPr/>
        </p:nvSpPr>
        <p:spPr>
          <a:xfrm>
            <a:off x="5867400" y="2275266"/>
            <a:ext cx="4959283" cy="623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টি গরুর দাম ৫০,০০০ টাকা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C10ABA-7A86-4D60-BCBE-8E10DBAAE67B}"/>
              </a:ext>
            </a:extLst>
          </p:cNvPr>
          <p:cNvGrpSpPr/>
          <p:nvPr/>
        </p:nvGrpSpPr>
        <p:grpSpPr>
          <a:xfrm>
            <a:off x="609600" y="4033936"/>
            <a:ext cx="4734354" cy="2275547"/>
            <a:chOff x="508225" y="3901653"/>
            <a:chExt cx="5049978" cy="24272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E912F9-CCF6-4B99-AF4A-BED42CEC0D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3" t="12174" r="31736"/>
            <a:stretch/>
          </p:blipFill>
          <p:spPr>
            <a:xfrm>
              <a:off x="2191551" y="3901653"/>
              <a:ext cx="1683326" cy="24272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252A73-E190-4CFB-BEA2-5535BD6B9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3" t="12174" r="31736"/>
            <a:stretch/>
          </p:blipFill>
          <p:spPr>
            <a:xfrm>
              <a:off x="3874877" y="3901653"/>
              <a:ext cx="1683326" cy="24272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F7A111-490C-4FEB-9DC3-E1F4A84F3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3" t="12174" r="31736"/>
            <a:stretch/>
          </p:blipFill>
          <p:spPr>
            <a:xfrm>
              <a:off x="508225" y="3901653"/>
              <a:ext cx="1683326" cy="24272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B74BE4B-DCAE-484D-AEDC-4CF312C99523}"/>
              </a:ext>
            </a:extLst>
          </p:cNvPr>
          <p:cNvSpPr/>
          <p:nvPr/>
        </p:nvSpPr>
        <p:spPr>
          <a:xfrm>
            <a:off x="5486400" y="4033936"/>
            <a:ext cx="6295385" cy="14373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৫০,০০০+৫০,০০০+৫০,০০০= ১,৫০,০০০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টি গরুর দাম ৫০,০০০×৩= ১,৫০,০০০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2143" y="381000"/>
            <a:ext cx="8896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 টি গরুর দাম ৫০,০০০ টাকা হলে, ৩ টি গরুর দাম কত?</a:t>
            </a:r>
            <a:endParaRPr lang="en-US" sz="36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10" y="2275091"/>
            <a:ext cx="9535886" cy="4117398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জানি , ১ সপ্তাহ = ৭ দিন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			৪ সপ্তাহ = (৭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দিন = ২৮ দিন                   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দিনে মোটর সাইকেল তৈরি হয় ২৪৫০ টি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দিনে মোটর সাইকেল তৈরি হয় (২৪৫০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টি = ৪৯০ টি 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 দিনে মোটর সাইকেল তৈরি হয় (৪৯০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২৮) টি = ১৩৭২০ টি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সপ্তাহে ১৩৭২০ টি মোটরসাইকেল তৈরি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১৩৭২০ টি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311131" y="1988489"/>
            <a:ext cx="2184094" cy="772439"/>
          </a:xfrm>
          <a:prstGeom prst="wedgeEllipseCallout">
            <a:avLst/>
          </a:prstGeom>
          <a:noFill/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  </a:t>
            </a:r>
            <a:endParaRPr lang="en-AU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1270" y="281413"/>
            <a:ext cx="10390907" cy="1174655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কারখানায় ৫ দিনে ২৪৫০ টি মোটরসাইকেল তৈরি হয়। ৪ সপ্তাহে ওই কারখানায় কতটি মোটরসাইকেল তৈরি হবে? 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02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703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604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805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805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206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C01878-BA56-4FF9-851E-A3A2DF2F0454}"/>
              </a:ext>
            </a:extLst>
          </p:cNvPr>
          <p:cNvSpPr txBox="1"/>
          <p:nvPr/>
        </p:nvSpPr>
        <p:spPr>
          <a:xfrm>
            <a:off x="990600" y="2394229"/>
            <a:ext cx="9387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রহিম সাহেব প্রতি হালি ২০ টাকা দরে ১২ হালি কলা ক্রয় করলেন। রহিম সাহেব মোট কত টাকার কলা ক্রয় করলেন?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4205" y="4332982"/>
            <a:ext cx="7512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১ হালি কলার দাম = ২০ টাকা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.¶.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১২ হালি কলার দাম = (২০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১২) টাকা = ২৪০ টাকা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5663625"/>
            <a:ext cx="5592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কলা ক্রয় করলেন ২৪০ টাকার।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380282"/>
            <a:ext cx="1817085" cy="17605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4218646" y="371396"/>
            <a:ext cx="3727813" cy="1015663"/>
            <a:chOff x="3837645" y="1089044"/>
            <a:chExt cx="3727813" cy="10156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t="23425" r="5599" b="37008"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6000" b="1" dirty="0">
                  <a:ln w="11430"/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19797" y="3758625"/>
            <a:ext cx="3724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 উত্তর মিলিয়ে নেই 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957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40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66997" y="437099"/>
            <a:ext cx="883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মীনা ৪ মিনিটে ২০০ মিটার হাঁটে। আধা ঘন্টায় সে কত মিটার হাঁটতে পারবে?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1" y="335714"/>
            <a:ext cx="2024746" cy="2152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1298128"/>
            <a:ext cx="8702459" cy="2494955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মীনা ৪ মিনিটে হাঁটে ২০০ মিটার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মীনা ১ মিনিটে হাঁটে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(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মিটার = ৫০ মিটার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মীনা ৩০ মিনিটে হাঁটে = (৫০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৩০) মিটার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= ১৫০ মিটার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862946" y="1085130"/>
            <a:ext cx="1988150" cy="772439"/>
          </a:xfrm>
          <a:prstGeom prst="wedgeEllipseCallout">
            <a:avLst>
              <a:gd name="adj1" fmla="val -75861"/>
              <a:gd name="adj2" fmla="val 8384"/>
            </a:avLst>
          </a:prstGeom>
          <a:noFill/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  </a:t>
            </a:r>
            <a:endParaRPr lang="en-AU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05651" y="2489451"/>
            <a:ext cx="3265714" cy="537139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¶.¶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আধা ঘণ্টা = ৩০ মিনিট।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6997" y="4094284"/>
            <a:ext cx="883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মীনা ৪ মিনিটে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১৬০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মিটার হাঁটে।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ঘন্টায় সে কত মিটার হাঁটতে পারবে?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4654112"/>
            <a:ext cx="8702459" cy="1899088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মীনা ৪ মিনিটে হাঁটে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১৬০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মীনা ১ মিনিটে হাঁটে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(১৬০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মিটার =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মীনা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মিনিটে হাঁটে = (৫০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মিটার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=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৩০০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29451" y="5473075"/>
            <a:ext cx="3725856" cy="537139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¶.¶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ঘণ্টা =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মিনিট।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1" y="3682037"/>
            <a:ext cx="2024746" cy="21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1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8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5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1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02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403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404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0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49" y="3307179"/>
            <a:ext cx="766329" cy="147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300" y="3326960"/>
            <a:ext cx="662940" cy="1499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17" y="3391190"/>
            <a:ext cx="650991" cy="14144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52563" y="5156224"/>
            <a:ext cx="1213949" cy="422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 টাকা </a:t>
            </a:r>
            <a:endParaRPr lang="en-AU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123" y="4802418"/>
            <a:ext cx="1062471" cy="422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টাকা </a:t>
            </a:r>
            <a:endParaRPr lang="en-AU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5313" y="4789511"/>
            <a:ext cx="1005840" cy="422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টাকা </a:t>
            </a:r>
            <a:endParaRPr lang="en-AU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7929" y="4802418"/>
            <a:ext cx="1175212" cy="422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 টাকা </a:t>
            </a:r>
            <a:endParaRPr lang="en-AU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24300" y="5739737"/>
            <a:ext cx="26746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en-AU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=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১৮০</a:t>
            </a:r>
            <a:endParaRPr lang="en-AU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5719" r="13309" b="4358"/>
          <a:stretch/>
        </p:blipFill>
        <p:spPr>
          <a:xfrm>
            <a:off x="2432906" y="3711908"/>
            <a:ext cx="1065370" cy="12913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715" y="3276600"/>
            <a:ext cx="766329" cy="1474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42" y="3253692"/>
            <a:ext cx="662940" cy="14993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711" y="3322227"/>
            <a:ext cx="650991" cy="141446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739094" y="4826264"/>
            <a:ext cx="1062471" cy="422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টাকা </a:t>
            </a:r>
            <a:endParaRPr lang="en-AU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817729" y="4816323"/>
            <a:ext cx="1005840" cy="422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টাকা </a:t>
            </a:r>
            <a:endParaRPr lang="en-AU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811948" y="4802418"/>
            <a:ext cx="1175212" cy="422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 টাকা </a:t>
            </a:r>
            <a:endParaRPr lang="en-AU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80" y="1457654"/>
            <a:ext cx="766329" cy="12127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52" y="1384584"/>
            <a:ext cx="662940" cy="12427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54" y="1456729"/>
            <a:ext cx="650991" cy="119410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983982" y="2843427"/>
            <a:ext cx="1062471" cy="353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টাকা </a:t>
            </a:r>
            <a:endParaRPr lang="en-AU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59515" y="2846482"/>
            <a:ext cx="1005840" cy="353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টাকা </a:t>
            </a:r>
            <a:endParaRPr lang="en-AU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5206" y="2845522"/>
            <a:ext cx="1166005" cy="353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টাকা </a:t>
            </a:r>
            <a:endParaRPr lang="en-AU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722" y="1356691"/>
            <a:ext cx="766329" cy="12127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849" y="1335472"/>
            <a:ext cx="662940" cy="12335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590" y="1412252"/>
            <a:ext cx="650991" cy="116375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237231" y="2842371"/>
            <a:ext cx="971350" cy="353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টাকা </a:t>
            </a:r>
            <a:endParaRPr lang="en-AU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228031" y="2842371"/>
            <a:ext cx="928136" cy="353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টাকা </a:t>
            </a:r>
            <a:endParaRPr lang="en-AU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166789" y="2832574"/>
            <a:ext cx="1042673" cy="353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 টাকা </a:t>
            </a:r>
            <a:endParaRPr lang="en-AU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3423" y="5304957"/>
            <a:ext cx="6671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১৫+১৫+১৫+১৫+১৫+১৫+১৫+১৫+১৫+১৫+১৫+১৫ =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১৮০   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4839" y="3153184"/>
            <a:ext cx="1165028" cy="422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 টাকা </a:t>
            </a:r>
            <a:endParaRPr lang="en-AU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5719" r="13309" b="4358"/>
          <a:stretch/>
        </p:blipFill>
        <p:spPr>
          <a:xfrm>
            <a:off x="1049039" y="1828800"/>
            <a:ext cx="1050828" cy="127373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446364" y="3150786"/>
            <a:ext cx="1282093" cy="422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 টাকা </a:t>
            </a:r>
            <a:endParaRPr lang="en-AU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5719" r="13309" b="4358"/>
          <a:stretch/>
        </p:blipFill>
        <p:spPr>
          <a:xfrm>
            <a:off x="2615683" y="1828800"/>
            <a:ext cx="1050828" cy="127373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838822" y="5144789"/>
            <a:ext cx="1200801" cy="422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 টাকা </a:t>
            </a:r>
            <a:endParaRPr lang="en-AU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5719" r="13309" b="4358"/>
          <a:stretch/>
        </p:blipFill>
        <p:spPr>
          <a:xfrm>
            <a:off x="978964" y="3717619"/>
            <a:ext cx="1060659" cy="1285647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846374" y="5609641"/>
            <a:ext cx="32135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৩৫+৩৫+৩৫+৩৫ =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১৪০    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62557" y="6023321"/>
            <a:ext cx="26746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  <a:r>
              <a:rPr lang="en-AU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=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১৪০</a:t>
            </a:r>
            <a:endParaRPr lang="en-AU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1000" y="228600"/>
            <a:ext cx="11474306" cy="612802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ডজন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১টি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6025" y="669630"/>
            <a:ext cx="7237933" cy="1049336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১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ডজন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৪টি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ডজন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907357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/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2" grpId="0"/>
      <p:bldP spid="42" grpId="0" animBg="1"/>
      <p:bldP spid="44" grpId="0" animBg="1"/>
      <p:bldP spid="46" grpId="0" animBg="1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1449" y="2353467"/>
            <a:ext cx="10541725" cy="4117398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 আমরা জানি , ১ ডজন = ১২ টি 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টি কলমের দাম ১৫ টাকা 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টি কলমের দাম (১৫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১২) টাকা = ১৮০ টাকা</a:t>
            </a:r>
          </a:p>
          <a:p>
            <a:pPr algn="ctr"/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      ১ টি খাতার দাম ৩৫ টাকা 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টি খাতার দাম (৩৫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টাকা = ১৪০ টাকা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ক’ হতে পাই ,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ডজন কলমের দাম ১৮০ টাকা 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টি খাতা ও ১ ডজন কলমের মোট দাম (১৪০ + ১৮০) টাকা = ৩২০ টাকা 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337256" y="2353468"/>
            <a:ext cx="2184094" cy="772439"/>
          </a:xfrm>
          <a:prstGeom prst="wedgeEllipseCallout">
            <a:avLst/>
          </a:prstGeom>
          <a:noFill/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  </a:t>
            </a:r>
            <a:endParaRPr lang="en-AU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1450" y="202495"/>
            <a:ext cx="10595844" cy="987786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38" indent="-642938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ডজন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১টি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745650" y="1100402"/>
            <a:ext cx="6493350" cy="987786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১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ডজন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৪টি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ডজন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51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2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803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04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705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6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307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46" y="1175658"/>
            <a:ext cx="5271449" cy="5313375"/>
          </a:xfrm>
          <a:prstGeom prst="rect">
            <a:avLst/>
          </a:prstGeom>
        </p:spPr>
      </p:pic>
      <p:pic>
        <p:nvPicPr>
          <p:cNvPr id="5" name="Picture 4" descr="3_0511-0903-1003-0820_Asian_Elementary_Student_Reading_a_Book_clipart_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3298" y="783773"/>
            <a:ext cx="2291948" cy="26547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983511" y="297753"/>
            <a:ext cx="5541486" cy="821394"/>
            <a:chOff x="3837645" y="1097931"/>
            <a:chExt cx="3727813" cy="9978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t="23425" r="5599" b="37008"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063251" y="1168394"/>
              <a:ext cx="3276600" cy="8599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000" b="1" dirty="0">
                  <a:ln w="11430"/>
                  <a:latin typeface="NikoshBAN" pitchFamily="2" charset="0"/>
                  <a:cs typeface="NikoshBAN" pitchFamily="2" charset="0"/>
                </a:rPr>
                <a:t>পাঠ্য বইয়ের সাথে সংযোগ </a:t>
              </a:r>
              <a:endParaRPr lang="en-US" sz="4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51243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01493" y="2710027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৩০০ কিমি  যেতে  পেট্রোল  দরকার  ১২  লিটার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2872741" y="3749969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flipH="1">
            <a:off x="2462965" y="3749969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flipH="1">
            <a:off x="2717381" y="3422469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flipH="1">
            <a:off x="2718288" y="4260669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flipH="1">
            <a:off x="2872741" y="4652428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2462965" y="4652428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4065" y="3323416"/>
            <a:ext cx="722365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64545" y="302172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155362" y="3498669"/>
            <a:ext cx="76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120614" y="341844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0" y="426067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08043" y="3931360"/>
            <a:ext cx="1860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015060" y="4486305"/>
            <a:ext cx="14409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84972" y="4368189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7264546" y="4603967"/>
            <a:ext cx="880235" cy="581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595295" y="4112942"/>
            <a:ext cx="928892" cy="1087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8011717" y="4767874"/>
            <a:ext cx="529429" cy="1249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833731" y="4211841"/>
            <a:ext cx="6459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137953" y="4548148"/>
            <a:ext cx="4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04391" y="3633279"/>
            <a:ext cx="468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85890" y="3682922"/>
            <a:ext cx="60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20067" y="4537977"/>
            <a:ext cx="451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05770" y="4226170"/>
            <a:ext cx="2147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৩২ লিটার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60469" y="5040615"/>
            <a:ext cx="8176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লিটার পেট্রো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দাম  ১১৫ টাকা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.¶.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৩২ লিটার পেট্রো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দাম = ( ১১৫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৩২ ) টাকা = ৩৬৮০ টাকা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61758" y="5977402"/>
            <a:ext cx="345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৩৬৮০ টাকা। 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60468" y="1259147"/>
            <a:ext cx="9003740" cy="987786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38" indent="-642938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মোটরসাইকেল ১২ লিটার পেট্রল দিয়ে ৩০০ কিমি যেতে পারে এবং প্রতি লিটার পেট্রলের দাম ১১৫ টাকা। ৮০০ কিমি যেতে কত টাকা খরচ হবে?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40" y="315978"/>
            <a:ext cx="1502229" cy="158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Group 38"/>
          <p:cNvGrpSpPr/>
          <p:nvPr/>
        </p:nvGrpSpPr>
        <p:grpSpPr>
          <a:xfrm>
            <a:off x="4684850" y="315978"/>
            <a:ext cx="3727813" cy="1015663"/>
            <a:chOff x="3837645" y="1089044"/>
            <a:chExt cx="3727813" cy="109704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t="23425" r="5599" b="37008"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4063251" y="1089044"/>
              <a:ext cx="3276600" cy="10970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IN" sz="6000" b="1" dirty="0">
                  <a:ln w="11430"/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95307" y="2323982"/>
            <a:ext cx="3081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 উত্তর মিলিয়ে নেই 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4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7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700"/>
                            </p:stCondLst>
                            <p:childTnLst>
                              <p:par>
                                <p:cTn id="6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400"/>
                            </p:stCondLst>
                            <p:childTnLst>
                              <p:par>
                                <p:cTn id="6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90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900"/>
                            </p:stCondLst>
                            <p:childTnLst>
                              <p:par>
                                <p:cTn id="8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91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91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91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91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" accel="100000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" accel="100000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91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91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91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91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" accel="100000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" accel="100000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91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91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91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91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" accel="100000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" accel="100000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91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791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91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91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" accel="100000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" accel="100000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801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9" grpId="0"/>
      <p:bldP spid="30" grpId="0"/>
      <p:bldP spid="33" grpId="0"/>
      <p:bldP spid="34" grpId="0"/>
      <p:bldP spid="35" grpId="0"/>
      <p:bldP spid="38" grpId="0"/>
      <p:bldP spid="47" grpId="0"/>
      <p:bldP spid="48" grpId="0"/>
      <p:bldP spid="49" grpId="0"/>
      <p:bldP spid="50" grpId="0"/>
      <p:bldP spid="51" grpId="0"/>
      <p:bldP spid="59" grpId="0"/>
      <p:bldP spid="6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30673" y="2857501"/>
            <a:ext cx="951078" cy="3687993"/>
            <a:chOff x="5562600" y="2514600"/>
            <a:chExt cx="507914" cy="3886200"/>
          </a:xfrm>
          <a:solidFill>
            <a:srgbClr val="0000FF"/>
          </a:solidFill>
        </p:grpSpPr>
        <p:sp>
          <p:nvSpPr>
            <p:cNvPr id="20" name="Curved Right Arrow 19"/>
            <p:cNvSpPr/>
            <p:nvPr/>
          </p:nvSpPr>
          <p:spPr>
            <a:xfrm>
              <a:off x="5715000" y="2539312"/>
              <a:ext cx="355514" cy="3861488"/>
            </a:xfrm>
            <a:prstGeom prst="curvedRightArrow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solidFill>
                  <a:schemeClr val="tx1"/>
                </a:solidFill>
              </a:endParaRPr>
            </a:p>
          </p:txBody>
        </p:sp>
        <p:sp>
          <p:nvSpPr>
            <p:cNvPr id="21" name="Curved Right Arrow 20"/>
            <p:cNvSpPr/>
            <p:nvPr/>
          </p:nvSpPr>
          <p:spPr>
            <a:xfrm flipH="1">
              <a:off x="5562600" y="2514600"/>
              <a:ext cx="304800" cy="3861488"/>
            </a:xfrm>
            <a:prstGeom prst="curvedRightArrow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solidFill>
                  <a:schemeClr val="tx1"/>
                </a:solidFill>
              </a:endParaRPr>
            </a:p>
          </p:txBody>
        </p:sp>
      </p:grpSp>
      <p:sp>
        <p:nvSpPr>
          <p:cNvPr id="14" name="Flowchart: Sort 13"/>
          <p:cNvSpPr/>
          <p:nvPr/>
        </p:nvSpPr>
        <p:spPr>
          <a:xfrm>
            <a:off x="5792226" y="2340591"/>
            <a:ext cx="152400" cy="4081522"/>
          </a:xfrm>
          <a:prstGeom prst="flowChartSor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30000">
                <a:srgbClr val="00B050"/>
              </a:gs>
              <a:gs pos="59000">
                <a:srgbClr val="FFC000"/>
              </a:gs>
              <a:gs pos="10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1232" y="3339770"/>
            <a:ext cx="53580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125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62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6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6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6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625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25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625" dirty="0">
              <a:ln w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41439" y="653718"/>
            <a:ext cx="2016161" cy="2257508"/>
            <a:chOff x="1331836" y="743905"/>
            <a:chExt cx="2150572" cy="2408008"/>
          </a:xfrm>
        </p:grpSpPr>
        <p:sp>
          <p:nvSpPr>
            <p:cNvPr id="22" name="Bevel 21"/>
            <p:cNvSpPr/>
            <p:nvPr/>
          </p:nvSpPr>
          <p:spPr>
            <a:xfrm>
              <a:off x="1331836" y="743905"/>
              <a:ext cx="2150572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567" y="882073"/>
              <a:ext cx="1870233" cy="21336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29" b="100000" l="5937" r="898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792" y="1203388"/>
              <a:ext cx="1115755" cy="148705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8280257" y="653718"/>
            <a:ext cx="2006743" cy="2257508"/>
            <a:chOff x="8520547" y="911723"/>
            <a:chExt cx="2006743" cy="2257508"/>
          </a:xfrm>
        </p:grpSpPr>
        <p:sp>
          <p:nvSpPr>
            <p:cNvPr id="26" name="Bevel 25"/>
            <p:cNvSpPr/>
            <p:nvPr/>
          </p:nvSpPr>
          <p:spPr>
            <a:xfrm>
              <a:off x="8520547" y="911723"/>
              <a:ext cx="2006743" cy="22575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pic>
          <p:nvPicPr>
            <p:cNvPr id="27" name="Picture 26" descr="Screen Clippi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7612" y="1041256"/>
              <a:ext cx="1763486" cy="20002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3986565" y="326606"/>
            <a:ext cx="307181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n w="11430"/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67123" y="3124200"/>
            <a:ext cx="50326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000" dirty="0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3000" dirty="0">
                <a:ln w="0"/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3000" dirty="0">
                <a:ln w="0"/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IN" sz="3000" dirty="0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3000" dirty="0">
                <a:ln w="0"/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3000" dirty="0" err="1">
                <a:ln w="0"/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ln w="0"/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IN" sz="3000" dirty="0">
                <a:ln w="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000" dirty="0">
                <a:ln w="0"/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  </a:t>
            </a:r>
            <a:endParaRPr lang="bn-IN" sz="225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3000" dirty="0">
                <a:ln w="0"/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000" dirty="0">
                <a:ln w="0"/>
                <a:latin typeface="NikoshBAN" pitchFamily="2" charset="0"/>
                <a:cs typeface="NikoshBAN" pitchFamily="2" charset="0"/>
              </a:rPr>
              <a:t>ঃ  চার প্রক্রিয়া সম্পর্কিত সমস্যাবলি </a:t>
            </a:r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 err="1">
                <a:ln w="0"/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ঐকিক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bn-IN" sz="1600" dirty="0">
              <a:cs typeface="NikoshBAN" panose="02000000000000000000" pitchFamily="2" charset="0"/>
            </a:endParaRPr>
          </a:p>
          <a:p>
            <a:r>
              <a:rPr lang="bn-BD" sz="3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>
                <a:ln w="0"/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৫০</a:t>
            </a:r>
            <a:r>
              <a:rPr lang="bn-IN" sz="3000" dirty="0">
                <a:ln w="0"/>
                <a:latin typeface="NikoshBAN" pitchFamily="2" charset="0"/>
                <a:cs typeface="NikoshBAN" pitchFamily="2" charset="0"/>
              </a:rPr>
              <a:t> মিনিট।</a:t>
            </a:r>
            <a:endParaRPr lang="en-US" sz="30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err="1">
                <a:ln w="0"/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 ৩/১২/২০১৯ </a:t>
            </a:r>
            <a:r>
              <a:rPr lang="en-US" sz="3000" dirty="0" err="1">
                <a:ln w="0"/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3000" dirty="0">
                <a:ln w="0"/>
                <a:latin typeface="NikoshBAN" pitchFamily="2" charset="0"/>
                <a:cs typeface="NikoshBAN" pitchFamily="2" charset="0"/>
              </a:rPr>
              <a:t>  </a:t>
            </a:r>
            <a:endParaRPr lang="bn-IN" sz="30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286787" y="1"/>
            <a:ext cx="5905213" cy="6870555"/>
            <a:chOff x="6113988" y="838200"/>
            <a:chExt cx="3016281" cy="6019800"/>
          </a:xfrm>
        </p:grpSpPr>
        <p:sp>
          <p:nvSpPr>
            <p:cNvPr id="45" name="Rounded Rectangle 44"/>
            <p:cNvSpPr/>
            <p:nvPr/>
          </p:nvSpPr>
          <p:spPr>
            <a:xfrm>
              <a:off x="6113988" y="838200"/>
              <a:ext cx="39162" cy="6019800"/>
            </a:xfrm>
            <a:prstGeom prst="roundRect">
              <a:avLst>
                <a:gd name="adj" fmla="val 421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153151" y="838200"/>
              <a:ext cx="2977118" cy="600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 rot="10800000">
            <a:off x="0" y="-1"/>
            <a:ext cx="6381751" cy="6870556"/>
            <a:chOff x="6113988" y="838200"/>
            <a:chExt cx="3456641" cy="6019801"/>
          </a:xfrm>
        </p:grpSpPr>
        <p:sp>
          <p:nvSpPr>
            <p:cNvPr id="48" name="Rounded Rectangle 47"/>
            <p:cNvSpPr/>
            <p:nvPr/>
          </p:nvSpPr>
          <p:spPr>
            <a:xfrm>
              <a:off x="6113988" y="838200"/>
              <a:ext cx="39162" cy="6019800"/>
            </a:xfrm>
            <a:prstGeom prst="roundRect">
              <a:avLst>
                <a:gd name="adj" fmla="val 421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53152" y="838203"/>
              <a:ext cx="3417477" cy="60197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3658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8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2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8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90600" y="2339259"/>
            <a:ext cx="5036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ঐকিক নিয়ম কী?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3077250"/>
            <a:ext cx="8885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 কেজি চালের দাম ২৮০ টাকা হলে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 কেজি চালের দাম কত?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3815241"/>
            <a:ext cx="8752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হালি কমলার মূল্য ৮০ টাকা হলে , ১০ টি কমলার মূল্য কত?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18646" y="409776"/>
            <a:ext cx="3727813" cy="1015663"/>
            <a:chOff x="3837645" y="1089044"/>
            <a:chExt cx="3727813" cy="10156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t="23425" r="5599" b="37008"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মূল্যায়নঃ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81401" y="4553232"/>
            <a:ext cx="10682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৮টি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লিচুর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দাম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হলে 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এরুপ ১৫টি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ক্রয় করতে কত টাকার প্রয়োজন?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7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450157"/>
            <a:ext cx="2941483" cy="2816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6732" y="2462371"/>
            <a:ext cx="10531643" cy="987786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38" indent="-642938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মোটরসাইকেল ১২ লিটার পেট্রোল দিয়ে ৩০০ কিমি যেতে পারে। ১০০ কিমি যাওয়ার জন্য কত লিটার পেট্রোল লাগবে? 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18646" y="409776"/>
            <a:ext cx="3727813" cy="1015663"/>
            <a:chOff x="3837645" y="1089044"/>
            <a:chExt cx="3727813" cy="10156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t="23425" r="5599" b="37008"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6000" b="1" dirty="0">
                  <a:ln w="11430"/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6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4" b="10492"/>
          <a:stretch/>
        </p:blipFill>
        <p:spPr bwMode="auto">
          <a:xfrm>
            <a:off x="942704" y="1395945"/>
            <a:ext cx="3034805" cy="49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t="7069" r="25110" b="7070"/>
          <a:stretch/>
        </p:blipFill>
        <p:spPr>
          <a:xfrm>
            <a:off x="5064034" y="2743200"/>
            <a:ext cx="3429001" cy="3429000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380282"/>
            <a:ext cx="1013796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  <a:r>
              <a:rPr lang="bn-BD" sz="6000" b="1" dirty="0">
                <a:ln w="11430"/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303;p36"/>
          <p:cNvSpPr/>
          <p:nvPr/>
        </p:nvSpPr>
        <p:spPr>
          <a:xfrm>
            <a:off x="2546110" y="1208339"/>
            <a:ext cx="6107651" cy="413740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defTabSz="857250">
              <a:defRPr/>
            </a:pPr>
            <a:endParaRPr sz="22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52287" y="233485"/>
            <a:ext cx="7041550" cy="700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79968" y="5583055"/>
            <a:ext cx="3786188" cy="567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,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গণনার</a:t>
            </a:r>
            <a:r>
              <a:rPr lang="bn-BD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</a:t>
            </a:r>
            <a:r>
              <a:rPr lang="bn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endParaRPr lang="en-US" sz="3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93911" y="301693"/>
            <a:ext cx="4958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36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8364964" y="5515993"/>
            <a:ext cx="2274767" cy="1280270"/>
          </a:xfrm>
          <a:prstGeom prst="rect">
            <a:avLst/>
          </a:prstGeom>
        </p:spPr>
      </p:pic>
      <p:pic>
        <p:nvPicPr>
          <p:cNvPr id="12" name="Video_20191003075759001_by_videoshow_s01_s01">
            <a:hlinkClick r:id="" action="ppaction://media"/>
            <a:extLst>
              <a:ext uri="{FF2B5EF4-FFF2-40B4-BE49-F238E27FC236}">
                <a16:creationId xmlns:a16="http://schemas.microsoft.com/office/drawing/2014/main" id="{509C58BC-3983-41E1-9A45-21A76C7134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8440" y="1396402"/>
            <a:ext cx="5691971" cy="3175598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innerShdw blurRad="469900">
              <a:srgbClr val="000000">
                <a:alpha val="86000"/>
              </a:srgbClr>
            </a:innerShdw>
          </a:effectLst>
          <a:scene3d>
            <a:camera prst="orthographicFront"/>
            <a:lightRig rig="soft" dir="t"/>
          </a:scene3d>
          <a:sp3d/>
        </p:spPr>
      </p:pic>
    </p:spTree>
    <p:extLst>
      <p:ext uri="{BB962C8B-B14F-4D97-AF65-F5344CB8AC3E}">
        <p14:creationId xmlns:p14="http://schemas.microsoft.com/office/powerpoint/2010/main" val="407190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5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 showWhenStopped="0">
                <p:cTn id="3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49" grpId="0"/>
      <p:bldP spid="51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A6E52-B4B8-4ACD-9038-3DD50D042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26" y="934205"/>
            <a:ext cx="3273813" cy="27462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3416B0-707D-48C6-8A64-C30D44251806}"/>
              </a:ext>
            </a:extLst>
          </p:cNvPr>
          <p:cNvGrpSpPr/>
          <p:nvPr/>
        </p:nvGrpSpPr>
        <p:grpSpPr>
          <a:xfrm>
            <a:off x="1052084" y="1182062"/>
            <a:ext cx="2979735" cy="2090261"/>
            <a:chOff x="1064658" y="1008660"/>
            <a:chExt cx="3178384" cy="22296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8A372B-2DA2-43E8-81F3-08D67F2B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042" y="1008660"/>
              <a:ext cx="1589192" cy="111480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C295E1-9C25-4F65-929B-6DF2A8AF5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50" y="2123466"/>
              <a:ext cx="1589192" cy="11148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C6D0DA-8C1C-4648-8CB0-9AA2D0CC7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658" y="2123466"/>
              <a:ext cx="1589192" cy="11148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644E67-DDEF-4F96-9696-AB36E5EF2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466" y="1008660"/>
              <a:ext cx="1589192" cy="1114806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919E44C-A21A-4FB0-B451-F19D22F38D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378" y="2186013"/>
            <a:ext cx="1548570" cy="10863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D1FC5B-8469-46F4-9A75-D21369AD8DDA}"/>
              </a:ext>
            </a:extLst>
          </p:cNvPr>
          <p:cNvSpPr txBox="1"/>
          <p:nvPr/>
        </p:nvSpPr>
        <p:spPr>
          <a:xfrm>
            <a:off x="4572732" y="326917"/>
            <a:ext cx="304653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অনুমান করে বলো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1C7B32-FFBA-45C7-949A-4F609939C765}"/>
              </a:ext>
            </a:extLst>
          </p:cNvPr>
          <p:cNvSpPr txBox="1"/>
          <p:nvPr/>
        </p:nvSpPr>
        <p:spPr>
          <a:xfrm>
            <a:off x="1253416" y="5069050"/>
            <a:ext cx="941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তরমুজ কয়টি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কয়গু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1FA7A-C1F5-47A0-8F72-33D963A7244D}"/>
              </a:ext>
            </a:extLst>
          </p:cNvPr>
          <p:cNvSpPr txBox="1"/>
          <p:nvPr/>
        </p:nvSpPr>
        <p:spPr>
          <a:xfrm>
            <a:off x="1219752" y="5723185"/>
            <a:ext cx="1011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তরমুজের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ত?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0D59C3-B208-4EB2-938D-3B5872C1DA05}"/>
              </a:ext>
            </a:extLst>
          </p:cNvPr>
          <p:cNvSpPr txBox="1"/>
          <p:nvPr/>
        </p:nvSpPr>
        <p:spPr>
          <a:xfrm>
            <a:off x="1616409" y="3570040"/>
            <a:ext cx="196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E607C1-B59C-465D-8462-2FE9F9032476}"/>
              </a:ext>
            </a:extLst>
          </p:cNvPr>
          <p:cNvSpPr txBox="1"/>
          <p:nvPr/>
        </p:nvSpPr>
        <p:spPr>
          <a:xfrm>
            <a:off x="5377665" y="3571982"/>
            <a:ext cx="1820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AD504D-CF27-47C8-8DA4-D30A327DA725}"/>
              </a:ext>
            </a:extLst>
          </p:cNvPr>
          <p:cNvSpPr txBox="1"/>
          <p:nvPr/>
        </p:nvSpPr>
        <p:spPr>
          <a:xfrm>
            <a:off x="9022872" y="3570040"/>
            <a:ext cx="164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2E4E36-BD54-4AAF-9AB0-BF692DDC7CDA}"/>
              </a:ext>
            </a:extLst>
          </p:cNvPr>
          <p:cNvSpPr txBox="1"/>
          <p:nvPr/>
        </p:nvSpPr>
        <p:spPr>
          <a:xfrm>
            <a:off x="4639006" y="4232370"/>
            <a:ext cx="285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৭৫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D1FC5B-8469-46F4-9A75-D21369AD8DDA}"/>
              </a:ext>
            </a:extLst>
          </p:cNvPr>
          <p:cNvSpPr txBox="1"/>
          <p:nvPr/>
        </p:nvSpPr>
        <p:spPr>
          <a:xfrm>
            <a:off x="4572732" y="326840"/>
            <a:ext cx="4269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D1FC5B-8469-46F4-9A75-D21369AD8DDA}"/>
              </a:ext>
            </a:extLst>
          </p:cNvPr>
          <p:cNvSpPr txBox="1"/>
          <p:nvPr/>
        </p:nvSpPr>
        <p:spPr>
          <a:xfrm>
            <a:off x="5178091" y="5159943"/>
            <a:ext cx="3059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D1FC5B-8469-46F4-9A75-D21369AD8DDA}"/>
              </a:ext>
            </a:extLst>
          </p:cNvPr>
          <p:cNvSpPr txBox="1"/>
          <p:nvPr/>
        </p:nvSpPr>
        <p:spPr>
          <a:xfrm>
            <a:off x="5820137" y="5214017"/>
            <a:ext cx="1820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চারগুণ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D1FC5B-8469-46F4-9A75-D21369AD8DDA}"/>
              </a:ext>
            </a:extLst>
          </p:cNvPr>
          <p:cNvSpPr txBox="1"/>
          <p:nvPr/>
        </p:nvSpPr>
        <p:spPr>
          <a:xfrm>
            <a:off x="4031819" y="350001"/>
            <a:ext cx="7234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৪টি আমের দাম ৩০০ টাকা হলে, ১টির দাম কত?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4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31097 1.48148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2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Snipped 2">
            <a:extLst>
              <a:ext uri="{FF2B5EF4-FFF2-40B4-BE49-F238E27FC236}">
                <a16:creationId xmlns:a16="http://schemas.microsoft.com/office/drawing/2014/main" id="{1B988369-6351-4051-969F-BCF47112D8A7}"/>
              </a:ext>
            </a:extLst>
          </p:cNvPr>
          <p:cNvSpPr/>
          <p:nvPr/>
        </p:nvSpPr>
        <p:spPr>
          <a:xfrm>
            <a:off x="3881648" y="3283469"/>
            <a:ext cx="4294909" cy="1953491"/>
          </a:xfrm>
          <a:prstGeom prst="snip1Rect">
            <a:avLst>
              <a:gd name="adj" fmla="val 47467"/>
            </a:avLst>
          </a:prstGeom>
          <a:solidFill>
            <a:srgbClr val="0CDF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Single Corner Snipped 3">
            <a:extLst>
              <a:ext uri="{FF2B5EF4-FFF2-40B4-BE49-F238E27FC236}">
                <a16:creationId xmlns:a16="http://schemas.microsoft.com/office/drawing/2014/main" id="{DAD32E2E-898E-4619-BC7E-1BEEBB243289}"/>
              </a:ext>
            </a:extLst>
          </p:cNvPr>
          <p:cNvSpPr/>
          <p:nvPr/>
        </p:nvSpPr>
        <p:spPr>
          <a:xfrm>
            <a:off x="3881648" y="3263861"/>
            <a:ext cx="4294909" cy="1976065"/>
          </a:xfrm>
          <a:prstGeom prst="snip1Rect">
            <a:avLst>
              <a:gd name="adj" fmla="val 47785"/>
            </a:avLst>
          </a:prstGeom>
          <a:solidFill>
            <a:srgbClr val="0CDF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ঐকিক নিয়ম</a:t>
            </a: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5D0BEF-0333-4A85-BB8C-827C2484A747}"/>
              </a:ext>
            </a:extLst>
          </p:cNvPr>
          <p:cNvGrpSpPr/>
          <p:nvPr/>
        </p:nvGrpSpPr>
        <p:grpSpPr>
          <a:xfrm>
            <a:off x="3692262" y="955320"/>
            <a:ext cx="4696691" cy="2308541"/>
            <a:chOff x="3807650" y="235516"/>
            <a:chExt cx="4696691" cy="23829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0B9442-1DC1-422F-BF73-E1EEB666CBB3}"/>
                </a:ext>
              </a:extLst>
            </p:cNvPr>
            <p:cNvSpPr/>
            <p:nvPr/>
          </p:nvSpPr>
          <p:spPr>
            <a:xfrm>
              <a:off x="3865418" y="235516"/>
              <a:ext cx="4475018" cy="2244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B7097A5A-D8E9-4A27-BF40-BC4E1BE88AE6}"/>
                </a:ext>
              </a:extLst>
            </p:cNvPr>
            <p:cNvSpPr/>
            <p:nvPr/>
          </p:nvSpPr>
          <p:spPr>
            <a:xfrm>
              <a:off x="3807650" y="2410690"/>
              <a:ext cx="4696691" cy="207817"/>
            </a:xfrm>
            <a:prstGeom prst="roundRect">
              <a:avLst/>
            </a:prstGeom>
            <a:solidFill>
              <a:srgbClr val="0CDFE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535A493-0BB4-4217-820B-66E4A069AD33}"/>
              </a:ext>
            </a:extLst>
          </p:cNvPr>
          <p:cNvSpPr txBox="1"/>
          <p:nvPr/>
        </p:nvSpPr>
        <p:spPr>
          <a:xfrm>
            <a:off x="2802106" y="243413"/>
            <a:ext cx="64770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বলোতো দেখি আজকের পাঠ কী হতে পারে?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395" y="4449908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1.11111E-6 0.329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3294 L 1.11111E-6 -3.7037E-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7120" y="2269376"/>
            <a:ext cx="463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121" y="3022178"/>
            <a:ext cx="10304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১৪.৪.১ যোগ/বিয়োগ ও গুণ/ভাগ সংক্রান্ত তিন স্তরবিশিষ্ট সমস্যার সমাধান করতে পারবে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120" y="3719891"/>
            <a:ext cx="999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১৪.৪.২ যোগ,বিয়োগ,গুণ ও ভাগের অনূর্ধ্ব তিনটি ব্যবহার করে তিন স্তরবিশিষ্ট সমস্যার সমাধান করতে পারবে।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9" r="34312" b="11320"/>
          <a:stretch/>
        </p:blipFill>
        <p:spPr>
          <a:xfrm>
            <a:off x="1121267" y="3120579"/>
            <a:ext cx="681352" cy="1181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9" r="34312" b="11320"/>
          <a:stretch/>
        </p:blipFill>
        <p:spPr>
          <a:xfrm>
            <a:off x="1202278" y="3892930"/>
            <a:ext cx="681352" cy="1181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9" r="34312" b="11320"/>
          <a:stretch/>
        </p:blipFill>
        <p:spPr>
          <a:xfrm>
            <a:off x="1161773" y="4256242"/>
            <a:ext cx="681352" cy="118158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18646" y="371396"/>
            <a:ext cx="3727813" cy="1015663"/>
            <a:chOff x="3837645" y="1089044"/>
            <a:chExt cx="3727813" cy="101566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t="23425" r="5599" b="37008"/>
            <a:stretch/>
          </p:blipFill>
          <p:spPr>
            <a:xfrm>
              <a:off x="3837645" y="1097931"/>
              <a:ext cx="3727813" cy="99789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503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75508 0.0048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47" y="2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72969 0.00093 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84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19444 -2.962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967082" y="804641"/>
            <a:ext cx="10387718" cy="1040284"/>
          </a:xfrm>
          <a:prstGeom prst="doubleWave">
            <a:avLst>
              <a:gd name="adj1" fmla="val 0"/>
              <a:gd name="adj2" fmla="val 0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ঐকিক নিয়মঃ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প্রথমে একটির দাম বের করে সমস্যার সমাধান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ঐকিক নিয়ম বলা হয়।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4358" y="303204"/>
            <a:ext cx="2965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ঐকিক নিয়ম কী?</a:t>
            </a:r>
            <a:r>
              <a:rPr lang="en-US" sz="3200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482" y="5193079"/>
            <a:ext cx="11224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3672" indent="-803672">
              <a:buFont typeface="Wingdings" panose="05000000000000000000" pitchFamily="2" charset="2"/>
              <a:buChar char="q"/>
            </a:pP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৮টি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ডিমের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৭২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আ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১৫টি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6658" y="2565029"/>
            <a:ext cx="7519851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১. ঐকিক নিয়মের ক্ষেত্রে রাশিগুলো সমজাতীয় হতে হয়।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6656" y="3125062"/>
            <a:ext cx="9798143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তে হয়।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6656" y="4159070"/>
            <a:ext cx="10178143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৩. লোক সংখ্যা বাড়লে দিনের পরিমাণ কমে এবং লোকসংখ্যা কমলে দিনের পরিমাণ বাড়ে।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6573" y="1777865"/>
            <a:ext cx="232084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bn-BD" sz="3200" u="sng" dirty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লক্ষণীয় বিষয়ঃ-  </a:t>
            </a:r>
            <a:endParaRPr lang="bn-BD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02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703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008744" y="734893"/>
            <a:ext cx="4471942" cy="1701908"/>
            <a:chOff x="599847" y="415632"/>
            <a:chExt cx="4719206" cy="2334491"/>
          </a:xfrm>
          <a:solidFill>
            <a:srgbClr val="0070C0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599847" y="415632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1776541" y="415632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4142359" y="1627905"/>
              <a:ext cx="1176694" cy="1122218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599847" y="1627905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2953235" y="415632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1733713" y="1627906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2910407" y="1627906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4129929" y="415632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3" t="4642" r="8182" b="16507"/>
          <a:stretch/>
        </p:blipFill>
        <p:spPr>
          <a:xfrm>
            <a:off x="4441912" y="2855773"/>
            <a:ext cx="1038775" cy="964600"/>
          </a:xfrm>
          <a:prstGeom prst="roundRect">
            <a:avLst>
              <a:gd name="adj" fmla="val 1601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1" name="Group 30"/>
          <p:cNvGrpSpPr/>
          <p:nvPr/>
        </p:nvGrpSpPr>
        <p:grpSpPr>
          <a:xfrm>
            <a:off x="811267" y="4187332"/>
            <a:ext cx="4657641" cy="2184636"/>
            <a:chOff x="375347" y="2916384"/>
            <a:chExt cx="5998076" cy="3456707"/>
          </a:xfrm>
          <a:solidFill>
            <a:srgbClr val="0070C0"/>
          </a:solidFill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3986272" y="2992584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3962068" y="4142512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2843341" y="2992584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375347" y="2916384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5162966" y="4114801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1609344" y="2992586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2761170" y="4149439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1609344" y="4114802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402724" y="4128657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5196729" y="5250874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4020035" y="5250874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2844005" y="5243947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1609676" y="5237020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375347" y="5237020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t="4642" r="8182" b="16507"/>
            <a:stretch/>
          </p:blipFill>
          <p:spPr>
            <a:xfrm>
              <a:off x="5196729" y="2964871"/>
              <a:ext cx="1176694" cy="1122217"/>
            </a:xfrm>
            <a:prstGeom prst="roundRect">
              <a:avLst>
                <a:gd name="adj" fmla="val 16019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47" name="TextBox 46"/>
          <p:cNvSpPr txBox="1"/>
          <p:nvPr/>
        </p:nvSpPr>
        <p:spPr>
          <a:xfrm>
            <a:off x="6491079" y="1153509"/>
            <a:ext cx="1585019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৮টি ডিম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8252561" y="1090359"/>
            <a:ext cx="1155989" cy="60593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49" name="TextBox 48"/>
          <p:cNvSpPr txBox="1"/>
          <p:nvPr/>
        </p:nvSpPr>
        <p:spPr>
          <a:xfrm>
            <a:off x="9525448" y="1090359"/>
            <a:ext cx="1649556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৭২ টাকা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10147657" y="1766639"/>
            <a:ext cx="629708" cy="1124905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1" name="Right Arrow 50"/>
          <p:cNvSpPr/>
          <p:nvPr/>
        </p:nvSpPr>
        <p:spPr>
          <a:xfrm rot="5400000" flipV="1">
            <a:off x="6653738" y="1896752"/>
            <a:ext cx="1040363" cy="766325"/>
          </a:xfrm>
          <a:prstGeom prst="rightArrow">
            <a:avLst>
              <a:gd name="adj1" fmla="val 50000"/>
              <a:gd name="adj2" fmla="val 38513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2" name="TextBox 51"/>
          <p:cNvSpPr txBox="1"/>
          <p:nvPr/>
        </p:nvSpPr>
        <p:spPr>
          <a:xfrm>
            <a:off x="6473118" y="3054451"/>
            <a:ext cx="1441738" cy="58477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১টি ডিম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ight Arrow 52"/>
          <p:cNvSpPr/>
          <p:nvPr/>
        </p:nvSpPr>
        <p:spPr>
          <a:xfrm flipV="1">
            <a:off x="8082121" y="3054450"/>
            <a:ext cx="1326428" cy="66364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4" name="TextBox 53"/>
          <p:cNvSpPr txBox="1"/>
          <p:nvPr/>
        </p:nvSpPr>
        <p:spPr>
          <a:xfrm>
            <a:off x="9525448" y="3054451"/>
            <a:ext cx="1649556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5" name="Down Arrow 54"/>
          <p:cNvSpPr/>
          <p:nvPr/>
        </p:nvSpPr>
        <p:spPr>
          <a:xfrm>
            <a:off x="10147657" y="3853385"/>
            <a:ext cx="629708" cy="1401563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" name="TextBox 55"/>
          <p:cNvSpPr txBox="1"/>
          <p:nvPr/>
        </p:nvSpPr>
        <p:spPr>
          <a:xfrm>
            <a:off x="9576659" y="5357994"/>
            <a:ext cx="1793174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১৩৫ 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8082120" y="5379443"/>
            <a:ext cx="1326428" cy="642194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8" name="TextBox 57"/>
          <p:cNvSpPr txBox="1"/>
          <p:nvPr/>
        </p:nvSpPr>
        <p:spPr>
          <a:xfrm>
            <a:off x="6415848" y="5379444"/>
            <a:ext cx="1561881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১৫টি ডিম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Down Arrow 58"/>
          <p:cNvSpPr/>
          <p:nvPr/>
        </p:nvSpPr>
        <p:spPr>
          <a:xfrm>
            <a:off x="6888171" y="3972450"/>
            <a:ext cx="823439" cy="1385545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91" y="1893387"/>
            <a:ext cx="998157" cy="99815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91" y="4100929"/>
            <a:ext cx="998157" cy="99815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285411" y="277416"/>
            <a:ext cx="371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52846" y="264374"/>
            <a:ext cx="404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ডিমের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12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8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/>
      <p:bldP spid="62" grpId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990600" y="3156067"/>
            <a:ext cx="10403898" cy="2782389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টি ডিমের দাম ৭২ টাকা 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টি ডিমের দাম = (৭২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৮) টাকা= ৯ টাকা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টি ডিমের দাম = (১৫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৯) টাকা = ১৩৫ টাকা </a:t>
            </a:r>
          </a:p>
          <a:p>
            <a:pPr algn="ctr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প্রয়োজন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১৩৫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টাকা। 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3657600" y="2383628"/>
            <a:ext cx="2184094" cy="772439"/>
          </a:xfrm>
          <a:prstGeom prst="wedgeEllipseCallout">
            <a:avLst/>
          </a:prstGeom>
          <a:noFill/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  </a:t>
            </a:r>
            <a:endParaRPr lang="en-AU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C4FAD-11D7-4BB3-AE48-87C4D2CDA7ED}"/>
              </a:ext>
            </a:extLst>
          </p:cNvPr>
          <p:cNvSpPr txBox="1"/>
          <p:nvPr/>
        </p:nvSpPr>
        <p:spPr>
          <a:xfrm>
            <a:off x="2208625" y="330419"/>
            <a:ext cx="967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৮টি ডিমের দাম ৭২ টাকা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এরুপ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১৫টি ডিম ক্রয় করতে কত টাকার প্রয়োজন?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464EE8-380A-4D7A-9872-79939CE8B0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3" b="93750" l="4250" r="90000">
                        <a14:foregroundMark x1="35750" y1="54375" x2="53875" y2="59453"/>
                        <a14:foregroundMark x1="44000" y1="58047" x2="45250" y2="50859"/>
                        <a14:foregroundMark x1="28250" y1="53125" x2="13500" y2="59922"/>
                        <a14:foregroundMark x1="21000" y1="56797" x2="14500" y2="48438"/>
                        <a14:foregroundMark x1="21625" y1="58438" x2="31875" y2="67500"/>
                        <a14:foregroundMark x1="32875" y1="64219" x2="40375" y2="74219"/>
                        <a14:foregroundMark x1="26625" y1="60078" x2="30500" y2="72031"/>
                        <a14:foregroundMark x1="26250" y1="73438" x2="26250" y2="84141"/>
                        <a14:foregroundMark x1="23250" y1="81250" x2="23250" y2="81250"/>
                        <a14:foregroundMark x1="23000" y1="81016" x2="23000" y2="81016"/>
                        <a14:foregroundMark x1="16750" y1="83906" x2="16750" y2="83906"/>
                        <a14:foregroundMark x1="14125" y1="85313" x2="14125" y2="85313"/>
                        <a14:foregroundMark x1="19750" y1="76484" x2="20625" y2="86172"/>
                        <a14:foregroundMark x1="11875" y1="78750" x2="12125" y2="84922"/>
                        <a14:foregroundMark x1="27875" y1="88203" x2="29250" y2="88594"/>
                        <a14:foregroundMark x1="30250" y1="80234" x2="37125" y2="90703"/>
                        <a14:foregroundMark x1="31125" y1="80234" x2="34125" y2="89453"/>
                        <a14:foregroundMark x1="70250" y1="83516" x2="68625" y2="87578"/>
                        <a14:foregroundMark x1="68250" y1="87578" x2="68250" y2="87578"/>
                        <a14:foregroundMark x1="44625" y1="64375" x2="45625" y2="66484"/>
                        <a14:foregroundMark x1="38375" y1="62187" x2="37750" y2="63984"/>
                        <a14:foregroundMark x1="36125" y1="56641" x2="38750" y2="62187"/>
                        <a14:foregroundMark x1="42000" y1="59453" x2="42000" y2="59453"/>
                        <a14:foregroundMark x1="42000" y1="58906" x2="41750" y2="60313"/>
                        <a14:foregroundMark x1="40750" y1="57813" x2="40375" y2="58438"/>
                        <a14:foregroundMark x1="39125" y1="58281" x2="43375" y2="65234"/>
                        <a14:foregroundMark x1="43625" y1="57266" x2="46625" y2="60938"/>
                        <a14:foregroundMark x1="47625" y1="56406" x2="47625" y2="57656"/>
                        <a14:foregroundMark x1="47625" y1="57656" x2="47875" y2="58672"/>
                        <a14:foregroundMark x1="47875" y1="59062" x2="47250" y2="60703"/>
                        <a14:foregroundMark x1="47250" y1="60703" x2="47250" y2="60703"/>
                        <a14:foregroundMark x1="28250" y1="56406" x2="25875" y2="63203"/>
                        <a14:foregroundMark x1="25250" y1="62344" x2="25250" y2="62344"/>
                        <a14:foregroundMark x1="23000" y1="60313" x2="22000" y2="62734"/>
                        <a14:foregroundMark x1="21625" y1="62734" x2="21625" y2="62734"/>
                        <a14:foregroundMark x1="21375" y1="62187" x2="22375" y2="63359"/>
                        <a14:foregroundMark x1="29250" y1="63359" x2="29500" y2="64219"/>
                        <a14:foregroundMark x1="29875" y1="63984" x2="29875" y2="63984"/>
                        <a14:foregroundMark x1="31875" y1="58047" x2="34750" y2="62969"/>
                        <a14:foregroundMark x1="40375" y1="57813" x2="44375" y2="63594"/>
                        <a14:foregroundMark x1="40750" y1="56406" x2="40750" y2="56406"/>
                        <a14:foregroundMark x1="35750" y1="54766" x2="35750" y2="54766"/>
                        <a14:foregroundMark x1="35500" y1="53750" x2="38125" y2="56641"/>
                        <a14:foregroundMark x1="38125" y1="56641" x2="40375" y2="58906"/>
                        <a14:foregroundMark x1="43000" y1="58906" x2="44375" y2="59688"/>
                        <a14:foregroundMark x1="44375" y1="60313" x2="51250" y2="83281"/>
                        <a14:foregroundMark x1="31125" y1="82031" x2="31125" y2="83672"/>
                        <a14:foregroundMark x1="31125" y1="82031" x2="31125" y2="8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76" y="1263112"/>
            <a:ext cx="2272124" cy="281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34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1135</Words>
  <Application>Microsoft Office PowerPoint</Application>
  <PresentationFormat>Widescreen</PresentationFormat>
  <Paragraphs>180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46</cp:revision>
  <dcterms:created xsi:type="dcterms:W3CDTF">2006-08-16T00:00:00Z</dcterms:created>
  <dcterms:modified xsi:type="dcterms:W3CDTF">2020-12-10T13:15:52Z</dcterms:modified>
</cp:coreProperties>
</file>