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1" d="100"/>
          <a:sy n="91" d="100"/>
        </p:scale>
        <p:origin x="341"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F17EBB-4602-45B0-95AD-DC24C001E85A}" type="datetimeFigureOut">
              <a:rPr lang="en-US" smtClean="0"/>
              <a:t>1/28/2021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F7BCF6-B51B-43F9-AC43-6E2EA231C7D7}" type="slidenum">
              <a:rPr lang="en-US" smtClean="0"/>
              <a:t>‹#›</a:t>
            </a:fld>
            <a:endParaRPr lang="en-US"/>
          </a:p>
        </p:txBody>
      </p:sp>
    </p:spTree>
    <p:extLst>
      <p:ext uri="{BB962C8B-B14F-4D97-AF65-F5344CB8AC3E}">
        <p14:creationId xmlns:p14="http://schemas.microsoft.com/office/powerpoint/2010/main" val="3505321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F7BCF6-B51B-43F9-AC43-6E2EA231C7D7}" type="slidenum">
              <a:rPr lang="en-US" smtClean="0"/>
              <a:t>4</a:t>
            </a:fld>
            <a:endParaRPr lang="en-US"/>
          </a:p>
        </p:txBody>
      </p:sp>
    </p:spTree>
    <p:extLst>
      <p:ext uri="{BB962C8B-B14F-4D97-AF65-F5344CB8AC3E}">
        <p14:creationId xmlns:p14="http://schemas.microsoft.com/office/powerpoint/2010/main" val="1007125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F7BCF6-B51B-43F9-AC43-6E2EA231C7D7}" type="slidenum">
              <a:rPr lang="en-US" smtClean="0"/>
              <a:t>5</a:t>
            </a:fld>
            <a:endParaRPr lang="en-US"/>
          </a:p>
        </p:txBody>
      </p:sp>
    </p:spTree>
    <p:extLst>
      <p:ext uri="{BB962C8B-B14F-4D97-AF65-F5344CB8AC3E}">
        <p14:creationId xmlns:p14="http://schemas.microsoft.com/office/powerpoint/2010/main" val="2865824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F7BCF6-B51B-43F9-AC43-6E2EA231C7D7}" type="slidenum">
              <a:rPr lang="en-US" smtClean="0"/>
              <a:t>6</a:t>
            </a:fld>
            <a:endParaRPr lang="en-US"/>
          </a:p>
        </p:txBody>
      </p:sp>
    </p:spTree>
    <p:extLst>
      <p:ext uri="{BB962C8B-B14F-4D97-AF65-F5344CB8AC3E}">
        <p14:creationId xmlns:p14="http://schemas.microsoft.com/office/powerpoint/2010/main" val="4112257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A475E99-7E0E-420B-87A6-4BA6C4917F96}"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2212632-17D6-4481-8D54-7EC7B63069A4}" type="slidenum">
              <a:rPr lang="en-US" smtClean="0"/>
              <a:t>‹#›</a:t>
            </a:fld>
            <a:endParaRPr lang="en-US"/>
          </a:p>
        </p:txBody>
      </p:sp>
    </p:spTree>
    <p:extLst>
      <p:ext uri="{BB962C8B-B14F-4D97-AF65-F5344CB8AC3E}">
        <p14:creationId xmlns:p14="http://schemas.microsoft.com/office/powerpoint/2010/main" val="3928778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475E99-7E0E-420B-87A6-4BA6C4917F96}"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2212632-17D6-4481-8D54-7EC7B63069A4}" type="slidenum">
              <a:rPr lang="en-US" smtClean="0"/>
              <a:t>‹#›</a:t>
            </a:fld>
            <a:endParaRPr lang="en-US"/>
          </a:p>
        </p:txBody>
      </p:sp>
    </p:spTree>
    <p:extLst>
      <p:ext uri="{BB962C8B-B14F-4D97-AF65-F5344CB8AC3E}">
        <p14:creationId xmlns:p14="http://schemas.microsoft.com/office/powerpoint/2010/main" val="302388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475E99-7E0E-420B-87A6-4BA6C4917F96}"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2212632-17D6-4481-8D54-7EC7B63069A4}"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39083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2A475E99-7E0E-420B-87A6-4BA6C4917F96}" type="datetimeFigureOut">
              <a:rPr lang="en-US" smtClean="0"/>
              <a:t>1/28/2021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2212632-17D6-4481-8D54-7EC7B63069A4}" type="slidenum">
              <a:rPr lang="en-US" smtClean="0"/>
              <a:t>‹#›</a:t>
            </a:fld>
            <a:endParaRPr lang="en-US"/>
          </a:p>
        </p:txBody>
      </p:sp>
    </p:spTree>
    <p:extLst>
      <p:ext uri="{BB962C8B-B14F-4D97-AF65-F5344CB8AC3E}">
        <p14:creationId xmlns:p14="http://schemas.microsoft.com/office/powerpoint/2010/main" val="2855621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2A475E99-7E0E-420B-87A6-4BA6C4917F96}" type="datetimeFigureOut">
              <a:rPr lang="en-US" smtClean="0"/>
              <a:t>1/28/2021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2212632-17D6-4481-8D54-7EC7B63069A4}"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253773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2A475E99-7E0E-420B-87A6-4BA6C4917F96}" type="datetimeFigureOut">
              <a:rPr lang="en-US" smtClean="0"/>
              <a:t>1/28/2021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2212632-17D6-4481-8D54-7EC7B63069A4}" type="slidenum">
              <a:rPr lang="en-US" smtClean="0"/>
              <a:t>‹#›</a:t>
            </a:fld>
            <a:endParaRPr lang="en-US"/>
          </a:p>
        </p:txBody>
      </p:sp>
    </p:spTree>
    <p:extLst>
      <p:ext uri="{BB962C8B-B14F-4D97-AF65-F5344CB8AC3E}">
        <p14:creationId xmlns:p14="http://schemas.microsoft.com/office/powerpoint/2010/main" val="3182531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75E99-7E0E-420B-87A6-4BA6C4917F96}"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2212632-17D6-4481-8D54-7EC7B63069A4}" type="slidenum">
              <a:rPr lang="en-US" smtClean="0"/>
              <a:t>‹#›</a:t>
            </a:fld>
            <a:endParaRPr lang="en-US"/>
          </a:p>
        </p:txBody>
      </p:sp>
    </p:spTree>
    <p:extLst>
      <p:ext uri="{BB962C8B-B14F-4D97-AF65-F5344CB8AC3E}">
        <p14:creationId xmlns:p14="http://schemas.microsoft.com/office/powerpoint/2010/main" val="16538574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75E99-7E0E-420B-87A6-4BA6C4917F96}"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2212632-17D6-4481-8D54-7EC7B63069A4}" type="slidenum">
              <a:rPr lang="en-US" smtClean="0"/>
              <a:t>‹#›</a:t>
            </a:fld>
            <a:endParaRPr lang="en-US"/>
          </a:p>
        </p:txBody>
      </p:sp>
    </p:spTree>
    <p:extLst>
      <p:ext uri="{BB962C8B-B14F-4D97-AF65-F5344CB8AC3E}">
        <p14:creationId xmlns:p14="http://schemas.microsoft.com/office/powerpoint/2010/main" val="3653200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75E99-7E0E-420B-87A6-4BA6C4917F96}"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2212632-17D6-4481-8D54-7EC7B63069A4}" type="slidenum">
              <a:rPr lang="en-US" smtClean="0"/>
              <a:t>‹#›</a:t>
            </a:fld>
            <a:endParaRPr lang="en-US"/>
          </a:p>
        </p:txBody>
      </p:sp>
    </p:spTree>
    <p:extLst>
      <p:ext uri="{BB962C8B-B14F-4D97-AF65-F5344CB8AC3E}">
        <p14:creationId xmlns:p14="http://schemas.microsoft.com/office/powerpoint/2010/main" val="2780058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475E99-7E0E-420B-87A6-4BA6C4917F96}"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2212632-17D6-4481-8D54-7EC7B63069A4}" type="slidenum">
              <a:rPr lang="en-US" smtClean="0"/>
              <a:t>‹#›</a:t>
            </a:fld>
            <a:endParaRPr lang="en-US"/>
          </a:p>
        </p:txBody>
      </p:sp>
    </p:spTree>
    <p:extLst>
      <p:ext uri="{BB962C8B-B14F-4D97-AF65-F5344CB8AC3E}">
        <p14:creationId xmlns:p14="http://schemas.microsoft.com/office/powerpoint/2010/main" val="469084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A475E99-7E0E-420B-87A6-4BA6C4917F96}" type="datetimeFigureOut">
              <a:rPr lang="en-US" smtClean="0"/>
              <a:t>1/28/2021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2212632-17D6-4481-8D54-7EC7B63069A4}" type="slidenum">
              <a:rPr lang="en-US" smtClean="0"/>
              <a:t>‹#›</a:t>
            </a:fld>
            <a:endParaRPr lang="en-US"/>
          </a:p>
        </p:txBody>
      </p:sp>
    </p:spTree>
    <p:extLst>
      <p:ext uri="{BB962C8B-B14F-4D97-AF65-F5344CB8AC3E}">
        <p14:creationId xmlns:p14="http://schemas.microsoft.com/office/powerpoint/2010/main" val="2709858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A475E99-7E0E-420B-87A6-4BA6C4917F96}" type="datetimeFigureOut">
              <a:rPr lang="en-US" smtClean="0"/>
              <a:t>1/28/2021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2212632-17D6-4481-8D54-7EC7B63069A4}" type="slidenum">
              <a:rPr lang="en-US" smtClean="0"/>
              <a:t>‹#›</a:t>
            </a:fld>
            <a:endParaRPr lang="en-US"/>
          </a:p>
        </p:txBody>
      </p:sp>
    </p:spTree>
    <p:extLst>
      <p:ext uri="{BB962C8B-B14F-4D97-AF65-F5344CB8AC3E}">
        <p14:creationId xmlns:p14="http://schemas.microsoft.com/office/powerpoint/2010/main" val="1776834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A475E99-7E0E-420B-87A6-4BA6C4917F96}" type="datetimeFigureOut">
              <a:rPr lang="en-US" smtClean="0"/>
              <a:t>1/28/2021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2212632-17D6-4481-8D54-7EC7B63069A4}" type="slidenum">
              <a:rPr lang="en-US" smtClean="0"/>
              <a:t>‹#›</a:t>
            </a:fld>
            <a:endParaRPr lang="en-US"/>
          </a:p>
        </p:txBody>
      </p:sp>
    </p:spTree>
    <p:extLst>
      <p:ext uri="{BB962C8B-B14F-4D97-AF65-F5344CB8AC3E}">
        <p14:creationId xmlns:p14="http://schemas.microsoft.com/office/powerpoint/2010/main" val="2240640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475E99-7E0E-420B-87A6-4BA6C4917F96}" type="datetimeFigureOut">
              <a:rPr lang="en-US" smtClean="0"/>
              <a:t>1/28/2021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2212632-17D6-4481-8D54-7EC7B63069A4}" type="slidenum">
              <a:rPr lang="en-US" smtClean="0"/>
              <a:t>‹#›</a:t>
            </a:fld>
            <a:endParaRPr lang="en-US"/>
          </a:p>
        </p:txBody>
      </p:sp>
    </p:spTree>
    <p:extLst>
      <p:ext uri="{BB962C8B-B14F-4D97-AF65-F5344CB8AC3E}">
        <p14:creationId xmlns:p14="http://schemas.microsoft.com/office/powerpoint/2010/main" val="599848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475E99-7E0E-420B-87A6-4BA6C4917F96}" type="datetimeFigureOut">
              <a:rPr lang="en-US" smtClean="0"/>
              <a:t>1/28/2021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2212632-17D6-4481-8D54-7EC7B63069A4}" type="slidenum">
              <a:rPr lang="en-US" smtClean="0"/>
              <a:t>‹#›</a:t>
            </a:fld>
            <a:endParaRPr lang="en-US"/>
          </a:p>
        </p:txBody>
      </p:sp>
    </p:spTree>
    <p:extLst>
      <p:ext uri="{BB962C8B-B14F-4D97-AF65-F5344CB8AC3E}">
        <p14:creationId xmlns:p14="http://schemas.microsoft.com/office/powerpoint/2010/main" val="3902876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475E99-7E0E-420B-87A6-4BA6C4917F96}" type="datetimeFigureOut">
              <a:rPr lang="en-US" smtClean="0"/>
              <a:t>1/28/2021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2212632-17D6-4481-8D54-7EC7B63069A4}" type="slidenum">
              <a:rPr lang="en-US" smtClean="0"/>
              <a:t>‹#›</a:t>
            </a:fld>
            <a:endParaRPr lang="en-US"/>
          </a:p>
        </p:txBody>
      </p:sp>
    </p:spTree>
    <p:extLst>
      <p:ext uri="{BB962C8B-B14F-4D97-AF65-F5344CB8AC3E}">
        <p14:creationId xmlns:p14="http://schemas.microsoft.com/office/powerpoint/2010/main" val="1556268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A475E99-7E0E-420B-87A6-4BA6C4917F96}" type="datetimeFigureOut">
              <a:rPr lang="en-US" smtClean="0"/>
              <a:t>1/28/2021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2212632-17D6-4481-8D54-7EC7B63069A4}" type="slidenum">
              <a:rPr lang="en-US" smtClean="0"/>
              <a:t>‹#›</a:t>
            </a:fld>
            <a:endParaRPr lang="en-US"/>
          </a:p>
        </p:txBody>
      </p:sp>
    </p:spTree>
    <p:extLst>
      <p:ext uri="{BB962C8B-B14F-4D97-AF65-F5344CB8AC3E}">
        <p14:creationId xmlns:p14="http://schemas.microsoft.com/office/powerpoint/2010/main" val="2944058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jp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533" y="1465154"/>
            <a:ext cx="10800785" cy="697117"/>
          </a:xfrm>
          <a:prstGeom prst="rect">
            <a:avLst/>
          </a:prstGeom>
          <a:noFill/>
        </p:spPr>
        <p:txBody>
          <a:bodyPr wrap="square" rtlCol="0">
            <a:prstTxWarp prst="textPlain">
              <a:avLst/>
            </a:prstTxWarp>
            <a:spAutoFit/>
          </a:bodyPr>
          <a:lstStyle/>
          <a:p>
            <a:r>
              <a:rPr lang="en-US" b="1" dirty="0" smtClean="0">
                <a:latin typeface="Book Antiqua" pitchFamily="18" charset="0"/>
              </a:rPr>
              <a:t>Welcome to Multimedia  Class</a:t>
            </a:r>
            <a:endParaRPr lang="en-US" b="1" dirty="0">
              <a:latin typeface="Book Antiqua"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0983" y="2524124"/>
            <a:ext cx="7985156" cy="4184493"/>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596884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1000" autoRev="1" fill="hold">
                                          <p:stCondLst>
                                            <p:cond delay="0"/>
                                          </p:stCondLst>
                                        </p:cTn>
                                        <p:tgtEl>
                                          <p:spTgt spid="2"/>
                                        </p:tgtEl>
                                        <p:attrNameLst>
                                          <p:attrName>ppt_w</p:attrName>
                                        </p:attrNameLst>
                                      </p:cBhvr>
                                    </p:anim>
                                    <p:anim by="(#ppt_w*0.50)" calcmode="lin" valueType="num">
                                      <p:cBhvr>
                                        <p:cTn id="8" dur="1000" decel="50000" autoRev="1" fill="hold">
                                          <p:stCondLst>
                                            <p:cond delay="0"/>
                                          </p:stCondLst>
                                        </p:cTn>
                                        <p:tgtEl>
                                          <p:spTgt spid="2"/>
                                        </p:tgtEl>
                                        <p:attrNameLst>
                                          <p:attrName>ppt_x</p:attrName>
                                        </p:attrNameLst>
                                      </p:cBhvr>
                                    </p:anim>
                                    <p:anim from="(-#ppt_h/2)" to="(#ppt_y)" calcmode="lin" valueType="num">
                                      <p:cBhvr>
                                        <p:cTn id="9" dur="2000" fill="hold">
                                          <p:stCondLst>
                                            <p:cond delay="0"/>
                                          </p:stCondLst>
                                        </p:cTn>
                                        <p:tgtEl>
                                          <p:spTgt spid="2"/>
                                        </p:tgtEl>
                                        <p:attrNameLst>
                                          <p:attrName>ppt_y</p:attrName>
                                        </p:attrNameLst>
                                      </p:cBhvr>
                                    </p:anim>
                                    <p:animRot by="21600000">
                                      <p:cBhvr>
                                        <p:cTn id="10" dur="2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circle(in)">
                                      <p:cBhvr>
                                        <p:cTn id="1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8671" y="359329"/>
            <a:ext cx="8001000" cy="2308324"/>
          </a:xfrm>
          <a:prstGeom prst="rect">
            <a:avLst/>
          </a:prstGeom>
          <a:solidFill>
            <a:schemeClr val="accent2">
              <a:lumMod val="60000"/>
              <a:lumOff val="40000"/>
            </a:schemeClr>
          </a:solidFill>
        </p:spPr>
        <p:txBody>
          <a:bodyPr wrap="square" rtlCol="0">
            <a:spAutoFit/>
          </a:bodyPr>
          <a:lstStyle/>
          <a:p>
            <a:r>
              <a:rPr lang="en-US" dirty="0">
                <a:latin typeface="Times New Roman" pitchFamily="18" charset="0"/>
                <a:cs typeface="Times New Roman" pitchFamily="18" charset="0"/>
              </a:rPr>
              <a:t>	Answer the following questions.   </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                1 . </a:t>
            </a:r>
            <a:r>
              <a:rPr lang="en-US" dirty="0" smtClean="0">
                <a:latin typeface="Times New Roman" pitchFamily="18" charset="0"/>
                <a:cs typeface="Times New Roman" pitchFamily="18" charset="0"/>
              </a:rPr>
              <a:t>What was founded by Mother Teresa?</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	2 . What </a:t>
            </a:r>
            <a:r>
              <a:rPr lang="en-US" dirty="0" smtClean="0">
                <a:latin typeface="Times New Roman" pitchFamily="18" charset="0"/>
                <a:cs typeface="Times New Roman" pitchFamily="18" charset="0"/>
              </a:rPr>
              <a:t>was the mission of her life? </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	3 . </a:t>
            </a:r>
            <a:r>
              <a:rPr lang="en-US" dirty="0" smtClean="0">
                <a:latin typeface="Times New Roman" pitchFamily="18" charset="0"/>
                <a:cs typeface="Times New Roman" pitchFamily="18" charset="0"/>
              </a:rPr>
              <a:t>What does “Nirmol Hridoy” stands for?</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	4 . </a:t>
            </a:r>
            <a:r>
              <a:rPr lang="en-US" dirty="0" smtClean="0">
                <a:latin typeface="Times New Roman" pitchFamily="18" charset="0"/>
                <a:cs typeface="Times New Roman" pitchFamily="18" charset="0"/>
              </a:rPr>
              <a:t>Why do you think the home is named “Nirmol Hridoy”?</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	5 . What </a:t>
            </a:r>
            <a:r>
              <a:rPr lang="en-US" dirty="0" smtClean="0">
                <a:latin typeface="Times New Roman" pitchFamily="18" charset="0"/>
                <a:cs typeface="Times New Roman" pitchFamily="18" charset="0"/>
              </a:rPr>
              <a:t>have we learnt from Mother Teresa? </a:t>
            </a:r>
            <a:endParaRPr lang="en-US" i="1" dirty="0"/>
          </a:p>
          <a:p>
            <a:endParaRPr lang="en-US" dirty="0"/>
          </a:p>
        </p:txBody>
      </p:sp>
      <p:sp>
        <p:nvSpPr>
          <p:cNvPr id="3" name="TextBox 2"/>
          <p:cNvSpPr txBox="1"/>
          <p:nvPr/>
        </p:nvSpPr>
        <p:spPr>
          <a:xfrm>
            <a:off x="898671" y="2848762"/>
            <a:ext cx="8001000" cy="3416320"/>
          </a:xfrm>
          <a:prstGeom prst="rect">
            <a:avLst/>
          </a:prstGeom>
          <a:solidFill>
            <a:schemeClr val="tx2">
              <a:lumMod val="40000"/>
              <a:lumOff val="60000"/>
            </a:schemeClr>
          </a:solidFill>
        </p:spPr>
        <p:txBody>
          <a:bodyPr wrap="square" rtlCol="0">
            <a:spAutoFit/>
          </a:bodyPr>
          <a:lstStyle/>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Answer :   </a:t>
            </a: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                1 . </a:t>
            </a:r>
            <a:r>
              <a:rPr lang="en-US" dirty="0" smtClean="0">
                <a:latin typeface="Times New Roman" pitchFamily="18" charset="0"/>
                <a:cs typeface="Times New Roman" pitchFamily="18" charset="0"/>
              </a:rPr>
              <a:t>A home named Nirmol Hridoy</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	2 . </a:t>
            </a:r>
            <a:r>
              <a:rPr lang="en-US" dirty="0" smtClean="0">
                <a:latin typeface="Times New Roman" pitchFamily="18" charset="0"/>
                <a:cs typeface="Times New Roman" pitchFamily="18" charset="0"/>
              </a:rPr>
              <a:t>Her mission was to love the people who are unloved and uncared</a:t>
            </a:r>
            <a:r>
              <a:rPr lang="en-US" dirty="0">
                <a:latin typeface="Times New Roman" pitchFamily="18" charset="0"/>
                <a:cs typeface="Times New Roman" pitchFamily="18" charset="0"/>
              </a:rPr>
              <a:t>.</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	3 </a:t>
            </a:r>
            <a:r>
              <a:rPr lang="en-US" dirty="0" smtClean="0">
                <a:latin typeface="Times New Roman" pitchFamily="18" charset="0"/>
                <a:cs typeface="Times New Roman" pitchFamily="18" charset="0"/>
              </a:rPr>
              <a:t>. “Nirmol Hridoy” stands for pure heart.</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	4 . </a:t>
            </a:r>
            <a:r>
              <a:rPr lang="en-US" dirty="0" smtClean="0">
                <a:latin typeface="Times New Roman" pitchFamily="18" charset="0"/>
                <a:cs typeface="Times New Roman" pitchFamily="18" charset="0"/>
              </a:rPr>
              <a:t>Because the unloved and uncared people were brought to the home and </a:t>
            </a: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after taking care of a long time they become complete healthy and happy. 	So the home is called Nirmol Hridoy.</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	5 . </a:t>
            </a:r>
            <a:r>
              <a:rPr lang="en-US" dirty="0" smtClean="0">
                <a:latin typeface="Times New Roman" pitchFamily="18" charset="0"/>
                <a:cs typeface="Times New Roman" pitchFamily="18" charset="0"/>
              </a:rPr>
              <a:t>We have learnt from Mother Teresa that we all should love the creation 	of Allah. It is the best prayer to serve the human being and all other 	creation of the world.</a:t>
            </a:r>
            <a:endParaRPr lang="en-US" i="1" dirty="0"/>
          </a:p>
          <a:p>
            <a:endParaRPr lang="en-US" dirty="0"/>
          </a:p>
        </p:txBody>
      </p:sp>
    </p:spTree>
    <p:extLst>
      <p:ext uri="{BB962C8B-B14F-4D97-AF65-F5344CB8AC3E}">
        <p14:creationId xmlns:p14="http://schemas.microsoft.com/office/powerpoint/2010/main" val="4152047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4)">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440" y="180691"/>
            <a:ext cx="8849225" cy="584775"/>
          </a:xfrm>
          <a:prstGeom prst="rect">
            <a:avLst/>
          </a:prstGeom>
          <a:solidFill>
            <a:schemeClr val="tx2">
              <a:lumMod val="40000"/>
              <a:lumOff val="60000"/>
            </a:schemeClr>
          </a:solid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HOME WORK </a:t>
            </a:r>
          </a:p>
        </p:txBody>
      </p:sp>
      <p:sp>
        <p:nvSpPr>
          <p:cNvPr id="4" name="TextBox 3"/>
          <p:cNvSpPr txBox="1"/>
          <p:nvPr/>
        </p:nvSpPr>
        <p:spPr>
          <a:xfrm>
            <a:off x="167440" y="4310117"/>
            <a:ext cx="8849225" cy="830997"/>
          </a:xfrm>
          <a:prstGeom prst="rect">
            <a:avLst/>
          </a:prstGeom>
          <a:solidFill>
            <a:schemeClr val="tx2">
              <a:lumMod val="40000"/>
              <a:lumOff val="60000"/>
            </a:schemeClr>
          </a:solidFill>
        </p:spPr>
        <p:txBody>
          <a:bodyPr wrap="square" rtlCol="0">
            <a:spAutoFit/>
          </a:bodyPr>
          <a:lstStyle/>
          <a:p>
            <a:r>
              <a:rPr lang="en-US" sz="2400" dirty="0">
                <a:latin typeface="Times New Roman" pitchFamily="18" charset="0"/>
                <a:cs typeface="Times New Roman" pitchFamily="18" charset="0"/>
              </a:rPr>
              <a:t>Write the summary of the passage in not more than 100 words .</a:t>
            </a:r>
          </a:p>
          <a:p>
            <a:endParaRPr lang="en-US" sz="2400" dirty="0">
              <a:latin typeface="Times New Roman" pitchFamily="18" charset="0"/>
              <a:cs typeface="Times New Roman" pitchFamily="18" charset="0"/>
            </a:endParaRPr>
          </a:p>
        </p:txBody>
      </p:sp>
      <p:grpSp>
        <p:nvGrpSpPr>
          <p:cNvPr id="5" name="Group 4"/>
          <p:cNvGrpSpPr/>
          <p:nvPr/>
        </p:nvGrpSpPr>
        <p:grpSpPr>
          <a:xfrm>
            <a:off x="762000" y="1828800"/>
            <a:ext cx="7382607" cy="2118165"/>
            <a:chOff x="504093" y="1239324"/>
            <a:chExt cx="11183814" cy="286473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89659" y="1239325"/>
              <a:ext cx="2398248" cy="2864729"/>
            </a:xfrm>
            <a:prstGeom prst="ellipse">
              <a:avLst/>
            </a:prstGeom>
            <a:ln>
              <a:noFill/>
            </a:ln>
            <a:effectLst>
              <a:softEdge rad="112500"/>
            </a:effectLst>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504093" y="1239324"/>
              <a:ext cx="2667000" cy="2864729"/>
            </a:xfrm>
            <a:prstGeom prst="ellipse">
              <a:avLst/>
            </a:prstGeom>
            <a:ln>
              <a:noFill/>
            </a:ln>
            <a:effectLst>
              <a:softEdge rad="112500"/>
            </a:effectLst>
          </p:spPr>
        </p:pic>
      </p:grpSp>
    </p:spTree>
    <p:extLst>
      <p:ext uri="{BB962C8B-B14F-4D97-AF65-F5344CB8AC3E}">
        <p14:creationId xmlns:p14="http://schemas.microsoft.com/office/powerpoint/2010/main" val="3928808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fmla="#ppt_w*sin(2.5*pi*$)">
                                          <p:val>
                                            <p:fltVal val="0"/>
                                          </p:val>
                                        </p:tav>
                                        <p:tav tm="100000">
                                          <p:val>
                                            <p:fltVal val="1"/>
                                          </p:val>
                                        </p:tav>
                                      </p:tavLst>
                                    </p:anim>
                                    <p:anim calcmode="lin" valueType="num">
                                      <p:cBhvr>
                                        <p:cTn id="8" dur="5000" fill="hold"/>
                                        <p:tgtEl>
                                          <p:spTgt spid="2"/>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bomb.wav"/>
                                        </p:tgtEl>
                                      </p:cMediaNode>
                                    </p:audio>
                                  </p:subTnLst>
                                </p:cTn>
                              </p:par>
                            </p:childTnLst>
                          </p:cTn>
                        </p:par>
                      </p:childTnLst>
                    </p:cTn>
                  </p:par>
                  <p:par>
                    <p:cTn id="9" fill="hold">
                      <p:stCondLst>
                        <p:cond delay="indefinite"/>
                      </p:stCondLst>
                      <p:childTnLst>
                        <p:par>
                          <p:cTn id="10" fill="hold">
                            <p:stCondLst>
                              <p:cond delay="0"/>
                            </p:stCondLst>
                            <p:childTnLst>
                              <p:par>
                                <p:cTn id="11" presetID="21"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4)">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459684" y="847255"/>
            <a:ext cx="6326296" cy="1905000"/>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Teachers information</a:t>
            </a:r>
            <a:endParaRPr lang="en-US" sz="4000" dirty="0">
              <a:solidFill>
                <a:schemeClr val="tx1"/>
              </a:solidFill>
            </a:endParaRPr>
          </a:p>
        </p:txBody>
      </p:sp>
      <p:sp>
        <p:nvSpPr>
          <p:cNvPr id="3" name="Rounded Rectangle 2"/>
          <p:cNvSpPr/>
          <p:nvPr/>
        </p:nvSpPr>
        <p:spPr>
          <a:xfrm>
            <a:off x="67145" y="2752255"/>
            <a:ext cx="3445599" cy="4336610"/>
          </a:xfrm>
          <a:prstGeom prst="round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0" algn="just">
              <a:buFont typeface="Arial" pitchFamily="34" charset="0"/>
              <a:buNone/>
            </a:pPr>
            <a:r>
              <a:rPr lang="en-US" sz="2400" b="1" dirty="0" err="1" smtClean="0">
                <a:latin typeface="Book Antiqua" pitchFamily="18" charset="0"/>
              </a:rPr>
              <a:t>Mazada</a:t>
            </a:r>
            <a:r>
              <a:rPr lang="en-US" sz="2400" b="1" dirty="0" smtClean="0">
                <a:latin typeface="Book Antiqua" pitchFamily="18" charset="0"/>
              </a:rPr>
              <a:t> </a:t>
            </a:r>
            <a:r>
              <a:rPr lang="en-US" sz="2400" b="1" dirty="0" err="1" smtClean="0">
                <a:latin typeface="Book Antiqua" pitchFamily="18" charset="0"/>
              </a:rPr>
              <a:t>Akter</a:t>
            </a:r>
            <a:endParaRPr lang="en-US" sz="2400" b="1" dirty="0" smtClean="0">
              <a:latin typeface="Book Antiqua" pitchFamily="18" charset="0"/>
            </a:endParaRPr>
          </a:p>
          <a:p>
            <a:pPr indent="0" algn="just">
              <a:buFont typeface="Arial" pitchFamily="34" charset="0"/>
              <a:buNone/>
            </a:pPr>
            <a:r>
              <a:rPr lang="en-US" sz="2400" b="1" dirty="0" smtClean="0">
                <a:latin typeface="Book Antiqua" pitchFamily="18" charset="0"/>
              </a:rPr>
              <a:t>Lecturer (English)</a:t>
            </a:r>
          </a:p>
          <a:p>
            <a:pPr indent="0" algn="just">
              <a:buFont typeface="Arial" pitchFamily="34" charset="0"/>
              <a:buNone/>
            </a:pPr>
            <a:r>
              <a:rPr lang="en-US" sz="2400" b="1" dirty="0" err="1" smtClean="0">
                <a:latin typeface="Book Antiqua" pitchFamily="18" charset="0"/>
              </a:rPr>
              <a:t>Barabor</a:t>
            </a:r>
            <a:r>
              <a:rPr lang="en-US" sz="2400" b="1" dirty="0" smtClean="0">
                <a:latin typeface="Book Antiqua" pitchFamily="18" charset="0"/>
              </a:rPr>
              <a:t> </a:t>
            </a:r>
            <a:r>
              <a:rPr lang="en-US" sz="2400" b="1" dirty="0" err="1" smtClean="0">
                <a:latin typeface="Book Antiqua" pitchFamily="18" charset="0"/>
              </a:rPr>
              <a:t>alim</a:t>
            </a:r>
            <a:r>
              <a:rPr lang="en-US" sz="2400" b="1" dirty="0" smtClean="0">
                <a:latin typeface="Book Antiqua" pitchFamily="18" charset="0"/>
              </a:rPr>
              <a:t> </a:t>
            </a:r>
            <a:r>
              <a:rPr lang="en-US" sz="2400" b="1" dirty="0" err="1" smtClean="0">
                <a:latin typeface="Book Antiqua" pitchFamily="18" charset="0"/>
              </a:rPr>
              <a:t>Madrasha</a:t>
            </a:r>
            <a:endParaRPr lang="en-US" sz="2400" b="1" dirty="0" smtClean="0">
              <a:latin typeface="Book Antiqua" pitchFamily="18" charset="0"/>
            </a:endParaRPr>
          </a:p>
          <a:p>
            <a:pPr indent="0" algn="just">
              <a:buFont typeface="Arial" pitchFamily="34" charset="0"/>
              <a:buNone/>
            </a:pPr>
            <a:r>
              <a:rPr lang="en-US" sz="2400" b="1" dirty="0" smtClean="0">
                <a:latin typeface="Book Antiqua" pitchFamily="18" charset="0"/>
              </a:rPr>
              <a:t>Class : </a:t>
            </a:r>
            <a:r>
              <a:rPr lang="en-US" sz="2400" b="1" dirty="0" smtClean="0">
                <a:latin typeface="Book Antiqua" pitchFamily="18" charset="0"/>
              </a:rPr>
              <a:t>X</a:t>
            </a:r>
            <a:endParaRPr lang="en-US" sz="2400" b="1" dirty="0" smtClean="0">
              <a:latin typeface="Book Antiqua" pitchFamily="18" charset="0"/>
            </a:endParaRPr>
          </a:p>
          <a:p>
            <a:pPr indent="0" algn="just">
              <a:buFont typeface="Arial" pitchFamily="34" charset="0"/>
              <a:buNone/>
            </a:pPr>
            <a:r>
              <a:rPr lang="en-US" sz="2400" b="1" dirty="0" smtClean="0">
                <a:latin typeface="Book Antiqua" pitchFamily="18" charset="0"/>
              </a:rPr>
              <a:t>Subject : English </a:t>
            </a:r>
            <a:r>
              <a:rPr lang="en-US" sz="2400" b="1" dirty="0" smtClean="0">
                <a:latin typeface="Book Antiqua" pitchFamily="18" charset="0"/>
              </a:rPr>
              <a:t>First</a:t>
            </a:r>
            <a:r>
              <a:rPr lang="en-US" sz="2400" b="1" dirty="0" smtClean="0">
                <a:latin typeface="Book Antiqua" pitchFamily="18" charset="0"/>
              </a:rPr>
              <a:t> </a:t>
            </a:r>
            <a:r>
              <a:rPr lang="en-US" sz="2400" b="1" dirty="0" smtClean="0">
                <a:latin typeface="Book Antiqua" pitchFamily="18" charset="0"/>
              </a:rPr>
              <a:t>paper</a:t>
            </a: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56669" y="2874477"/>
            <a:ext cx="3340012" cy="3983523"/>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5000" y="2874477"/>
            <a:ext cx="4278978" cy="3400488"/>
          </a:xfrm>
          <a:prstGeom prst="rect">
            <a:avLst/>
          </a:prstGeom>
        </p:spPr>
      </p:pic>
    </p:spTree>
    <p:extLst>
      <p:ext uri="{BB962C8B-B14F-4D97-AF65-F5344CB8AC3E}">
        <p14:creationId xmlns:p14="http://schemas.microsoft.com/office/powerpoint/2010/main" val="2962983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fltVal val="0"/>
                                          </p:val>
                                        </p:tav>
                                        <p:tav tm="100000">
                                          <p:val>
                                            <p:strVal val="#ppt_w"/>
                                          </p:val>
                                        </p:tav>
                                      </p:tavLst>
                                    </p:anim>
                                    <p:anim calcmode="lin" valueType="num">
                                      <p:cBhvr>
                                        <p:cTn id="13" dur="1000" fill="hold"/>
                                        <p:tgtEl>
                                          <p:spTgt spid="3"/>
                                        </p:tgtEl>
                                        <p:attrNameLst>
                                          <p:attrName>ppt_h</p:attrName>
                                        </p:attrNameLst>
                                      </p:cBhvr>
                                      <p:tavLst>
                                        <p:tav tm="0">
                                          <p:val>
                                            <p:fltVal val="0"/>
                                          </p:val>
                                        </p:tav>
                                        <p:tav tm="100000">
                                          <p:val>
                                            <p:strVal val="#ppt_h"/>
                                          </p:val>
                                        </p:tav>
                                      </p:tavLst>
                                    </p:anim>
                                    <p:anim calcmode="lin" valueType="num">
                                      <p:cBhvr>
                                        <p:cTn id="14" dur="1000" fill="hold"/>
                                        <p:tgtEl>
                                          <p:spTgt spid="3"/>
                                        </p:tgtEl>
                                        <p:attrNameLst>
                                          <p:attrName>style.rotation</p:attrName>
                                        </p:attrNameLst>
                                      </p:cBhvr>
                                      <p:tavLst>
                                        <p:tav tm="0">
                                          <p:val>
                                            <p:fltVal val="90"/>
                                          </p:val>
                                        </p:tav>
                                        <p:tav tm="100000">
                                          <p:val>
                                            <p:fltVal val="0"/>
                                          </p:val>
                                        </p:tav>
                                      </p:tavLst>
                                    </p:anim>
                                    <p:animEffect transition="in" filter="fade">
                                      <p:cBhvr>
                                        <p:cTn id="15"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894582"/>
            <a:ext cx="7511716" cy="1077218"/>
          </a:xfrm>
          <a:prstGeom prst="rect">
            <a:avLst/>
          </a:prstGeom>
          <a:solidFill>
            <a:schemeClr val="accent2">
              <a:lumMod val="40000"/>
              <a:lumOff val="60000"/>
            </a:schemeClr>
          </a:solidFill>
        </p:spPr>
        <p:txBody>
          <a:bodyPr wrap="square" rtlCol="0">
            <a:spAutoFit/>
          </a:bodyPr>
          <a:lstStyle/>
          <a:p>
            <a:pPr algn="ctr"/>
            <a:r>
              <a:rPr lang="en-US" sz="3200" dirty="0">
                <a:latin typeface="Times New Roman" pitchFamily="18" charset="0"/>
                <a:cs typeface="Times New Roman" pitchFamily="18" charset="0"/>
              </a:rPr>
              <a:t>Lesson Introduce </a:t>
            </a:r>
          </a:p>
          <a:p>
            <a:pPr algn="ctr"/>
            <a:endParaRPr lang="en-US" sz="3200" dirty="0">
              <a:latin typeface="Times New Roman" pitchFamily="18" charset="0"/>
              <a:cs typeface="Times New Roman" pitchFamily="18" charset="0"/>
            </a:endParaRPr>
          </a:p>
        </p:txBody>
      </p:sp>
      <p:sp>
        <p:nvSpPr>
          <p:cNvPr id="3" name="TextBox 2"/>
          <p:cNvSpPr txBox="1"/>
          <p:nvPr/>
        </p:nvSpPr>
        <p:spPr>
          <a:xfrm>
            <a:off x="990600" y="3014008"/>
            <a:ext cx="7543800" cy="1938992"/>
          </a:xfrm>
          <a:prstGeom prst="rect">
            <a:avLst/>
          </a:prstGeom>
          <a:solidFill>
            <a:schemeClr val="accent1">
              <a:lumMod val="60000"/>
              <a:lumOff val="40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a:latin typeface="Times New Roman" pitchFamily="18" charset="0"/>
                <a:cs typeface="Times New Roman" pitchFamily="18" charset="0"/>
              </a:rPr>
              <a:t>Class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X.</a:t>
            </a:r>
            <a:endParaRPr lang="en-US" sz="2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Subject		: </a:t>
            </a:r>
            <a:r>
              <a:rPr lang="en-US" sz="2400" dirty="0">
                <a:latin typeface="Times New Roman" pitchFamily="18" charset="0"/>
                <a:cs typeface="Times New Roman" pitchFamily="18" charset="0"/>
              </a:rPr>
              <a:t>	English first paper .</a:t>
            </a:r>
          </a:p>
          <a:p>
            <a:r>
              <a:rPr lang="en-US" sz="2400" dirty="0">
                <a:latin typeface="Times New Roman" pitchFamily="18" charset="0"/>
                <a:cs typeface="Times New Roman" pitchFamily="18" charset="0"/>
              </a:rPr>
              <a:t>Unit	</a:t>
            </a:r>
            <a:r>
              <a:rPr lang="en-US" sz="2400" dirty="0" smtClean="0">
                <a:latin typeface="Times New Roman" pitchFamily="18" charset="0"/>
                <a:cs typeface="Times New Roman" pitchFamily="18" charset="0"/>
              </a:rPr>
              <a:t>	: </a:t>
            </a:r>
            <a:r>
              <a:rPr lang="en-US" sz="2400" dirty="0">
                <a:latin typeface="Times New Roman" pitchFamily="18" charset="0"/>
                <a:cs typeface="Times New Roman" pitchFamily="18" charset="0"/>
              </a:rPr>
              <a:t>	7</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Lesson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	6</a:t>
            </a:r>
            <a:r>
              <a:rPr lang="en-US" sz="2400" dirty="0" smtClean="0">
                <a:latin typeface="Times New Roman" pitchFamily="18" charset="0"/>
                <a:cs typeface="Times New Roman" pitchFamily="18" charset="0"/>
              </a:rPr>
              <a:t>. Love for humanity.(Mother Teresa) </a:t>
            </a:r>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043751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4)">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457200"/>
            <a:ext cx="7010400" cy="1077218"/>
          </a:xfrm>
          <a:prstGeom prst="rect">
            <a:avLst/>
          </a:prstGeom>
          <a:solidFill>
            <a:schemeClr val="accent2">
              <a:lumMod val="20000"/>
              <a:lumOff val="80000"/>
            </a:schemeClr>
          </a:solidFill>
        </p:spPr>
        <p:txBody>
          <a:bodyPr wrap="square" rtlCol="0">
            <a:spAutoFit/>
          </a:bodyPr>
          <a:lstStyle/>
          <a:p>
            <a:pPr algn="ctr"/>
            <a:r>
              <a:rPr lang="en-US" sz="3200" dirty="0">
                <a:latin typeface="Times New Roman" pitchFamily="18" charset="0"/>
                <a:cs typeface="Times New Roman" pitchFamily="18" charset="0"/>
              </a:rPr>
              <a:t>Aims and objects:</a:t>
            </a:r>
          </a:p>
          <a:p>
            <a:pPr algn="ctr"/>
            <a:endParaRPr lang="en-US" sz="3200" dirty="0">
              <a:latin typeface="Times New Roman" pitchFamily="18" charset="0"/>
              <a:cs typeface="Times New Roman" pitchFamily="18" charset="0"/>
            </a:endParaRPr>
          </a:p>
        </p:txBody>
      </p:sp>
      <p:sp>
        <p:nvSpPr>
          <p:cNvPr id="3" name="TextBox 2"/>
          <p:cNvSpPr txBox="1"/>
          <p:nvPr/>
        </p:nvSpPr>
        <p:spPr>
          <a:xfrm>
            <a:off x="990600" y="1524000"/>
            <a:ext cx="7010400" cy="2677656"/>
          </a:xfrm>
          <a:prstGeom prst="rect">
            <a:avLst/>
          </a:prstGeom>
          <a:solidFill>
            <a:schemeClr val="accent1">
              <a:lumMod val="40000"/>
              <a:lumOff val="60000"/>
            </a:schemeClr>
          </a:solidFill>
        </p:spPr>
        <p:txBody>
          <a:bodyPr wrap="square" rtlCol="0">
            <a:spAutoFit/>
          </a:bodyPr>
          <a:lstStyle/>
          <a:p>
            <a:r>
              <a:rPr lang="en-US" sz="2400" spc="-100" dirty="0">
                <a:latin typeface="Times New Roman" pitchFamily="18" charset="0"/>
                <a:cs typeface="Times New Roman" pitchFamily="18" charset="0"/>
              </a:rPr>
              <a:t>At the end of the lesson the students will be able to.</a:t>
            </a:r>
          </a:p>
          <a:p>
            <a:endParaRPr lang="en-US" sz="2400" dirty="0">
              <a:latin typeface="Times New Roman" pitchFamily="18" charset="0"/>
              <a:cs typeface="Times New Roman" pitchFamily="18" charset="0"/>
            </a:endParaRPr>
          </a:p>
          <a:p>
            <a:pPr marL="457200" indent="-457200">
              <a:buAutoNum type="arabicPeriod"/>
            </a:pPr>
            <a:r>
              <a:rPr lang="en-US" sz="2400" dirty="0">
                <a:latin typeface="Times New Roman" pitchFamily="18" charset="0"/>
                <a:cs typeface="Times New Roman" pitchFamily="18" charset="0"/>
              </a:rPr>
              <a:t>Say about a famous </a:t>
            </a:r>
            <a:r>
              <a:rPr lang="en-US" sz="2400" dirty="0" smtClean="0">
                <a:latin typeface="Times New Roman" pitchFamily="18" charset="0"/>
                <a:cs typeface="Times New Roman" pitchFamily="18" charset="0"/>
              </a:rPr>
              <a:t>woman of the world.  </a:t>
            </a:r>
            <a:endParaRPr lang="en-US" sz="2400" dirty="0">
              <a:latin typeface="Times New Roman" pitchFamily="18" charset="0"/>
              <a:cs typeface="Times New Roman" pitchFamily="18" charset="0"/>
            </a:endParaRPr>
          </a:p>
          <a:p>
            <a:pPr marL="457200" indent="-457200">
              <a:buAutoNum type="arabicPeriod" startAt="2"/>
            </a:pPr>
            <a:r>
              <a:rPr lang="en-US" sz="2400" dirty="0">
                <a:latin typeface="Times New Roman" pitchFamily="18" charset="0"/>
                <a:cs typeface="Times New Roman" pitchFamily="18" charset="0"/>
              </a:rPr>
              <a:t>Know about </a:t>
            </a:r>
            <a:r>
              <a:rPr lang="en-US" sz="2400" dirty="0" smtClean="0">
                <a:latin typeface="Times New Roman" pitchFamily="18" charset="0"/>
                <a:cs typeface="Times New Roman" pitchFamily="18" charset="0"/>
              </a:rPr>
              <a:t>her mission.</a:t>
            </a:r>
            <a:endParaRPr lang="en-US" sz="2400" dirty="0">
              <a:latin typeface="Times New Roman" pitchFamily="18" charset="0"/>
              <a:cs typeface="Times New Roman" pitchFamily="18" charset="0"/>
            </a:endParaRPr>
          </a:p>
          <a:p>
            <a:pPr marL="457200" indent="-457200">
              <a:buAutoNum type="arabicPeriod" startAt="2"/>
            </a:pPr>
            <a:r>
              <a:rPr lang="en-US" sz="2400" dirty="0">
                <a:latin typeface="Times New Roman" pitchFamily="18" charset="0"/>
                <a:cs typeface="Times New Roman" pitchFamily="18" charset="0"/>
              </a:rPr>
              <a:t>Write a paragraph on </a:t>
            </a:r>
            <a:r>
              <a:rPr lang="en-US" sz="2400" dirty="0" smtClean="0">
                <a:latin typeface="Times New Roman" pitchFamily="18" charset="0"/>
                <a:cs typeface="Times New Roman" pitchFamily="18" charset="0"/>
              </a:rPr>
              <a:t>her. </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a:t>
            </a:r>
          </a:p>
          <a:p>
            <a:endParaRPr lang="en-US" sz="2400" dirty="0">
              <a:latin typeface="Times New Roman" pitchFamily="18" charset="0"/>
              <a:cs typeface="Times New Roman" pitchFamily="18" charset="0"/>
            </a:endParaRPr>
          </a:p>
        </p:txBody>
      </p:sp>
      <p:sp>
        <p:nvSpPr>
          <p:cNvPr id="4" name="TextBox 3">
            <a:extLst>
              <a:ext uri="{FF2B5EF4-FFF2-40B4-BE49-F238E27FC236}">
                <a16:creationId xmlns:a16="http://schemas.microsoft.com/office/drawing/2014/main" xmlns="" id="{2D03EBB9-C279-044B-9069-376AD1DE3AD0}"/>
              </a:ext>
            </a:extLst>
          </p:cNvPr>
          <p:cNvSpPr txBox="1"/>
          <p:nvPr/>
        </p:nvSpPr>
        <p:spPr>
          <a:xfrm>
            <a:off x="990600" y="4191000"/>
            <a:ext cx="7010401" cy="830997"/>
          </a:xfrm>
          <a:prstGeom prst="rect">
            <a:avLst/>
          </a:prstGeom>
          <a:solidFill>
            <a:schemeClr val="accent2">
              <a:lumMod val="20000"/>
              <a:lumOff val="80000"/>
            </a:schemeClr>
          </a:solidFill>
        </p:spPr>
        <p:txBody>
          <a:bodyPr wrap="square" rtlCol="0">
            <a:spAutoFit/>
          </a:bodyPr>
          <a:lstStyle/>
          <a:p>
            <a:pPr algn="ctr"/>
            <a:r>
              <a:rPr lang="en-US" sz="2400" dirty="0">
                <a:latin typeface="Times New Roman" pitchFamily="18" charset="0"/>
                <a:cs typeface="Times New Roman" pitchFamily="18" charset="0"/>
              </a:rPr>
              <a:t>Lesson declaration with previous test:</a:t>
            </a:r>
          </a:p>
          <a:p>
            <a:pPr algn="ctr"/>
            <a:endParaRPr lang="en-US" sz="2400" dirty="0">
              <a:latin typeface="Times New Roman" pitchFamily="18" charset="0"/>
              <a:cs typeface="Times New Roman" pitchFamily="18" charset="0"/>
            </a:endParaRPr>
          </a:p>
        </p:txBody>
      </p:sp>
      <p:sp>
        <p:nvSpPr>
          <p:cNvPr id="5" name="TextBox 4">
            <a:extLst>
              <a:ext uri="{FF2B5EF4-FFF2-40B4-BE49-F238E27FC236}">
                <a16:creationId xmlns:a16="http://schemas.microsoft.com/office/drawing/2014/main" xmlns="" id="{09B7E545-8D7C-7840-89DC-99458D0DA674}"/>
              </a:ext>
            </a:extLst>
          </p:cNvPr>
          <p:cNvSpPr txBox="1"/>
          <p:nvPr/>
        </p:nvSpPr>
        <p:spPr>
          <a:xfrm>
            <a:off x="990600" y="5029200"/>
            <a:ext cx="7010402" cy="830997"/>
          </a:xfrm>
          <a:prstGeom prst="rect">
            <a:avLst/>
          </a:prstGeom>
          <a:solidFill>
            <a:schemeClr val="tx2">
              <a:lumMod val="40000"/>
              <a:lumOff val="60000"/>
            </a:schemeClr>
          </a:solidFill>
        </p:spPr>
        <p:txBody>
          <a:bodyPr wrap="square" rtlCol="0">
            <a:spAutoFit/>
          </a:bodyPr>
          <a:lstStyle/>
          <a:p>
            <a:pPr algn="ctr"/>
            <a:r>
              <a:rPr lang="en-US" sz="2400" dirty="0">
                <a:latin typeface="Times New Roman" pitchFamily="18" charset="0"/>
                <a:cs typeface="Times New Roman" pitchFamily="18" charset="0"/>
              </a:rPr>
              <a:t>Look at the picture and answer the questions. </a:t>
            </a:r>
          </a:p>
          <a:p>
            <a:pPr algn="ct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8413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4)">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heel(4)">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heel(4)">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182" y="74320"/>
            <a:ext cx="4108704" cy="4599439"/>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5398" y="218025"/>
            <a:ext cx="5457214" cy="4455734"/>
          </a:xfrm>
          <a:prstGeom prst="rect">
            <a:avLst/>
          </a:prstGeom>
        </p:spPr>
      </p:pic>
      <p:sp>
        <p:nvSpPr>
          <p:cNvPr id="4" name="TextBox 3"/>
          <p:cNvSpPr txBox="1"/>
          <p:nvPr/>
        </p:nvSpPr>
        <p:spPr>
          <a:xfrm>
            <a:off x="421106" y="4819344"/>
            <a:ext cx="8582526" cy="1569660"/>
          </a:xfrm>
          <a:prstGeom prst="rect">
            <a:avLst/>
          </a:prstGeom>
          <a:solidFill>
            <a:schemeClr val="tx2">
              <a:lumMod val="40000"/>
              <a:lumOff val="60000"/>
            </a:schemeClr>
          </a:solidFill>
        </p:spPr>
        <p:txBody>
          <a:bodyPr wrap="square" rtlCol="0">
            <a:spAutoFit/>
          </a:bodyPr>
          <a:lstStyle/>
          <a:p>
            <a:r>
              <a:rPr lang="en-US" sz="2400" dirty="0">
                <a:latin typeface="Times New Roman" pitchFamily="18" charset="0"/>
                <a:cs typeface="Times New Roman" pitchFamily="18" charset="0"/>
              </a:rPr>
              <a:t>What have you seen in the pictures?</a:t>
            </a:r>
          </a:p>
          <a:p>
            <a:r>
              <a:rPr lang="en-US" sz="2400" dirty="0" err="1">
                <a:latin typeface="Times New Roman" pitchFamily="18" charset="0"/>
                <a:cs typeface="Times New Roman" pitchFamily="18" charset="0"/>
              </a:rPr>
              <a:t>Ans</a:t>
            </a:r>
            <a:r>
              <a:rPr lang="en-US" sz="2400" dirty="0">
                <a:latin typeface="Times New Roman" pitchFamily="18" charset="0"/>
                <a:cs typeface="Times New Roman" pitchFamily="18" charset="0"/>
              </a:rPr>
              <a:t>: In the picture we have seen ----------------------</a:t>
            </a:r>
          </a:p>
          <a:p>
            <a:r>
              <a:rPr lang="en-US" sz="2400" dirty="0">
                <a:latin typeface="Times New Roman" pitchFamily="18" charset="0"/>
                <a:cs typeface="Times New Roman" pitchFamily="18" charset="0"/>
              </a:rPr>
              <a:t>OK, fine.</a:t>
            </a:r>
          </a:p>
          <a:p>
            <a:r>
              <a:rPr lang="en-US" sz="2400" dirty="0">
                <a:latin typeface="Times New Roman" pitchFamily="18" charset="0"/>
                <a:cs typeface="Times New Roman" pitchFamily="18" charset="0"/>
              </a:rPr>
              <a:t>Todays lesson is </a:t>
            </a:r>
            <a:r>
              <a:rPr lang="en-US" sz="2400" dirty="0" smtClean="0">
                <a:latin typeface="Times New Roman" pitchFamily="18" charset="0"/>
                <a:cs typeface="Times New Roman" pitchFamily="18" charset="0"/>
              </a:rPr>
              <a:t>Love for humanity. (Mother Teresa).</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863332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457200"/>
            <a:ext cx="5181600" cy="584775"/>
          </a:xfrm>
          <a:prstGeom prst="rect">
            <a:avLst/>
          </a:prstGeom>
          <a:solidFill>
            <a:schemeClr val="accent2">
              <a:lumMod val="40000"/>
              <a:lumOff val="60000"/>
            </a:schemeClr>
          </a:solidFill>
        </p:spPr>
        <p:txBody>
          <a:bodyPr wrap="square" rtlCol="0">
            <a:spAutoFit/>
          </a:bodyPr>
          <a:lstStyle/>
          <a:p>
            <a:pPr algn="ctr"/>
            <a:r>
              <a:rPr lang="en-US" sz="3200" dirty="0">
                <a:latin typeface="Times New Roman" pitchFamily="18" charset="0"/>
                <a:cs typeface="Times New Roman" pitchFamily="18" charset="0"/>
              </a:rPr>
              <a:t>Word meaning </a:t>
            </a:r>
          </a:p>
        </p:txBody>
      </p:sp>
      <p:sp>
        <p:nvSpPr>
          <p:cNvPr id="3" name="TextBox 2"/>
          <p:cNvSpPr txBox="1"/>
          <p:nvPr/>
        </p:nvSpPr>
        <p:spPr>
          <a:xfrm>
            <a:off x="1905000" y="1335881"/>
            <a:ext cx="5181600" cy="3693319"/>
          </a:xfrm>
          <a:prstGeom prst="rect">
            <a:avLst/>
          </a:prstGeom>
          <a:solidFill>
            <a:schemeClr val="tx2">
              <a:lumMod val="40000"/>
              <a:lumOff val="60000"/>
            </a:schemeClr>
          </a:solidFill>
        </p:spPr>
        <p:txBody>
          <a:bodyPr wrap="square" rtlCol="0">
            <a:spAutoFit/>
          </a:bodyPr>
          <a:lstStyle/>
          <a:p>
            <a:r>
              <a:rPr lang="en-US" dirty="0"/>
              <a:t>	</a:t>
            </a:r>
            <a:r>
              <a:rPr lang="en-US" dirty="0" smtClean="0">
                <a:latin typeface="Times New Roman" pitchFamily="18" charset="0"/>
                <a:cs typeface="Times New Roman" pitchFamily="18" charset="0"/>
              </a:rPr>
              <a:t>Sick</a:t>
            </a:r>
            <a:r>
              <a:rPr lang="en-US" dirty="0"/>
              <a:t>		</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Osusto</a:t>
            </a:r>
            <a:endParaRPr lang="en-US" dirty="0"/>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Dying	 </a:t>
            </a:r>
            <a:r>
              <a:rPr lang="en-US" dirty="0"/>
              <a:t>	</a:t>
            </a:r>
            <a:r>
              <a:rPr lang="en-US" dirty="0" smtClean="0"/>
              <a:t>=</a:t>
            </a:r>
            <a:r>
              <a:rPr lang="en-US" dirty="0" smtClean="0">
                <a:latin typeface="NikoshBAN" pitchFamily="2" charset="0"/>
              </a:rPr>
              <a:t> </a:t>
            </a:r>
            <a:r>
              <a:rPr lang="en-US" dirty="0">
                <a:latin typeface="Times New Roman" pitchFamily="18" charset="0"/>
                <a:cs typeface="Times New Roman" pitchFamily="18" charset="0"/>
              </a:rPr>
              <a:t>M</a:t>
            </a:r>
            <a:r>
              <a:rPr lang="en-US" dirty="0" smtClean="0">
                <a:latin typeface="Times New Roman" pitchFamily="18" charset="0"/>
                <a:cs typeface="Times New Roman" pitchFamily="18" charset="0"/>
              </a:rPr>
              <a:t>ritu poth jatri</a:t>
            </a:r>
            <a:endParaRPr lang="en-US" dirty="0"/>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Fellow</a:t>
            </a:r>
            <a:r>
              <a:rPr lang="bn-BD" dirty="0"/>
              <a:t>		</a:t>
            </a:r>
            <a:r>
              <a:rPr lang="en-US" dirty="0" smtClean="0"/>
              <a:t>= </a:t>
            </a:r>
            <a:r>
              <a:rPr lang="en-US" dirty="0" smtClean="0">
                <a:latin typeface="Times New Roman" pitchFamily="18" charset="0"/>
                <a:cs typeface="Times New Roman" pitchFamily="18" charset="0"/>
              </a:rPr>
              <a:t>Sati</a:t>
            </a:r>
            <a:endParaRPr lang="en-US" dirty="0"/>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Care	</a:t>
            </a:r>
            <a:r>
              <a:rPr lang="bn-BD" dirty="0"/>
              <a:t>	</a:t>
            </a:r>
            <a:r>
              <a:rPr lang="en-US" dirty="0" smtClean="0"/>
              <a:t>= </a:t>
            </a:r>
            <a:r>
              <a:rPr lang="en-US" dirty="0" smtClean="0">
                <a:latin typeface="Times New Roman" pitchFamily="18" charset="0"/>
                <a:cs typeface="Times New Roman" pitchFamily="18" charset="0"/>
              </a:rPr>
              <a:t>Jotno neya</a:t>
            </a:r>
            <a:r>
              <a:rPr lang="en-US" dirty="0" smtClean="0"/>
              <a:t> </a:t>
            </a:r>
            <a:endParaRPr lang="en-US" dirty="0"/>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Carry on </a:t>
            </a:r>
            <a:r>
              <a:rPr lang="en-US" dirty="0" smtClean="0"/>
              <a:t> </a:t>
            </a:r>
            <a:r>
              <a:rPr lang="bn-BD" dirty="0"/>
              <a:t>	</a:t>
            </a:r>
            <a:r>
              <a:rPr lang="en-US" dirty="0" smtClean="0"/>
              <a:t>= </a:t>
            </a:r>
            <a:r>
              <a:rPr lang="en-US" dirty="0" smtClean="0">
                <a:latin typeface="Times New Roman" pitchFamily="18" charset="0"/>
                <a:cs typeface="Times New Roman" pitchFamily="18" charset="0"/>
              </a:rPr>
              <a:t>Chaliye jawa</a:t>
            </a:r>
            <a:r>
              <a:rPr lang="bn-BD" dirty="0" smtClean="0">
                <a:latin typeface="NikoshBAN" pitchFamily="2" charset="0"/>
                <a:cs typeface="NikoshBAN" pitchFamily="2" charset="0"/>
              </a:rPr>
              <a:t>  </a:t>
            </a:r>
            <a:endParaRPr lang="en-US" dirty="0"/>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Opportunity</a:t>
            </a:r>
            <a:r>
              <a:rPr lang="bn-BD" dirty="0"/>
              <a:t>	</a:t>
            </a:r>
            <a:r>
              <a:rPr lang="en-US" dirty="0"/>
              <a:t>=</a:t>
            </a:r>
            <a:r>
              <a:rPr lang="en-US" dirty="0" smtClean="0">
                <a:latin typeface="NikoshBAN" pitchFamily="2" charset="0"/>
              </a:rPr>
              <a:t> </a:t>
            </a:r>
            <a:r>
              <a:rPr lang="en-US" dirty="0" smtClean="0">
                <a:latin typeface="Times New Roman" pitchFamily="18" charset="0"/>
                <a:cs typeface="Times New Roman" pitchFamily="18" charset="0"/>
              </a:rPr>
              <a:t>Sujug</a:t>
            </a:r>
            <a:endParaRPr lang="en-US" dirty="0"/>
          </a:p>
          <a:p>
            <a:pPr lvl="1"/>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Kindness	</a:t>
            </a:r>
            <a:r>
              <a:rPr lang="bn-BD" dirty="0"/>
              <a:t>	</a:t>
            </a:r>
            <a:r>
              <a:rPr lang="en-US" dirty="0" smtClean="0"/>
              <a:t>= </a:t>
            </a:r>
            <a:r>
              <a:rPr lang="en-US" dirty="0" smtClean="0">
                <a:latin typeface="Times New Roman" pitchFamily="18" charset="0"/>
                <a:cs typeface="Times New Roman" pitchFamily="18" charset="0"/>
              </a:rPr>
              <a:t>Doya</a:t>
            </a:r>
            <a:endParaRPr lang="en-US" dirty="0"/>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Charity	 </a:t>
            </a:r>
            <a:r>
              <a:rPr lang="en-US" dirty="0" smtClean="0"/>
              <a:t> </a:t>
            </a:r>
            <a:r>
              <a:rPr lang="bn-BD" dirty="0"/>
              <a:t>	</a:t>
            </a:r>
            <a:r>
              <a:rPr lang="en-US" dirty="0" smtClean="0"/>
              <a:t>=</a:t>
            </a:r>
            <a:r>
              <a:rPr lang="bn-BD" dirty="0" smtClean="0">
                <a:latin typeface="NikoshBAN" pitchFamily="2" charset="0"/>
                <a:cs typeface="NikoshBAN" pitchFamily="2" charset="0"/>
              </a:rPr>
              <a:t> </a:t>
            </a:r>
            <a:r>
              <a:rPr lang="en-US" dirty="0" smtClean="0">
                <a:latin typeface="Times New Roman" pitchFamily="18" charset="0"/>
                <a:cs typeface="Times New Roman" pitchFamily="18" charset="0"/>
              </a:rPr>
              <a:t>Bodannota</a:t>
            </a:r>
            <a:r>
              <a:rPr lang="bn-BD" dirty="0" smtClean="0"/>
              <a:t> </a:t>
            </a:r>
            <a:endParaRPr lang="en-US" dirty="0"/>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Survive</a:t>
            </a:r>
            <a:r>
              <a:rPr lang="bn-BD" dirty="0"/>
              <a:t>		</a:t>
            </a:r>
            <a:r>
              <a:rPr lang="en-US" dirty="0" smtClean="0"/>
              <a:t>= </a:t>
            </a:r>
            <a:r>
              <a:rPr lang="en-US" dirty="0" smtClean="0">
                <a:latin typeface="Times New Roman" pitchFamily="18" charset="0"/>
                <a:cs typeface="Times New Roman" pitchFamily="18" charset="0"/>
              </a:rPr>
              <a:t>Beche thaka</a:t>
            </a:r>
            <a:endParaRPr lang="en-US" dirty="0"/>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Recognize </a:t>
            </a:r>
            <a:r>
              <a:rPr lang="bn-BD" dirty="0"/>
              <a:t>	</a:t>
            </a:r>
            <a:r>
              <a:rPr lang="en-US" dirty="0" smtClean="0"/>
              <a:t>= </a:t>
            </a:r>
            <a:r>
              <a:rPr lang="en-US" dirty="0" smtClean="0">
                <a:latin typeface="Times New Roman" pitchFamily="18" charset="0"/>
                <a:cs typeface="Times New Roman" pitchFamily="18" charset="0"/>
              </a:rPr>
              <a:t>sikriti deya</a:t>
            </a:r>
            <a:endParaRPr lang="bn-BD" dirty="0">
              <a:latin typeface="NikoshBAN" pitchFamily="2" charset="0"/>
              <a:cs typeface="NikoshBAN" pitchFamily="2" charset="0"/>
            </a:endParaRP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Extend	 </a:t>
            </a:r>
            <a:r>
              <a:rPr lang="bn-BD" dirty="0"/>
              <a:t>	</a:t>
            </a:r>
            <a:r>
              <a:rPr lang="en-US" dirty="0" smtClean="0"/>
              <a:t>= </a:t>
            </a:r>
            <a:r>
              <a:rPr lang="en-US" dirty="0" smtClean="0">
                <a:latin typeface="Times New Roman" pitchFamily="18" charset="0"/>
                <a:cs typeface="Times New Roman" pitchFamily="18" charset="0"/>
              </a:rPr>
              <a:t>Prosharito kora</a:t>
            </a:r>
            <a:r>
              <a:rPr lang="bn-BD" dirty="0" smtClean="0">
                <a:latin typeface="NikoshBAN" pitchFamily="2" charset="0"/>
                <a:cs typeface="NikoshBAN" pitchFamily="2" charset="0"/>
              </a:rPr>
              <a:t> </a:t>
            </a:r>
            <a:endParaRPr lang="en-US" dirty="0"/>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Salute</a:t>
            </a:r>
            <a:r>
              <a:rPr lang="bn-BD" dirty="0"/>
              <a:t>		</a:t>
            </a:r>
            <a:r>
              <a:rPr lang="en-US" dirty="0" smtClean="0"/>
              <a:t>= </a:t>
            </a:r>
            <a:r>
              <a:rPr lang="en-US" dirty="0" smtClean="0">
                <a:latin typeface="Times New Roman" pitchFamily="18" charset="0"/>
                <a:cs typeface="Times New Roman" pitchFamily="18" charset="0"/>
              </a:rPr>
              <a:t>Obibadon</a:t>
            </a:r>
            <a:endParaRPr lang="en-US" dirty="0">
              <a:latin typeface="Times New Roman" pitchFamily="18" charset="0"/>
              <a:cs typeface="Times New Roman" pitchFamily="18" charset="0"/>
            </a:endParaRPr>
          </a:p>
          <a:p>
            <a:r>
              <a:rPr lang="bn-BD" dirty="0"/>
              <a:t>  </a:t>
            </a:r>
            <a:endParaRPr lang="en-US" dirty="0"/>
          </a:p>
        </p:txBody>
      </p:sp>
    </p:spTree>
    <p:extLst>
      <p:ext uri="{BB962C8B-B14F-4D97-AF65-F5344CB8AC3E}">
        <p14:creationId xmlns:p14="http://schemas.microsoft.com/office/powerpoint/2010/main" val="2979244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4)">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6002" y="652120"/>
            <a:ext cx="5181600" cy="646331"/>
          </a:xfrm>
          <a:prstGeom prst="rect">
            <a:avLst/>
          </a:prstGeom>
          <a:solidFill>
            <a:schemeClr val="accent2">
              <a:lumMod val="60000"/>
              <a:lumOff val="40000"/>
            </a:schemeClr>
          </a:solidFill>
        </p:spPr>
        <p:txBody>
          <a:bodyPr wrap="square" rtlCol="0">
            <a:spAutoFit/>
          </a:bodyPr>
          <a:lstStyle/>
          <a:p>
            <a:pPr algn="ctr"/>
            <a:r>
              <a:rPr lang="en-US" dirty="0">
                <a:latin typeface="Times New Roman" pitchFamily="18" charset="0"/>
                <a:cs typeface="Times New Roman" pitchFamily="18" charset="0"/>
              </a:rPr>
              <a:t>Open at page no </a:t>
            </a:r>
            <a:r>
              <a:rPr lang="en-US" dirty="0" smtClean="0">
                <a:latin typeface="Times New Roman" pitchFamily="18" charset="0"/>
                <a:cs typeface="Times New Roman" pitchFamily="18" charset="0"/>
              </a:rPr>
              <a:t>103 </a:t>
            </a:r>
            <a:r>
              <a:rPr lang="en-US" dirty="0">
                <a:latin typeface="Times New Roman" pitchFamily="18" charset="0"/>
                <a:cs typeface="Times New Roman" pitchFamily="18" charset="0"/>
              </a:rPr>
              <a:t>and read text B silently </a:t>
            </a:r>
          </a:p>
          <a:p>
            <a:pPr algn="ctr"/>
            <a:endParaRPr lang="en-US" dirty="0">
              <a:latin typeface="Times New Roman" pitchFamily="18" charset="0"/>
              <a:cs typeface="Times New Roman" pitchFamily="18" charset="0"/>
            </a:endParaRPr>
          </a:p>
        </p:txBody>
      </p:sp>
      <p:sp>
        <p:nvSpPr>
          <p:cNvPr id="3" name="TextBox 2"/>
          <p:cNvSpPr txBox="1"/>
          <p:nvPr/>
        </p:nvSpPr>
        <p:spPr>
          <a:xfrm>
            <a:off x="0" y="1779687"/>
            <a:ext cx="11341916" cy="5078313"/>
          </a:xfrm>
          <a:prstGeom prst="rect">
            <a:avLst/>
          </a:prstGeom>
          <a:solidFill>
            <a:schemeClr val="bg1"/>
          </a:solidFill>
        </p:spPr>
        <p:txBody>
          <a:bodyPr wrap="square" rtlCol="0">
            <a:spAutoFit/>
          </a:bodyPr>
          <a:lstStyle/>
          <a:p>
            <a:pPr algn="just"/>
            <a:r>
              <a:rPr lang="en-US" b="1" dirty="0" smtClean="0">
                <a:latin typeface="Times New Roman" pitchFamily="18" charset="0"/>
                <a:cs typeface="Times New Roman" pitchFamily="18" charset="0"/>
              </a:rPr>
              <a:t>Mother Teresa was moved by the sight of the sick and dying on the streets of </a:t>
            </a:r>
            <a:r>
              <a:rPr lang="en-US" b="1" dirty="0">
                <a:latin typeface="Times New Roman" pitchFamily="18" charset="0"/>
                <a:cs typeface="Times New Roman" pitchFamily="18" charset="0"/>
              </a:rPr>
              <a:t>K</a:t>
            </a:r>
            <a:r>
              <a:rPr lang="en-US" b="1" dirty="0" smtClean="0">
                <a:latin typeface="Times New Roman" pitchFamily="18" charset="0"/>
                <a:cs typeface="Times New Roman" pitchFamily="18" charset="0"/>
              </a:rPr>
              <a:t>olkata. She founded a home for the dying destitute and named it “</a:t>
            </a:r>
            <a:r>
              <a:rPr lang="en-US" b="1" dirty="0" err="1" smtClean="0">
                <a:latin typeface="Times New Roman" pitchFamily="18" charset="0"/>
                <a:cs typeface="Times New Roman" pitchFamily="18" charset="0"/>
              </a:rPr>
              <a:t>Nirmal</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Hriday</a:t>
            </a:r>
            <a:r>
              <a:rPr lang="en-US" b="1" dirty="0" smtClean="0">
                <a:latin typeface="Times New Roman" pitchFamily="18" charset="0"/>
                <a:cs typeface="Times New Roman" pitchFamily="18" charset="0"/>
              </a:rPr>
              <a:t>”, meaning pure heart. She and her fellow nuns brought the dying people off the streets of Kolkata to this home. They were lovingly looked after and cared for. Since then many men, women and children have been taken from the streets and carried to </a:t>
            </a:r>
            <a:r>
              <a:rPr lang="en-US" b="1" dirty="0" err="1" smtClean="0">
                <a:latin typeface="Times New Roman" pitchFamily="18" charset="0"/>
                <a:cs typeface="Times New Roman" pitchFamily="18" charset="0"/>
              </a:rPr>
              <a:t>Nirmal</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Hriday</a:t>
            </a:r>
            <a:r>
              <a:rPr lang="en-US" b="1" dirty="0" smtClean="0">
                <a:latin typeface="Times New Roman" pitchFamily="18" charset="0"/>
                <a:cs typeface="Times New Roman" pitchFamily="18" charset="0"/>
              </a:rPr>
              <a:t>. This unloved and uncared people get an opportunity to die in an environment of kindness and love. In their last hours they get human and divine love, and can feel they are also children of God. The missionaries of charity try to find jobs for those who survive, or send them to homes where they can live happily for some more years in a caring environment. Regarding commitment to family, Mother Teresa said, “May be in our own family, we have somebody, who is feeling to lonely, who is feeling sick, who is feeling worried. Are we there? Are we willing to give until it hurts in order to be with our families, or do we put our interest first? We must remember that love beings at home and we must also remember that future of humanity passes through the family”. </a:t>
            </a:r>
          </a:p>
          <a:p>
            <a:pPr algn="just"/>
            <a:r>
              <a:rPr lang="en-US" b="1" dirty="0" smtClean="0">
                <a:latin typeface="Times New Roman" pitchFamily="18" charset="0"/>
                <a:cs typeface="Times New Roman" pitchFamily="18" charset="0"/>
              </a:rPr>
              <a:t>Mother Teresa’s work has been recognized throughout the world and she received a number of awards. These include the Pope xxiii peace prize(1971), the Nehru prize for promotion of international peace &amp; understanding(1972), the </a:t>
            </a:r>
            <a:r>
              <a:rPr lang="en-US" b="1" dirty="0" err="1" smtClean="0">
                <a:latin typeface="Times New Roman" pitchFamily="18" charset="0"/>
                <a:cs typeface="Times New Roman" pitchFamily="18" charset="0"/>
              </a:rPr>
              <a:t>Balzan</a:t>
            </a:r>
            <a:r>
              <a:rPr lang="en-US" b="1" dirty="0" smtClean="0">
                <a:latin typeface="Times New Roman" pitchFamily="18" charset="0"/>
                <a:cs typeface="Times New Roman" pitchFamily="18" charset="0"/>
              </a:rPr>
              <a:t> prize(1978), the Nobel prize (1979), and the Bharat Ratna (1980).</a:t>
            </a:r>
          </a:p>
          <a:p>
            <a:pPr algn="just"/>
            <a:r>
              <a:rPr lang="en-US" b="1" dirty="0" smtClean="0">
                <a:latin typeface="Times New Roman" pitchFamily="18" charset="0"/>
                <a:cs typeface="Times New Roman" pitchFamily="18" charset="0"/>
              </a:rPr>
              <a:t>Mother Teresa died at the age of 87, on 5 September 1997. The world salutes her for her love and compassion for humanity. She has taught us how to extend our hand towards those who need our love and support irrespective of creed, caste and religion. The picture of mother Teresa, draped in a white and blue bordered sari, with a wrinkled face, ever soft eyes and soft eyes and a saintly smile, lives on in our mind.                                         </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2148574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4)">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4693" y="601579"/>
            <a:ext cx="8602583" cy="1200329"/>
          </a:xfrm>
          <a:prstGeom prst="rect">
            <a:avLst/>
          </a:prstGeom>
          <a:solidFill>
            <a:schemeClr val="accent2">
              <a:lumMod val="40000"/>
              <a:lumOff val="60000"/>
            </a:schemeClr>
          </a:solidFill>
        </p:spPr>
        <p:txBody>
          <a:bodyPr wrap="square" rtlCol="0">
            <a:spAutoFit/>
          </a:bodyPr>
          <a:lstStyle/>
          <a:p>
            <a:r>
              <a:rPr lang="en-US" sz="2400" dirty="0">
                <a:latin typeface="Times New Roman" panose="02020603050405020304" pitchFamily="18" charset="0"/>
                <a:cs typeface="Times New Roman" panose="02020603050405020304" pitchFamily="18" charset="0"/>
              </a:rPr>
              <a:t>Use appropriate information from the text to complete The grid.   </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124897535"/>
              </p:ext>
            </p:extLst>
          </p:nvPr>
        </p:nvGraphicFramePr>
        <p:xfrm>
          <a:off x="287764" y="2209798"/>
          <a:ext cx="8579512" cy="2672082"/>
        </p:xfrm>
        <a:graphic>
          <a:graphicData uri="http://schemas.openxmlformats.org/drawingml/2006/table">
            <a:tbl>
              <a:tblPr firstRow="1" bandRow="1">
                <a:tableStyleId>{5C22544A-7EE6-4342-B048-85BDC9FD1C3A}</a:tableStyleId>
              </a:tblPr>
              <a:tblGrid>
                <a:gridCol w="4289756"/>
                <a:gridCol w="4289756"/>
              </a:tblGrid>
              <a:tr h="381726">
                <a:tc gridSpan="2">
                  <a:txBody>
                    <a:bodyPr/>
                    <a:lstStyle/>
                    <a:p>
                      <a:pPr algn="ctr"/>
                      <a:r>
                        <a:rPr lang="en-US" dirty="0" smtClean="0">
                          <a:solidFill>
                            <a:schemeClr val="tx1"/>
                          </a:solidFill>
                          <a:latin typeface="Times New Roman" pitchFamily="18" charset="0"/>
                          <a:cs typeface="Times New Roman" pitchFamily="18" charset="0"/>
                        </a:rPr>
                        <a:t>Mother Teresa</a:t>
                      </a:r>
                      <a:endParaRPr lang="en-US" dirty="0">
                        <a:solidFill>
                          <a:schemeClr val="tx1"/>
                        </a:solidFill>
                        <a:latin typeface="Times New Roman" pitchFamily="18" charset="0"/>
                        <a:cs typeface="Times New Roman" pitchFamily="18" charset="0"/>
                      </a:endParaRPr>
                    </a:p>
                  </a:txBody>
                  <a:tcPr>
                    <a:solidFill>
                      <a:schemeClr val="tx2">
                        <a:lumMod val="40000"/>
                        <a:lumOff val="60000"/>
                      </a:schemeClr>
                    </a:solidFill>
                  </a:tcPr>
                </a:tc>
                <a:tc hMerge="1">
                  <a:txBody>
                    <a:bodyPr/>
                    <a:lstStyle/>
                    <a:p>
                      <a:endParaRPr lang="en-US" dirty="0"/>
                    </a:p>
                  </a:txBody>
                  <a:tcPr/>
                </a:tc>
              </a:tr>
              <a:tr h="381726">
                <a:tc>
                  <a:txBody>
                    <a:bodyPr/>
                    <a:lstStyle/>
                    <a:p>
                      <a:pPr algn="ctr"/>
                      <a:r>
                        <a:rPr lang="en-US" dirty="0" smtClean="0">
                          <a:latin typeface="Times New Roman" pitchFamily="18" charset="0"/>
                          <a:cs typeface="Times New Roman" pitchFamily="18" charset="0"/>
                        </a:rPr>
                        <a:t>Event</a:t>
                      </a:r>
                      <a:endParaRPr lang="en-US" dirty="0">
                        <a:latin typeface="Times New Roman" pitchFamily="18" charset="0"/>
                        <a:cs typeface="Times New Roman" pitchFamily="18" charset="0"/>
                      </a:endParaRPr>
                    </a:p>
                  </a:txBody>
                  <a:tcPr>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Date</a:t>
                      </a:r>
                    </a:p>
                  </a:txBody>
                  <a:tcPr>
                    <a:solidFill>
                      <a:schemeClr val="tx2">
                        <a:lumMod val="40000"/>
                        <a:lumOff val="60000"/>
                      </a:schemeClr>
                    </a:solidFill>
                  </a:tcPr>
                </a:tc>
              </a:tr>
              <a:tr h="3817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(a). Received</a:t>
                      </a:r>
                      <a:r>
                        <a:rPr lang="en-US" baseline="0" dirty="0" smtClean="0">
                          <a:latin typeface="Times New Roman" pitchFamily="18" charset="0"/>
                          <a:cs typeface="Times New Roman" pitchFamily="18" charset="0"/>
                        </a:rPr>
                        <a:t> the Nehru Prize</a:t>
                      </a:r>
                      <a:endParaRPr lang="en-US" dirty="0" smtClean="0">
                        <a:latin typeface="Times New Roman" pitchFamily="18" charset="0"/>
                        <a:cs typeface="Times New Roman" pitchFamily="18" charset="0"/>
                      </a:endParaRPr>
                    </a:p>
                  </a:txBody>
                  <a:tcPr>
                    <a:solidFill>
                      <a:schemeClr val="tx2">
                        <a:lumMod val="40000"/>
                        <a:lumOff val="60000"/>
                      </a:schemeClr>
                    </a:solidFill>
                  </a:tcPr>
                </a:tc>
                <a:tc>
                  <a:txBody>
                    <a:bodyPr/>
                    <a:lstStyle/>
                    <a:p>
                      <a:endParaRPr lang="en-US" dirty="0">
                        <a:latin typeface="Times New Roman" pitchFamily="18" charset="0"/>
                        <a:cs typeface="Times New Roman" pitchFamily="18" charset="0"/>
                      </a:endParaRPr>
                    </a:p>
                  </a:txBody>
                  <a:tcPr>
                    <a:solidFill>
                      <a:schemeClr val="tx2">
                        <a:lumMod val="40000"/>
                        <a:lumOff val="60000"/>
                      </a:schemeClr>
                    </a:solidFill>
                  </a:tcPr>
                </a:tc>
              </a:tr>
              <a:tr h="381726">
                <a:tc>
                  <a:txBody>
                    <a:bodyPr/>
                    <a:lstStyle/>
                    <a:p>
                      <a:r>
                        <a:rPr lang="en-US" dirty="0" smtClean="0">
                          <a:latin typeface="Times New Roman" pitchFamily="18" charset="0"/>
                          <a:cs typeface="Times New Roman" pitchFamily="18" charset="0"/>
                        </a:rPr>
                        <a:t>(b). Received the Nobel Prize</a:t>
                      </a:r>
                      <a:endParaRPr lang="en-US" dirty="0">
                        <a:latin typeface="Times New Roman" pitchFamily="18" charset="0"/>
                        <a:cs typeface="Times New Roman" pitchFamily="18" charset="0"/>
                      </a:endParaRPr>
                    </a:p>
                  </a:txBody>
                  <a:tcPr>
                    <a:solidFill>
                      <a:schemeClr val="tx2">
                        <a:lumMod val="40000"/>
                        <a:lumOff val="60000"/>
                      </a:schemeClr>
                    </a:solidFill>
                  </a:tcPr>
                </a:tc>
                <a:tc>
                  <a:txBody>
                    <a:bodyPr/>
                    <a:lstStyle/>
                    <a:p>
                      <a:endParaRPr lang="en-US" dirty="0">
                        <a:latin typeface="Times New Roman" pitchFamily="18" charset="0"/>
                        <a:cs typeface="Times New Roman" pitchFamily="18" charset="0"/>
                      </a:endParaRPr>
                    </a:p>
                  </a:txBody>
                  <a:tcPr>
                    <a:solidFill>
                      <a:schemeClr val="tx2">
                        <a:lumMod val="40000"/>
                        <a:lumOff val="60000"/>
                      </a:schemeClr>
                    </a:solidFill>
                  </a:tcPr>
                </a:tc>
              </a:tr>
              <a:tr h="381726">
                <a:tc>
                  <a:txBody>
                    <a:bodyPr/>
                    <a:lstStyle/>
                    <a:p>
                      <a:r>
                        <a:rPr lang="en-US" dirty="0" smtClean="0">
                          <a:latin typeface="Times New Roman" pitchFamily="18" charset="0"/>
                          <a:cs typeface="Times New Roman" pitchFamily="18" charset="0"/>
                        </a:rPr>
                        <a:t>(c).</a:t>
                      </a:r>
                      <a:r>
                        <a:rPr lang="en-US" baseline="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Received the</a:t>
                      </a:r>
                      <a:r>
                        <a:rPr lang="en-US" baseline="0" dirty="0" smtClean="0">
                          <a:latin typeface="Times New Roman" pitchFamily="18" charset="0"/>
                          <a:cs typeface="Times New Roman" pitchFamily="18" charset="0"/>
                        </a:rPr>
                        <a:t> Bharat Ratna</a:t>
                      </a:r>
                      <a:endParaRPr lang="en-US" dirty="0">
                        <a:latin typeface="Times New Roman" pitchFamily="18" charset="0"/>
                        <a:cs typeface="Times New Roman" pitchFamily="18" charset="0"/>
                      </a:endParaRPr>
                    </a:p>
                  </a:txBody>
                  <a:tcPr>
                    <a:solidFill>
                      <a:schemeClr val="tx2">
                        <a:lumMod val="40000"/>
                        <a:lumOff val="60000"/>
                      </a:schemeClr>
                    </a:solidFill>
                  </a:tcPr>
                </a:tc>
                <a:tc>
                  <a:txBody>
                    <a:bodyPr/>
                    <a:lstStyle/>
                    <a:p>
                      <a:endParaRPr lang="en-US" dirty="0">
                        <a:latin typeface="Times New Roman" pitchFamily="18" charset="0"/>
                        <a:cs typeface="Times New Roman" pitchFamily="18" charset="0"/>
                      </a:endParaRPr>
                    </a:p>
                  </a:txBody>
                  <a:tcPr>
                    <a:solidFill>
                      <a:schemeClr val="tx2">
                        <a:lumMod val="40000"/>
                        <a:lumOff val="60000"/>
                      </a:schemeClr>
                    </a:solidFill>
                  </a:tcPr>
                </a:tc>
              </a:tr>
              <a:tr h="381726">
                <a:tc>
                  <a:txBody>
                    <a:bodyPr/>
                    <a:lstStyle/>
                    <a:p>
                      <a:r>
                        <a:rPr lang="en-US" dirty="0" smtClean="0">
                          <a:latin typeface="Times New Roman" pitchFamily="18" charset="0"/>
                          <a:cs typeface="Times New Roman" pitchFamily="18" charset="0"/>
                        </a:rPr>
                        <a:t>(d). Died</a:t>
                      </a:r>
                      <a:endParaRPr lang="en-US" dirty="0">
                        <a:latin typeface="Times New Roman" pitchFamily="18" charset="0"/>
                        <a:cs typeface="Times New Roman" pitchFamily="18" charset="0"/>
                      </a:endParaRPr>
                    </a:p>
                  </a:txBody>
                  <a:tcPr>
                    <a:solidFill>
                      <a:schemeClr val="tx2">
                        <a:lumMod val="40000"/>
                        <a:lumOff val="60000"/>
                      </a:schemeClr>
                    </a:solidFill>
                  </a:tcPr>
                </a:tc>
                <a:tc>
                  <a:txBody>
                    <a:bodyPr/>
                    <a:lstStyle/>
                    <a:p>
                      <a:endParaRPr lang="en-US" dirty="0">
                        <a:latin typeface="Times New Roman" pitchFamily="18" charset="0"/>
                        <a:cs typeface="Times New Roman" pitchFamily="18" charset="0"/>
                      </a:endParaRPr>
                    </a:p>
                  </a:txBody>
                  <a:tcPr>
                    <a:solidFill>
                      <a:schemeClr val="tx2">
                        <a:lumMod val="40000"/>
                        <a:lumOff val="60000"/>
                      </a:schemeClr>
                    </a:solidFill>
                  </a:tcPr>
                </a:tc>
              </a:tr>
              <a:tr h="381726">
                <a:tc>
                  <a:txBody>
                    <a:bodyPr/>
                    <a:lstStyle/>
                    <a:p>
                      <a:r>
                        <a:rPr lang="en-US" dirty="0" smtClean="0">
                          <a:latin typeface="Times New Roman" pitchFamily="18" charset="0"/>
                          <a:cs typeface="Times New Roman" pitchFamily="18" charset="0"/>
                        </a:rPr>
                        <a:t>(e). Born</a:t>
                      </a:r>
                      <a:endParaRPr lang="en-US" dirty="0">
                        <a:latin typeface="Times New Roman" pitchFamily="18" charset="0"/>
                        <a:cs typeface="Times New Roman" pitchFamily="18" charset="0"/>
                      </a:endParaRPr>
                    </a:p>
                  </a:txBody>
                  <a:tcPr>
                    <a:solidFill>
                      <a:schemeClr val="tx2">
                        <a:lumMod val="40000"/>
                        <a:lumOff val="60000"/>
                      </a:schemeClr>
                    </a:solidFill>
                  </a:tcPr>
                </a:tc>
                <a:tc>
                  <a:txBody>
                    <a:bodyPr/>
                    <a:lstStyle/>
                    <a:p>
                      <a:endParaRPr lang="en-US" dirty="0">
                        <a:latin typeface="Times New Roman" pitchFamily="18" charset="0"/>
                        <a:cs typeface="Times New Roman" pitchFamily="18" charset="0"/>
                      </a:endParaRPr>
                    </a:p>
                  </a:txBody>
                  <a:tcPr>
                    <a:solidFill>
                      <a:schemeClr val="tx2">
                        <a:lumMod val="40000"/>
                        <a:lumOff val="60000"/>
                      </a:schemeClr>
                    </a:solidFill>
                  </a:tcPr>
                </a:tc>
              </a:tr>
            </a:tbl>
          </a:graphicData>
        </a:graphic>
      </p:graphicFrame>
      <p:sp>
        <p:nvSpPr>
          <p:cNvPr id="4" name="TextBox 3"/>
          <p:cNvSpPr txBox="1"/>
          <p:nvPr/>
        </p:nvSpPr>
        <p:spPr>
          <a:xfrm>
            <a:off x="287765" y="5352871"/>
            <a:ext cx="8579511" cy="1200329"/>
          </a:xfrm>
          <a:prstGeom prst="rect">
            <a:avLst/>
          </a:prstGeom>
          <a:solidFill>
            <a:schemeClr val="accent2">
              <a:lumMod val="60000"/>
              <a:lumOff val="40000"/>
            </a:schemeClr>
          </a:solidFill>
        </p:spPr>
        <p:txBody>
          <a:bodyPr wrap="square" rtlCol="0">
            <a:spAutoFit/>
          </a:bodyPr>
          <a:lstStyle/>
          <a:p>
            <a:r>
              <a:rPr lang="en-US" sz="2400" dirty="0" err="1" smtClean="0">
                <a:latin typeface="Times New Roman" panose="02020603050405020304" pitchFamily="18" charset="0"/>
                <a:cs typeface="Times New Roman" panose="02020603050405020304" pitchFamily="18" charset="0"/>
              </a:rPr>
              <a:t>Ans</a:t>
            </a:r>
            <a:r>
              <a:rPr lang="en-US" sz="2400" dirty="0" smtClean="0">
                <a:latin typeface="Times New Roman" panose="02020603050405020304" pitchFamily="18" charset="0"/>
                <a:cs typeface="Times New Roman" panose="02020603050405020304" pitchFamily="18" charset="0"/>
              </a:rPr>
              <a:t>: a + 1972,  b + 1979,   c + 1980,   d + 1997,  e + 1910   </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79161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7347" y="675314"/>
            <a:ext cx="8814032" cy="2585323"/>
          </a:xfrm>
          <a:prstGeom prst="rect">
            <a:avLst/>
          </a:prstGeom>
        </p:spPr>
        <p:txBody>
          <a:bodyPr wrap="square">
            <a:spAutoFit/>
          </a:bodyPr>
          <a:lstStyle/>
          <a:p>
            <a:pPr algn="ctr"/>
            <a:r>
              <a:rPr lang="en-US" b="1" dirty="0" smtClean="0">
                <a:latin typeface="Times New Roman" pitchFamily="18" charset="0"/>
                <a:cs typeface="Times New Roman" pitchFamily="18" charset="0"/>
              </a:rPr>
              <a:t>Fill in the gaps with suitable words from the text.</a:t>
            </a:r>
          </a:p>
          <a:p>
            <a:pPr algn="ctr"/>
            <a:endParaRPr lang="en-US" b="1"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Regarding </a:t>
            </a:r>
            <a:r>
              <a:rPr lang="en-US" b="1" dirty="0">
                <a:latin typeface="Times New Roman" pitchFamily="18" charset="0"/>
                <a:cs typeface="Times New Roman" pitchFamily="18" charset="0"/>
              </a:rPr>
              <a:t>commitment to </a:t>
            </a:r>
            <a:r>
              <a:rPr lang="en-US" b="1" dirty="0" smtClean="0">
                <a:latin typeface="Times New Roman" pitchFamily="18" charset="0"/>
                <a:cs typeface="Times New Roman" pitchFamily="18" charset="0"/>
              </a:rPr>
              <a:t>(a) -------, </a:t>
            </a:r>
            <a:r>
              <a:rPr lang="en-US" b="1" dirty="0">
                <a:latin typeface="Times New Roman" pitchFamily="18" charset="0"/>
                <a:cs typeface="Times New Roman" pitchFamily="18" charset="0"/>
              </a:rPr>
              <a:t>Mother Teresa said, “May be in our </a:t>
            </a:r>
            <a:r>
              <a:rPr lang="en-US" b="1" dirty="0" smtClean="0">
                <a:latin typeface="Times New Roman" pitchFamily="18" charset="0"/>
                <a:cs typeface="Times New Roman" pitchFamily="18" charset="0"/>
              </a:rPr>
              <a:t>(b) ----- </a:t>
            </a:r>
            <a:r>
              <a:rPr lang="en-US" b="1" dirty="0">
                <a:latin typeface="Times New Roman" pitchFamily="18" charset="0"/>
                <a:cs typeface="Times New Roman" pitchFamily="18" charset="0"/>
              </a:rPr>
              <a:t>family, we have somebody, who is </a:t>
            </a:r>
            <a:r>
              <a:rPr lang="en-US" b="1" dirty="0" smtClean="0">
                <a:latin typeface="Times New Roman" pitchFamily="18" charset="0"/>
                <a:cs typeface="Times New Roman" pitchFamily="18" charset="0"/>
              </a:rPr>
              <a:t>(c) ------ </a:t>
            </a:r>
            <a:r>
              <a:rPr lang="en-US" b="1" dirty="0">
                <a:latin typeface="Times New Roman" pitchFamily="18" charset="0"/>
                <a:cs typeface="Times New Roman" pitchFamily="18" charset="0"/>
              </a:rPr>
              <a:t>to lonely, who is feeling sick, who is feeling worried. Are we there? Are we </a:t>
            </a:r>
            <a:r>
              <a:rPr lang="en-US" b="1" dirty="0" smtClean="0">
                <a:latin typeface="Times New Roman" pitchFamily="18" charset="0"/>
                <a:cs typeface="Times New Roman" pitchFamily="18" charset="0"/>
              </a:rPr>
              <a:t>(d) ------ </a:t>
            </a:r>
            <a:r>
              <a:rPr lang="en-US" b="1" dirty="0">
                <a:latin typeface="Times New Roman" pitchFamily="18" charset="0"/>
                <a:cs typeface="Times New Roman" pitchFamily="18" charset="0"/>
              </a:rPr>
              <a:t>to give until it hurts in order to be with our families, or do we put our interest first? We </a:t>
            </a:r>
            <a:r>
              <a:rPr lang="en-US" b="1" dirty="0" smtClean="0">
                <a:latin typeface="Times New Roman" pitchFamily="18" charset="0"/>
                <a:cs typeface="Times New Roman" pitchFamily="18" charset="0"/>
              </a:rPr>
              <a:t>must (e) ------ </a:t>
            </a:r>
            <a:r>
              <a:rPr lang="en-US" b="1" dirty="0">
                <a:latin typeface="Times New Roman" pitchFamily="18" charset="0"/>
                <a:cs typeface="Times New Roman" pitchFamily="18" charset="0"/>
              </a:rPr>
              <a:t>that love beings at home and we must also remember that future of humanity passes through the family”. </a:t>
            </a:r>
            <a:endParaRPr lang="en-US" b="1" dirty="0" smtClean="0">
              <a:latin typeface="Times New Roman" pitchFamily="18" charset="0"/>
              <a:cs typeface="Times New Roman" pitchFamily="18" charset="0"/>
            </a:endParaRPr>
          </a:p>
          <a:p>
            <a:pPr algn="just"/>
            <a:endParaRPr lang="en-US" b="1" dirty="0">
              <a:latin typeface="Times New Roman" pitchFamily="18" charset="0"/>
              <a:cs typeface="Times New Roman" pitchFamily="18" charset="0"/>
            </a:endParaRPr>
          </a:p>
          <a:p>
            <a:pPr algn="just"/>
            <a:r>
              <a:rPr lang="en-US" b="1" dirty="0" err="1" smtClean="0">
                <a:latin typeface="Times New Roman" pitchFamily="18" charset="0"/>
                <a:cs typeface="Times New Roman" pitchFamily="18" charset="0"/>
              </a:rPr>
              <a:t>Ans</a:t>
            </a:r>
            <a:r>
              <a:rPr lang="en-US" b="1" dirty="0" smtClean="0">
                <a:latin typeface="Times New Roman" pitchFamily="18" charset="0"/>
                <a:cs typeface="Times New Roman" pitchFamily="18" charset="0"/>
              </a:rPr>
              <a:t>: a = family,   b = own,   c  = feeling,  d  =  willing,  f  =  remember,</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4240984827"/>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19</TotalTime>
  <Words>723</Words>
  <Application>Microsoft Office PowerPoint</Application>
  <PresentationFormat>Widescreen</PresentationFormat>
  <Paragraphs>78</Paragraphs>
  <Slides>11</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Book Antiqua</vt:lpstr>
      <vt:lpstr>Calibri</vt:lpstr>
      <vt:lpstr>Century Gothic</vt:lpstr>
      <vt:lpstr>NikoshBAN</vt:lpstr>
      <vt:lpstr>Times New Roman</vt:lpstr>
      <vt:lpstr>Vrinda</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 Abc</dc:creator>
  <cp:lastModifiedBy>Pc Abc</cp:lastModifiedBy>
  <cp:revision>2</cp:revision>
  <dcterms:created xsi:type="dcterms:W3CDTF">2021-01-28T15:14:19Z</dcterms:created>
  <dcterms:modified xsi:type="dcterms:W3CDTF">2021-01-28T15:33:56Z</dcterms:modified>
</cp:coreProperties>
</file>