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7" r:id="rId3"/>
    <p:sldId id="299" r:id="rId4"/>
    <p:sldId id="300" r:id="rId5"/>
    <p:sldId id="298" r:id="rId6"/>
    <p:sldId id="301" r:id="rId7"/>
    <p:sldId id="317" r:id="rId8"/>
    <p:sldId id="318" r:id="rId9"/>
    <p:sldId id="303" r:id="rId10"/>
    <p:sldId id="302" r:id="rId11"/>
    <p:sldId id="324" r:id="rId12"/>
    <p:sldId id="319" r:id="rId13"/>
    <p:sldId id="323" r:id="rId14"/>
    <p:sldId id="304" r:id="rId15"/>
    <p:sldId id="305" r:id="rId16"/>
    <p:sldId id="321" r:id="rId17"/>
    <p:sldId id="327" r:id="rId18"/>
    <p:sldId id="326" r:id="rId19"/>
    <p:sldId id="313" r:id="rId20"/>
    <p:sldId id="314" r:id="rId21"/>
    <p:sldId id="315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2905" autoAdjust="0"/>
  </p:normalViewPr>
  <p:slideViewPr>
    <p:cSldViewPr>
      <p:cViewPr>
        <p:scale>
          <a:sx n="50" d="100"/>
          <a:sy n="50" d="100"/>
        </p:scale>
        <p:origin x="1256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1AFAF-40CA-4ADF-BF6C-E5BA571C74D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DA57-0D6A-4797-8270-B90831D7A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7DA57-0D6A-4797-8270-B90831D7A5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506373-156F-447F-964A-A4631908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448" r="15949" b="16986"/>
          <a:stretch/>
        </p:blipFill>
        <p:spPr>
          <a:xfrm>
            <a:off x="2817275" y="4193771"/>
            <a:ext cx="4193125" cy="1982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17526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622">
            <a:off x="1488567" y="813394"/>
            <a:ext cx="1829436" cy="1752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-726025" y="0"/>
            <a:ext cx="54102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46482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3.7037E-7 L 3.33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52413 0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0023 L -0.62083 -0.01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441488" y="2476839"/>
            <a:ext cx="3168445" cy="1418304"/>
          </a:xfrm>
          <a:prstGeom prst="flowChartPunchedTape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গণতন্ত্রকেই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ব্যবস্থা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="" xmlns:a16="http://schemas.microsoft.com/office/drawing/2014/main" id="{7F5F61F2-02DE-49BD-88DE-F1F391C7961A}"/>
              </a:ext>
            </a:extLst>
          </p:cNvPr>
          <p:cNvSpPr/>
          <p:nvPr/>
        </p:nvSpPr>
        <p:spPr>
          <a:xfrm>
            <a:off x="419100" y="1253613"/>
            <a:ext cx="3162300" cy="632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117B688C-D3E6-4986-92E4-3BA3137ED83D}"/>
              </a:ext>
            </a:extLst>
          </p:cNvPr>
          <p:cNvSpPr/>
          <p:nvPr/>
        </p:nvSpPr>
        <p:spPr>
          <a:xfrm>
            <a:off x="461634" y="4515642"/>
            <a:ext cx="3073356" cy="4937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417B35A1-E516-47BE-B618-954C66937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Punched Tape 8"/>
          <p:cNvSpPr/>
          <p:nvPr/>
        </p:nvSpPr>
        <p:spPr>
          <a:xfrm>
            <a:off x="466791" y="76200"/>
            <a:ext cx="2494773" cy="754437"/>
          </a:xfrm>
          <a:prstGeom prst="flowChartPunchedTap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="" xmlns:a16="http://schemas.microsoft.com/office/drawing/2014/main" id="{117B688C-D3E6-4986-92E4-3BA3137ED83D}"/>
              </a:ext>
            </a:extLst>
          </p:cNvPr>
          <p:cNvSpPr/>
          <p:nvPr/>
        </p:nvSpPr>
        <p:spPr>
          <a:xfrm>
            <a:off x="412955" y="5715000"/>
            <a:ext cx="4014502" cy="6836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জনসাধারণের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669978"/>
            <a:ext cx="3124199" cy="218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97301"/>
            <a:ext cx="3124199" cy="202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0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>
            <a:extLst>
              <a:ext uri="{FF2B5EF4-FFF2-40B4-BE49-F238E27FC236}">
                <a16:creationId xmlns="" xmlns:a16="http://schemas.microsoft.com/office/drawing/2014/main" id="{6C801A31-584D-491E-ACD5-50A20F380402}"/>
              </a:ext>
            </a:extLst>
          </p:cNvPr>
          <p:cNvSpPr/>
          <p:nvPr/>
        </p:nvSpPr>
        <p:spPr>
          <a:xfrm>
            <a:off x="1614947" y="4343400"/>
            <a:ext cx="4923506" cy="5105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বিধিসম্মত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BF710560-FA3D-448B-B39F-76D0E0B13A30}"/>
              </a:ext>
            </a:extLst>
          </p:cNvPr>
          <p:cNvSpPr/>
          <p:nvPr/>
        </p:nvSpPr>
        <p:spPr>
          <a:xfrm>
            <a:off x="2057400" y="5257800"/>
            <a:ext cx="4038600" cy="4978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গণতন্ত্র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E72A28C8-DEB1-4732-9646-06C065CE2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80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53" y="1394463"/>
            <a:ext cx="3657600" cy="208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94463"/>
            <a:ext cx="3505200" cy="2083279"/>
          </a:xfrm>
          <a:prstGeom prst="rect">
            <a:avLst/>
          </a:prstGeom>
        </p:spPr>
      </p:pic>
      <p:sp>
        <p:nvSpPr>
          <p:cNvPr id="17" name="Flowchart: Punched Tape 16"/>
          <p:cNvSpPr/>
          <p:nvPr/>
        </p:nvSpPr>
        <p:spPr>
          <a:xfrm>
            <a:off x="3462266" y="151586"/>
            <a:ext cx="2494773" cy="754437"/>
          </a:xfrm>
          <a:prstGeom prst="flowChartPunchedTap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2819400"/>
            <a:ext cx="5791201" cy="7467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কর।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733800" y="685800"/>
            <a:ext cx="1828800" cy="838202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C3DA5A-54D0-463E-85CF-C6AF88E1B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448" r="15949" b="16986"/>
          <a:stretch/>
        </p:blipFill>
        <p:spPr>
          <a:xfrm>
            <a:off x="2667000" y="4695140"/>
            <a:ext cx="4495801" cy="212598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64F74C4-A2E9-40AF-AAF4-298073AB1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3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unched Tape 15"/>
          <p:cNvSpPr/>
          <p:nvPr/>
        </p:nvSpPr>
        <p:spPr>
          <a:xfrm>
            <a:off x="3429000" y="381000"/>
            <a:ext cx="2167813" cy="772272"/>
          </a:xfrm>
          <a:prstGeom prst="flowChartPunchedTape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1295400" y="2073288"/>
            <a:ext cx="164004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BC9D8337-4E13-4D20-B003-8AF6B6BC8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6248400" y="2055832"/>
            <a:ext cx="164004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29E4A0-8B75-4ECB-8C8F-036C970BE562}"/>
              </a:ext>
            </a:extLst>
          </p:cNvPr>
          <p:cNvSpPr txBox="1"/>
          <p:nvPr/>
        </p:nvSpPr>
        <p:spPr>
          <a:xfrm>
            <a:off x="533400" y="6019800"/>
            <a:ext cx="8229600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0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46" y="3048000"/>
            <a:ext cx="3913554" cy="24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1542C40C-8F5E-404F-B2F5-8D98BE8DFA08}"/>
              </a:ext>
            </a:extLst>
          </p:cNvPr>
          <p:cNvSpPr/>
          <p:nvPr/>
        </p:nvSpPr>
        <p:spPr>
          <a:xfrm>
            <a:off x="1143000" y="190911"/>
            <a:ext cx="1694541" cy="5268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30802C10-5C5D-4B71-BBE4-8DE80D291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-1" y="0"/>
            <a:ext cx="380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7576"/>
            <a:ext cx="3048000" cy="151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7" y="4941079"/>
            <a:ext cx="3040284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36778"/>
            <a:ext cx="3110368" cy="1680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91991"/>
            <a:ext cx="3048000" cy="16132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29E4A0-8B75-4ECB-8C8F-036C970BE562}"/>
              </a:ext>
            </a:extLst>
          </p:cNvPr>
          <p:cNvSpPr txBox="1"/>
          <p:nvPr/>
        </p:nvSpPr>
        <p:spPr>
          <a:xfrm>
            <a:off x="609600" y="1750387"/>
            <a:ext cx="3369834" cy="16312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bn-IN" sz="2000" b="0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0" i="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717783" y="58566"/>
            <a:ext cx="2057400" cy="8093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A996668D-A6D6-436F-989C-1EF1D404A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29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93542" y="562666"/>
            <a:ext cx="3035300" cy="4572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7400" y="3377576"/>
            <a:ext cx="6318017" cy="4438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নাগরিকরা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ভোটে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6111626"/>
            <a:ext cx="5486400" cy="461665"/>
          </a:xfrm>
          <a:prstGeom prst="roundRect">
            <a:avLst>
              <a:gd name="adj" fmla="val 2118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প্রতিনিধিরাই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1092200" y="3377576"/>
            <a:ext cx="7206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1016000" y="6111626"/>
            <a:ext cx="8730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9978" r="5000" b="9955"/>
          <a:stretch/>
        </p:blipFill>
        <p:spPr>
          <a:xfrm>
            <a:off x="3124200" y="1087407"/>
            <a:ext cx="3810000" cy="215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42" y="4205761"/>
            <a:ext cx="30353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28233" y="3657600"/>
            <a:ext cx="2667000" cy="6040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নির্বাচন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" y="6161540"/>
            <a:ext cx="467316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জাতী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আসনের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নির্বাচন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457A1753-4370-4829-8682-90FAAA62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1846979" y="457200"/>
            <a:ext cx="164004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7" y="3899665"/>
            <a:ext cx="3940826" cy="2138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865066" cy="23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0" y="228600"/>
            <a:ext cx="3908686" cy="4954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04B4887-B95B-4EF5-8621-0640C0F28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837283" y="4580475"/>
            <a:ext cx="11439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762000" y="2297315"/>
            <a:ext cx="121147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33600" y="2494652"/>
            <a:ext cx="4648200" cy="42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6858000" y="2263819"/>
            <a:ext cx="19362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6979172" y="4594914"/>
            <a:ext cx="19362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8737" y="200411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8736" y="265116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4810193"/>
            <a:ext cx="1103158" cy="13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2319216" y="5695890"/>
            <a:ext cx="125555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5607113" y="5695890"/>
            <a:ext cx="1600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দ্বিতীয়বার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3352800" y="4652004"/>
            <a:ext cx="233005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প্রতিনিধি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  <a:endCxn id="12" idx="1"/>
          </p:cNvCxnSpPr>
          <p:nvPr/>
        </p:nvCxnSpPr>
        <p:spPr>
          <a:xfrm flipV="1">
            <a:off x="5682855" y="4825747"/>
            <a:ext cx="1296317" cy="26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19309" y="4934038"/>
            <a:ext cx="0" cy="651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05997" y="4934038"/>
            <a:ext cx="0" cy="651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685800" y="1371600"/>
            <a:ext cx="164004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3E0C37-46FA-4A9C-97B9-7E4C34E45E71}"/>
              </a:ext>
            </a:extLst>
          </p:cNvPr>
          <p:cNvSpPr txBox="1"/>
          <p:nvPr/>
        </p:nvSpPr>
        <p:spPr>
          <a:xfrm>
            <a:off x="743821" y="3733800"/>
            <a:ext cx="16400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2" grpId="0" animBg="1"/>
      <p:bldP spid="4" grpId="0"/>
      <p:bldP spid="13" grpId="0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38CC3A-5A70-4C64-AAC1-55580C7DA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448" r="15949" b="16986"/>
          <a:stretch/>
        </p:blipFill>
        <p:spPr>
          <a:xfrm>
            <a:off x="2286000" y="4673602"/>
            <a:ext cx="4538750" cy="21462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0" y="2514600"/>
            <a:ext cx="6705600" cy="6400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পার্থক্য ব্যাখ্যা কর।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10000" y="533400"/>
            <a:ext cx="1753484" cy="9144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C0F54951-618C-44A5-BE95-CFA11A489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2362200"/>
            <a:ext cx="6324600" cy="1752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endParaRPr lang="en-US" sz="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3429000" y="533400"/>
            <a:ext cx="1981200" cy="99060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C56D53F-4A98-4BA3-A440-FDA9762D1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C69150-4651-4EB3-B27A-D8DEFDE2F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2514600" cy="28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3048000"/>
            <a:ext cx="3600897" cy="2438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 কুজুর</a:t>
            </a:r>
          </a:p>
          <a:p>
            <a:pPr marL="0" indent="0">
              <a:buNone/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>
              <a:buNone/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বাংলাহিলি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বালিকা উচ্চ বিদ্যালয়</a:t>
            </a:r>
          </a:p>
          <a:p>
            <a:pPr marL="0" indent="0">
              <a:buNone/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হাকিমপুর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দিনাজপুর।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2000" dirty="0" smtClean="0">
                <a:solidFill>
                  <a:schemeClr val="tx1"/>
                </a:solidFill>
                <a:cs typeface="NikoshBAN" pitchFamily="2" charset="0"/>
              </a:rPr>
              <a:t>kamalkujurbd007@gmail.com</a:t>
            </a:r>
            <a:endParaRPr lang="bn-BD" sz="20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162103" y="1447800"/>
            <a:ext cx="3753297" cy="259079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sz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n-BD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IN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Arial" pitchFamily="34" charset="0"/>
              <a:buNone/>
              <a:defRPr/>
            </a:pPr>
            <a:r>
              <a:rPr lang="bn-BD" sz="2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pPr>
              <a:buNone/>
              <a:defRPr/>
            </a:pPr>
            <a:r>
              <a:rPr lang="en-US" sz="2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(বাংলাদেশের নির্বাচন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 )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 পাঠ </a:t>
            </a:r>
            <a:r>
              <a:rPr lang="bn-BD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 ধারণা, প্রয়োজনীয়তা ও নির্বাচন পদ্ধতি।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bn-BD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: ৪০ মিনিট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2৮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.০১.২০২১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8" y="1052623"/>
            <a:ext cx="1416832" cy="184297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191000" y="4267200"/>
            <a:ext cx="884270" cy="1208567"/>
            <a:chOff x="4038600" y="3209260"/>
            <a:chExt cx="1288312" cy="19692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3216348"/>
              <a:ext cx="634428" cy="19621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5940" y="3209260"/>
              <a:ext cx="660972" cy="1962150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3450266" y="229278"/>
            <a:ext cx="1883734" cy="6089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0916180B-60E9-4144-91C0-1EBEF7839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7513" r="14435" b="7302"/>
          <a:stretch/>
        </p:blipFill>
        <p:spPr>
          <a:xfrm>
            <a:off x="3599672" y="381000"/>
            <a:ext cx="1810528" cy="1657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2608" y="2082225"/>
            <a:ext cx="1944656" cy="5847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307448"/>
            <a:ext cx="6400800" cy="8819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দলনেতা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ব্যাখা কর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3D2DB1-226B-4D46-872A-79D1CF973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448" r="15949" b="16986"/>
          <a:stretch/>
        </p:blipFill>
        <p:spPr>
          <a:xfrm>
            <a:off x="2133600" y="4780722"/>
            <a:ext cx="4518213" cy="20574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486DEC3-BB00-463A-8994-F6CD122C1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135B9691-70BF-40E4-9848-031E063F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3733"/>
            <a:ext cx="6019800" cy="43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5120" y="1871752"/>
            <a:ext cx="3861880" cy="186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762" flipH="1">
            <a:off x="6207810" y="405440"/>
            <a:ext cx="1801238" cy="1977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2C69150-4651-4EB3-B27A-D8DEFDE2F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439516" cy="390615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6074F857-1B9A-48A0-A4F7-55C808CA0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isplay 5"/>
          <p:cNvSpPr/>
          <p:nvPr/>
        </p:nvSpPr>
        <p:spPr>
          <a:xfrm flipH="1">
            <a:off x="432813" y="295164"/>
            <a:ext cx="3407667" cy="804757"/>
          </a:xfrm>
          <a:prstGeom prst="flowChartDispla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ছবিগুলি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038" y="1952727"/>
            <a:ext cx="3733800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ছবিগুলোতে আমরা কী দেখতে পাচ্ছি?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324" y="3163333"/>
            <a:ext cx="412805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এটিকে এক কথায়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059269"/>
            <a:ext cx="4114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নির্বাচন ব্যবস্থা</a:t>
            </a:r>
            <a:endParaRPr lang="en-US" sz="3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5960165-CBA9-444C-9799-3CBDD289E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942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08" y="2743200"/>
            <a:ext cx="4313930" cy="2697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2290"/>
            <a:ext cx="4226322" cy="2600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5739" y="4067145"/>
            <a:ext cx="1436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5253335"/>
            <a:ext cx="28956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447800"/>
            <a:ext cx="7315200" cy="1676400"/>
            <a:chOff x="1192952" y="1524000"/>
            <a:chExt cx="7315200" cy="1676400"/>
          </a:xfrm>
        </p:grpSpPr>
        <p:sp>
          <p:nvSpPr>
            <p:cNvPr id="7" name="TextBox 6"/>
            <p:cNvSpPr txBox="1"/>
            <p:nvPr/>
          </p:nvSpPr>
          <p:spPr>
            <a:xfrm>
              <a:off x="1192952" y="1524000"/>
              <a:ext cx="7315200" cy="11079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6600" b="1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নির্বাচন ব্যবস্থা</a:t>
              </a:r>
              <a:endParaRPr lang="en-US" sz="6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26608" y="2738735"/>
              <a:ext cx="470994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নির্বাচনের</a:t>
              </a:r>
              <a:r>
                <a:rPr lang="en-US" sz="2400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ধারণা, </a:t>
              </a:r>
              <a:r>
                <a:rPr lang="en-US" sz="2400" dirty="0" err="1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প্রয়োজনীয়তা</a:t>
              </a:r>
              <a:r>
                <a:rPr lang="en-US" sz="2400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নির্বাচন </a:t>
              </a:r>
              <a:r>
                <a:rPr lang="en-US" sz="2400" dirty="0" err="1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পদ্ধতি</a:t>
              </a:r>
              <a:endParaRPr lang="en-US" sz="2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6143">
            <a:off x="1466024" y="1310813"/>
            <a:ext cx="2791875" cy="2489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BB737-B92D-4501-A870-469563A6D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" y="4028882"/>
            <a:ext cx="2363361" cy="305771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E76B82AA-830E-4772-A096-9A2BC8A50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26945 L -0.02778 0.1618 L 0.01771 -0.2713 L 0.06736 0.1618 L 0.11128 -0.27153 L 0.15712 0.16064 L 0.20468 -0.27107 L 0.24948 0.16087 L 0.29791 -0.27176 L 0.34496 0.16087 L 0.38975 -0.27107 L 0.43784 0.1618 L 0.48229 -0.2713 L 0.52968 0.16064 L 0.57604 -0.27084 L 0.62205 0.16064 L 0.67031 -0.27153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2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76600" y="975519"/>
            <a:ext cx="2819400" cy="6397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0200" y="3094537"/>
            <a:ext cx="6858000" cy="170606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19812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 আমরা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A06DBCE-8F88-4F06-8B73-8C89F137C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854714"/>
            <a:ext cx="7239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ভোটাধিকারপ্রাপ্ত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95360" y="253425"/>
            <a:ext cx="1162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2DBD21-6CE2-4EA5-97DF-D7AEA0B382BB}"/>
              </a:ext>
            </a:extLst>
          </p:cNvPr>
          <p:cNvSpPr txBox="1"/>
          <p:nvPr/>
        </p:nvSpPr>
        <p:spPr>
          <a:xfrm>
            <a:off x="1143000" y="5848290"/>
            <a:ext cx="7239000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000" dirty="0"/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ভোটাধিকারপ্রাপ্ত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B119C5A-60DB-4835-963D-8CB5CE89A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10226"/>
            <a:ext cx="4058710" cy="2718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0226"/>
            <a:ext cx="3924483" cy="27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38600" y="228600"/>
            <a:ext cx="9144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F87D35-A6EC-4FE3-B8EA-82F9FA0C93ED}"/>
              </a:ext>
            </a:extLst>
          </p:cNvPr>
          <p:cNvSpPr/>
          <p:nvPr/>
        </p:nvSpPr>
        <p:spPr>
          <a:xfrm>
            <a:off x="1371600" y="4549914"/>
            <a:ext cx="6629400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প্রার্থীরা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C6EE82-0109-4334-AB4B-67277C1FDF84}"/>
              </a:ext>
            </a:extLst>
          </p:cNvPr>
          <p:cNvSpPr/>
          <p:nvPr/>
        </p:nvSpPr>
        <p:spPr>
          <a:xfrm>
            <a:off x="1447800" y="5562600"/>
            <a:ext cx="6705600" cy="76944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6736B22E-378D-4FAD-B9BD-E252B5D4D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5323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21" y="1066800"/>
            <a:ext cx="5899357" cy="33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29574" y="2514600"/>
            <a:ext cx="2061626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47561" y="457200"/>
            <a:ext cx="1753484" cy="83820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506373-156F-447F-964A-A4631908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448" r="15949" b="16986"/>
          <a:stretch/>
        </p:blipFill>
        <p:spPr>
          <a:xfrm>
            <a:off x="2667000" y="4892348"/>
            <a:ext cx="4193125" cy="198285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42C1E97B-A86F-457B-BCC2-6D62D576C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1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unched Tape 15"/>
          <p:cNvSpPr/>
          <p:nvPr/>
        </p:nvSpPr>
        <p:spPr>
          <a:xfrm>
            <a:off x="1143000" y="76200"/>
            <a:ext cx="2494773" cy="754437"/>
          </a:xfrm>
          <a:prstGeom prst="flowChartPunchedTap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188F56E-6819-4780-BAD4-77A587F90933}"/>
              </a:ext>
            </a:extLst>
          </p:cNvPr>
          <p:cNvSpPr/>
          <p:nvPr/>
        </p:nvSpPr>
        <p:spPr>
          <a:xfrm>
            <a:off x="486976" y="1828800"/>
            <a:ext cx="4340942" cy="10156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নির্বাচন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AE6D8BF-56ED-4783-AEBD-3331C00FE0A6}"/>
              </a:ext>
            </a:extLst>
          </p:cNvPr>
          <p:cNvSpPr/>
          <p:nvPr/>
        </p:nvSpPr>
        <p:spPr>
          <a:xfrm>
            <a:off x="412144" y="4648200"/>
            <a:ext cx="4490605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মতামতও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/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B47E3029-ED4A-461C-BEB9-F8BCA60CD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" t="1111" r="93984" b="1425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381000"/>
            <a:ext cx="414528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6" y="3581400"/>
            <a:ext cx="3999264" cy="24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499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NikoshLightBAN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255</cp:revision>
  <dcterms:created xsi:type="dcterms:W3CDTF">2006-08-16T00:00:00Z</dcterms:created>
  <dcterms:modified xsi:type="dcterms:W3CDTF">2021-01-28T06:03:00Z</dcterms:modified>
</cp:coreProperties>
</file>