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7" r:id="rId4"/>
    <p:sldId id="258" r:id="rId5"/>
    <p:sldId id="259" r:id="rId6"/>
    <p:sldId id="274" r:id="rId7"/>
    <p:sldId id="260" r:id="rId8"/>
    <p:sldId id="272" r:id="rId9"/>
    <p:sldId id="262" r:id="rId10"/>
    <p:sldId id="263" r:id="rId11"/>
    <p:sldId id="264" r:id="rId12"/>
    <p:sldId id="265" r:id="rId13"/>
    <p:sldId id="266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CC0099"/>
    <a:srgbClr val="6637DB"/>
    <a:srgbClr val="CC00CC"/>
    <a:srgbClr val="D83ADC"/>
    <a:srgbClr val="B41C97"/>
    <a:srgbClr val="CE22AD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91980" autoAdjust="0"/>
  </p:normalViewPr>
  <p:slideViewPr>
    <p:cSldViewPr>
      <p:cViewPr varScale="1">
        <p:scale>
          <a:sx n="100" d="100"/>
          <a:sy n="100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38200" y="533400"/>
            <a:ext cx="7467600" cy="5715000"/>
            <a:chOff x="2057400" y="838200"/>
            <a:chExt cx="6324600" cy="510540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Flowchart: Alternate Process 3"/>
            <p:cNvSpPr/>
            <p:nvPr/>
          </p:nvSpPr>
          <p:spPr>
            <a:xfrm>
              <a:off x="2057400" y="838200"/>
              <a:ext cx="6324600" cy="5105400"/>
            </a:xfrm>
            <a:prstGeom prst="flowChartAlternateProcess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pannabd123_1245042418_3-kodom_fu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72000" y="2438400"/>
              <a:ext cx="1676400" cy="1676400"/>
            </a:xfrm>
            <a:prstGeom prst="roundRect">
              <a:avLst>
                <a:gd name="adj" fmla="val 50000"/>
              </a:avLst>
            </a:prstGeom>
            <a:grpFill/>
            <a:ln w="76200"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Donut 13"/>
            <p:cNvSpPr/>
            <p:nvPr/>
          </p:nvSpPr>
          <p:spPr>
            <a:xfrm>
              <a:off x="4343400" y="2209800"/>
              <a:ext cx="2057400" cy="2133600"/>
            </a:xfrm>
            <a:prstGeom prst="donut">
              <a:avLst>
                <a:gd name="adj" fmla="val 16432"/>
              </a:avLst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4600" y="26670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144250"/>
            <a:ext cx="99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</a:rPr>
              <a:t>গ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6670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</a:rPr>
              <a:t>ত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18" y="4192250"/>
            <a:ext cx="994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</a:rPr>
              <a:t>ম</a:t>
            </a:r>
            <a:endParaRPr lang="en-US" sz="88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787 C 0.00833 -0.13391 0.08003 -0.23844 0.16719 -0.23844 C 0.25503 -0.23844 0.325 -0.13391 0.325 -0.00787 C 0.325 0.11979 0.25503 0.22178 0.16719 0.22178 C 0.08003 0.22178 0.00833 0.11979 0.00833 -0.00787 Z " pathEditMode="relative" rAng="16200000" ptsTypes="fffff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C 0.08767 -0.00487 0.1625 0.09189 0.16666 0.21782 C 0.16961 0.34328 0.10104 0.44953 0.01389 0.45416 C -0.07414 0.45902 -0.14809 0.35995 -0.15174 0.23425 C -0.15573 0.10833 -0.08768 0.00462 3.33333E-6 4.81481E-6 Z " pathEditMode="relative" rAng="-131866" ptsTypes="fffff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2614 C 0.01614 0.09782 -0.05087 0.20698 -0.13768 0.21577 C -0.22535 0.22571 -0.30104 0.12927 -0.30799 0.00462 C -0.31441 -0.12165 -0.25122 -0.22873 -0.16302 -0.23775 C -0.07622 -0.2463 0.00104 -0.15241 0.00764 -0.02614 Z " pathEditMode="relative" rAng="5145396" ptsTypes="fffff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5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68332E-7 C -0.08664 -2.68332E-7 -0.15625 -0.10178 -0.15764 -0.22785 C -0.15764 -0.353 -0.08664 -0.45408 4.72222E-6 -0.4557 C 0.08645 -0.4557 0.15607 -0.353 0.15642 -0.22785 C 0.15642 -0.10178 0.08645 -2.68332E-7 4.72222E-6 -2.68332E-7 Z " pathEditMode="relative" rAng="10800000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lorine-bo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14" y="1676400"/>
            <a:ext cx="4495800" cy="474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762000"/>
            <a:ext cx="37338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ক্লোরিনের ইলেক্টন বিন্যাস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h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733800" cy="3571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4953000"/>
            <a:ext cx="137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Na</a:t>
            </a:r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-১১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66800"/>
            <a:ext cx="29718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B41C9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248400" cy="144780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en-US" sz="3600" dirty="0" smtClean="0">
                <a:solidFill>
                  <a:srgbClr val="CC00CC"/>
                </a:solidFill>
                <a:cs typeface="NikoshBAN" pitchFamily="2" charset="0"/>
              </a:rPr>
              <a:t>(20)</a:t>
            </a:r>
            <a:r>
              <a:rPr lang="en-US" sz="3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, Fe</a:t>
            </a:r>
            <a:r>
              <a:rPr lang="en-US" sz="3600" dirty="0" smtClean="0">
                <a:solidFill>
                  <a:srgbClr val="CC00CC"/>
                </a:solidFill>
                <a:latin typeface="+mj-lt"/>
                <a:cs typeface="NikoshBAN" pitchFamily="2" charset="0"/>
              </a:rPr>
              <a:t>(26), </a:t>
            </a:r>
            <a:r>
              <a:rPr lang="en-US" sz="4400" dirty="0" smtClean="0">
                <a:solidFill>
                  <a:srgbClr val="CC00CC"/>
                </a:solidFill>
                <a:latin typeface="+mj-lt"/>
                <a:cs typeface="NikoshBAN" pitchFamily="2" charset="0"/>
              </a:rPr>
              <a:t>Br(35</a:t>
            </a:r>
            <a:r>
              <a:rPr lang="en-US" sz="3600" dirty="0" smtClean="0">
                <a:solidFill>
                  <a:srgbClr val="CC00CC"/>
                </a:solidFill>
                <a:latin typeface="+mj-lt"/>
                <a:cs typeface="NikoshBAN" pitchFamily="2" charset="0"/>
              </a:rPr>
              <a:t>),</a:t>
            </a:r>
            <a:r>
              <a:rPr lang="en-US" sz="3600" dirty="0" smtClean="0">
                <a:solidFill>
                  <a:srgbClr val="CC00CC"/>
                </a:solidFill>
                <a:cs typeface="NikoshBAN" pitchFamily="2" charset="0"/>
              </a:rPr>
              <a:t>-</a:t>
            </a:r>
          </a:p>
          <a:p>
            <a:r>
              <a:rPr lang="bn-BD" sz="36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এর ডায়াগ্রাম অংকন কর ।</a:t>
            </a:r>
            <a:endParaRPr lang="en-US" sz="3600" baseline="-25000" dirty="0">
              <a:solidFill>
                <a:srgbClr val="CC00CC"/>
              </a:solidFill>
              <a:latin typeface="+mj-lt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7010400" cy="35814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endParaRPr lang="en-US" sz="1200" b="1" dirty="0" smtClean="0">
              <a:solidFill>
                <a:srgbClr val="6637DB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b="1" dirty="0" smtClean="0">
                <a:solidFill>
                  <a:srgbClr val="6637DB"/>
                </a:solidFill>
                <a:latin typeface="NikoshBAN" pitchFamily="2" charset="0"/>
                <a:cs typeface="NikoshBAN" pitchFamily="2" charset="0"/>
              </a:rPr>
              <a:t>(১) বোরের পরমানু মডেলের প্রথম স্বীকার্যটি কী?</a:t>
            </a:r>
          </a:p>
          <a:p>
            <a:pPr algn="l"/>
            <a:r>
              <a:rPr lang="bn-BD" sz="3600" b="1" dirty="0" smtClean="0">
                <a:solidFill>
                  <a:srgbClr val="6637DB"/>
                </a:solidFill>
                <a:latin typeface="NikoshBAN" pitchFamily="2" charset="0"/>
                <a:cs typeface="NikoshBAN" pitchFamily="2" charset="0"/>
              </a:rPr>
              <a:t>(২) দ্বিতীয় স্বীকার্যটি কী ?</a:t>
            </a:r>
          </a:p>
          <a:p>
            <a:pPr algn="l"/>
            <a:r>
              <a:rPr lang="bn-BD" sz="3600" b="1" dirty="0" smtClean="0">
                <a:solidFill>
                  <a:srgbClr val="6637DB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b="1" dirty="0" smtClean="0">
                <a:solidFill>
                  <a:srgbClr val="6637DB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en-US" sz="3600" b="1" dirty="0" smtClean="0">
                <a:solidFill>
                  <a:srgbClr val="6637DB"/>
                </a:solidFill>
                <a:latin typeface="+mj-lt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6637DB"/>
                </a:solidFill>
                <a:latin typeface="+mj-lt"/>
                <a:cs typeface="NikoshBAN" pitchFamily="2" charset="0"/>
              </a:rPr>
              <a:t>এর সর্ববহিঃস্থ কক্ষে কয়টি ইলেক্ট্রন </a:t>
            </a:r>
            <a:endParaRPr lang="en-US" sz="3600" b="1" dirty="0" smtClean="0">
              <a:solidFill>
                <a:srgbClr val="6637DB"/>
              </a:solidFill>
              <a:latin typeface="+mj-lt"/>
              <a:cs typeface="NikoshBAN" pitchFamily="2" charset="0"/>
            </a:endParaRPr>
          </a:p>
          <a:p>
            <a:pPr algn="l"/>
            <a:r>
              <a:rPr lang="en-US" sz="3600" b="1" dirty="0">
                <a:solidFill>
                  <a:srgbClr val="6637DB"/>
                </a:solidFill>
                <a:latin typeface="+mj-lt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6637DB"/>
                </a:solidFill>
                <a:latin typeface="+mj-lt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6637DB"/>
                </a:solidFill>
                <a:latin typeface="+mj-lt"/>
                <a:cs typeface="NikoshBAN" pitchFamily="2" charset="0"/>
              </a:rPr>
              <a:t>আছে ?</a:t>
            </a:r>
            <a:endParaRPr lang="en-US" sz="3600" b="1" dirty="0">
              <a:solidFill>
                <a:srgbClr val="6637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19400" y="990600"/>
            <a:ext cx="27432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b="1" i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371600"/>
            <a:ext cx="205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5791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ইলেক্ট্রন বিন্যাস পরমাণুতে কাঠামো প্রদান করে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-বিশ্লেষণ কর।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" y="3429000"/>
            <a:ext cx="1900238" cy="142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5" y="3455486"/>
            <a:ext cx="1943100" cy="1425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003" y="4648200"/>
            <a:ext cx="7061597" cy="455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527231" y="24735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ধন্যবাদ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7787" y="100042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প্রতিদিন দুধ পান করুন, সুস্থ থাকুন।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459" y="3179261"/>
            <a:ext cx="1808141" cy="19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85451 0.007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6" y="3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69149 -0.0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1295"/>
            <a:ext cx="45720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1010600010101010101" pitchFamily="2" charset="0"/>
                <a:cs typeface="Vrinda" panose="01010600010101010101" pitchFamily="2" charset="0"/>
              </a:rPr>
              <a:t>পরিচিতি</a:t>
            </a:r>
            <a:endParaRPr lang="en-US" sz="8000" dirty="0">
              <a:latin typeface="Vrinda" panose="01010600010101010101" pitchFamily="2" charset="0"/>
              <a:cs typeface="Vrinda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4" y="1066800"/>
            <a:ext cx="1894836" cy="2018435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44164" y="3124200"/>
            <a:ext cx="3571236" cy="34268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১০ম</a:t>
            </a:r>
          </a:p>
          <a:p>
            <a:pPr algn="ctr">
              <a:buFont typeface="Wingdings 2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: রসায়ন বিজ্ঞান</a:t>
            </a:r>
            <a:r>
              <a:rPr lang="bn-IN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পদার্থের গঠন</a:t>
            </a:r>
          </a:p>
          <a:p>
            <a:pPr algn="ctr">
              <a:buFont typeface="Wingdings 2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</a:t>
            </a:r>
          </a:p>
          <a:p>
            <a:pPr algn="ctr">
              <a:buFont typeface="Wingdings 2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 2"/>
              <a:buNone/>
            </a:pPr>
            <a:endParaRPr lang="bn-IN" dirty="0" smtClean="0">
              <a:latin typeface="SutonnyMJ" pitchFamily="2" charset="0"/>
            </a:endParaRPr>
          </a:p>
          <a:p>
            <a:pPr algn="ctr">
              <a:buFont typeface="Wingdings 2"/>
              <a:buNone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sz="quarter" idx="1"/>
          </p:nvPr>
        </p:nvSpPr>
        <p:spPr>
          <a:xfrm>
            <a:off x="228600" y="3027780"/>
            <a:ext cx="3581400" cy="336707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IN" sz="4000" b="1" dirty="0" smtClean="0">
                <a:latin typeface="Nikosh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রাকিবুল হাসান</a:t>
            </a:r>
          </a:p>
          <a:p>
            <a:pPr marL="0" indent="0"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marL="0" indent="0" algn="ctr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আমলাসদরপুর মাধ্যমিক বিদ্যালয়</a:t>
            </a:r>
          </a:p>
          <a:p>
            <a:pPr marL="0" indent="0" algn="ctr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০১৭১৪-৯৯৩২৩৯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rakibul19800@gmail.com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762000"/>
            <a:ext cx="4648200" cy="914400"/>
          </a:xfr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5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172200" cy="1371600"/>
          </a:xfr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বোর-এর পরমাণু মডেল    </a:t>
            </a:r>
            <a:endParaRPr lang="en-US" sz="6600" b="1" dirty="0">
              <a:solidFill>
                <a:srgbClr val="B41C97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1371600"/>
            <a:ext cx="4114800" cy="396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H="1">
            <a:off x="3810000" y="1066800"/>
            <a:ext cx="576942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400" y="2971800"/>
            <a:ext cx="6858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P+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7150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নিউক্লিয়াসের  চারদিকে ঘূর্ণায়মান  ইলেক্ট্রন 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4.98612E-6 C 0.12743 -4.98612E-6 0.22917 0.12905 0.22917 0.28863 C 0.22917 0.44704 0.12743 0.57725 0.00417 0.57725 C -0.12101 0.57725 -0.22083 0.44704 -0.22083 0.28863 C -0.22083 0.12905 -0.12101 -4.98612E-6 0.00417 -4.98612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29718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B41C97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rgbClr val="B41C9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7010400" cy="28194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মৌলের ইলেকট্রন বিন্যাস লিখতে পারবে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dirty="0" smtClean="0">
                <a:solidFill>
                  <a:srgbClr val="0070C0"/>
                </a:solidFill>
              </a:rPr>
              <a:t>(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বোরের পরমানু মডেল ব্যাখ্যা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অংকন করতে পারবে। </a:t>
            </a: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b="1" dirty="0" smtClean="0">
                <a:solidFill>
                  <a:srgbClr val="0070C0"/>
                </a:solidFill>
              </a:rPr>
              <a:t>					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989092"/>
              </p:ext>
            </p:extLst>
          </p:nvPr>
        </p:nvGraphicFramePr>
        <p:xfrm>
          <a:off x="1990725" y="2851150"/>
          <a:ext cx="44831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1904400" imgH="588600" progId="Package">
                  <p:embed/>
                </p:oleObj>
              </mc:Choice>
              <mc:Fallback>
                <p:oleObj name="Packager Shell Object" showAsIcon="1" r:id="rId3" imgW="1904400" imgH="5886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2851150"/>
                        <a:ext cx="4483100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ক্লিপ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 দেখো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2438400"/>
            <a:ext cx="16764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flipV="1">
            <a:off x="4038600" y="3048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Oval 3"/>
          <p:cNvSpPr/>
          <p:nvPr/>
        </p:nvSpPr>
        <p:spPr>
          <a:xfrm>
            <a:off x="2667000" y="1676400"/>
            <a:ext cx="33528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4495800" y="2438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191000" y="4038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4495800" y="1600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533400"/>
            <a:ext cx="441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অনুমোদিত কক্ষপথে ইলেক্ট্রনের পরিভ্রমণ</a:t>
            </a:r>
            <a:endParaRPr lang="en-US" sz="24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00" y="5358854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লিথিয়াম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056 1.26735E-6 C 0.07066 1.26735E-6 0.15416 0.10546 0.15416 0.23589 C 0.15416 0.36586 0.07066 0.47178 -0.03056 0.47178 C -0.13177 0.47178 -0.2125 0.36586 -0.2125 0.23589 C -0.2125 0.10546 -0.13177 1.26735E-6 -0.03056 1.26735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24977 C 0.0408 -0.24977 0.08542 -0.19519 0.08542 -0.12766 C 0.08542 -0.06037 0.0408 -0.00556 -0.01354 -0.00556 C -0.06823 -0.00556 -0.1125 -0.06037 -0.1125 -0.12766 C -0.1125 -0.19519 -0.06823 -0.24977 -0.01354 -0.24977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-0.01665 C 0.00694 -0.01665 0.05104 0.03931 0.05104 0.10823 C 0.05104 0.17692 0.00694 0.23312 -0.04688 0.23312 C -0.10087 0.23312 -0.14479 0.17692 -0.14479 0.10823 C -0.14479 0.03931 -0.10087 -0.01665 -0.04688 -0.01665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990600"/>
                <a:ext cx="74676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8800" dirty="0" smtClean="0"/>
                  <a:t>ইলেকট্রন ঘুরে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8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8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8800" dirty="0" smtClean="0"/>
                  <a:t> </a:t>
                </a:r>
                <a:r>
                  <a:rPr lang="bn-IN" sz="8800" dirty="0" smtClean="0"/>
                  <a:t>সূত্রমতে ঘোরে।</a:t>
                </a:r>
                <a:endParaRPr lang="en-US" sz="8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0600"/>
                <a:ext cx="7467600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3102" t="-915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66800" y="4876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এখানে </a:t>
            </a:r>
            <a:r>
              <a:rPr lang="en-US" sz="6000" dirty="0" smtClean="0"/>
              <a:t>n</a:t>
            </a:r>
            <a:r>
              <a:rPr lang="bn-IN" sz="6000" dirty="0" smtClean="0"/>
              <a:t> হলো কক্ষপথ সংখ্যা।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22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"/>
            <a:ext cx="58674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বোর মডেল অনুযায়ী অনুমোদিত কক্ষপথে ইলেক্ট্রন বিন্যাস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1524000"/>
            <a:ext cx="6623560" cy="3886200"/>
            <a:chOff x="1219200" y="1752600"/>
            <a:chExt cx="6623560" cy="3886200"/>
          </a:xfrm>
        </p:grpSpPr>
        <p:pic>
          <p:nvPicPr>
            <p:cNvPr id="2" name="Picture 1" descr="````````````````````atom-i````````````````````````````````````````````````````````````````````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752600"/>
              <a:ext cx="6623560" cy="3886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667000" y="3581400"/>
              <a:ext cx="5334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P+n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190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পরিচিতি</vt:lpstr>
      <vt:lpstr>আজকের পাঠ</vt:lpstr>
      <vt:lpstr>PowerPoint Presentation</vt:lpstr>
      <vt:lpstr>শিখন ফল</vt:lpstr>
      <vt:lpstr>একটি ভিডিও ক্লিপ দেখো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নবম শ্রেণী  বি</dc:title>
  <dc:creator>A</dc:creator>
  <cp:lastModifiedBy>Nexus Computer</cp:lastModifiedBy>
  <cp:revision>122</cp:revision>
  <dcterms:created xsi:type="dcterms:W3CDTF">2006-08-16T00:00:00Z</dcterms:created>
  <dcterms:modified xsi:type="dcterms:W3CDTF">2020-10-23T06:26:16Z</dcterms:modified>
</cp:coreProperties>
</file>