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5" r:id="rId3"/>
    <p:sldMasterId id="2147483713" r:id="rId4"/>
  </p:sldMasterIdLst>
  <p:sldIdLst>
    <p:sldId id="283" r:id="rId5"/>
    <p:sldId id="284" r:id="rId6"/>
    <p:sldId id="285" r:id="rId7"/>
    <p:sldId id="258" r:id="rId8"/>
    <p:sldId id="279" r:id="rId9"/>
    <p:sldId id="282" r:id="rId10"/>
    <p:sldId id="259" r:id="rId11"/>
    <p:sldId id="260" r:id="rId12"/>
    <p:sldId id="277" r:id="rId13"/>
    <p:sldId id="278" r:id="rId14"/>
    <p:sldId id="281" r:id="rId15"/>
    <p:sldId id="280" r:id="rId16"/>
    <p:sldId id="263" r:id="rId17"/>
    <p:sldId id="264" r:id="rId18"/>
    <p:sldId id="26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69B"/>
    <a:srgbClr val="66FF33"/>
    <a:srgbClr val="4A9CB2"/>
    <a:srgbClr val="92EE03"/>
    <a:srgbClr val="FFFFFF"/>
    <a:srgbClr val="83C5D9"/>
    <a:srgbClr val="ECF2EE"/>
    <a:srgbClr val="87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5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2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0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1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3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3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8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31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67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5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7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54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26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3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578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1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57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93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4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8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10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3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0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9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98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2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3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0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54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42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1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873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1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26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40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8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77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36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89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35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6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25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64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5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4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304851-0882-4C94-9D36-C8E8598493D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9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63" name="Rectangle 62"/>
          <p:cNvSpPr/>
          <p:nvPr/>
        </p:nvSpPr>
        <p:spPr>
          <a:xfrm>
            <a:off x="3184150" y="1997839"/>
            <a:ext cx="58237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202863"/>
            <a:ext cx="12305213" cy="655137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hoice\Pictures\2015-05-27-14-22-21--32279745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494" y="1471748"/>
            <a:ext cx="6934200" cy="4088787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>
            <a:off x="5325294" y="4748348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6893" y="4519748"/>
            <a:ext cx="92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0894" y="4900748"/>
            <a:ext cx="29718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2694" y="512934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রেজিষ্টেন্স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277294" y="2386148"/>
            <a:ext cx="9906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7900" y="1700348"/>
            <a:ext cx="121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এনভিল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229794" y="2348048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39294" y="13955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স্পীন্ডল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753794" y="1890848"/>
            <a:ext cx="762000" cy="76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34845" y="919089"/>
            <a:ext cx="95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30094" y="2843348"/>
            <a:ext cx="18288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54093" y="3681548"/>
            <a:ext cx="133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ব্যারেল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49294" y="2538548"/>
            <a:ext cx="13716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39894" y="322434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থিম্বল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8830494" y="2233748"/>
            <a:ext cx="8382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78094" y="276714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রেচেট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ষ্টপ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858694" y="1395548"/>
            <a:ext cx="16002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48802" y="573051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249094" y="1776548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7281" y="240941"/>
            <a:ext cx="167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ব্যারেল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5514" y="6017735"/>
            <a:ext cx="887457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মাইক্রোমিটারের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7593" y="662247"/>
                <a:ext cx="8858164" cy="494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পিচঃ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বৃত্তাকার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থিম্বল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স্কেলকে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একপাক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ঘুরালে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ব্যারেল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স্কেলের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যতটুকু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অগ্রসর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মাইক্রোমিটারের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পিচ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মাইক্রোমিটার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/>
                    <a:cs typeface="Siyam Rupali" panose="02000500000000020004" pitchFamily="2" charset="0"/>
                  </a:rPr>
                  <a:t>ধ্রুবক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SutonnyMJ" pitchFamily="2" charset="0"/>
                  </a:rPr>
                  <a:t>: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মাইক্রোমিটারের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সাহায্যে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সর্বাপেক্ষা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পরিমাপ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যায়,তাকে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মাইক্রোমিটার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ধ্রবক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মাইক্রোমিটার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anose="02000000000000000000"/>
                    <a:cs typeface="Siyam Rupali" panose="02000500000000020004" pitchFamily="2" charset="0"/>
                  </a:rPr>
                  <a:t>ধ্রুবক</a:t>
                </a:r>
                <a:r>
                  <a:rPr lang="bn-IN" sz="2400" dirty="0" smtClean="0">
                    <a:latin typeface="NikoshBAN" panose="02000000000000000000"/>
                    <a:cs typeface="Siyam Rupali" panose="02000500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 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NikoshBAN" pitchFamily="2" charset="0"/>
                            <a:cs typeface="NikoshBAN" pitchFamily="2" charset="0"/>
                          </a:rPr>
                          <m:t>থ্রেডের পিচ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NikoshBAN" pitchFamily="2" charset="0"/>
                            <a:cs typeface="NikoshBAN" pitchFamily="2" charset="0"/>
                          </a:rPr>
                          <m:t>থিম্বল স্কেলের মোট ভাগ সংখ্যা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                      </a:t>
                </a:r>
              </a:p>
              <a:p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মাইক্রোমিটার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anose="02000000000000000000"/>
                    <a:cs typeface="Siyam Rupali" panose="02000500000000020004" pitchFamily="2" charset="0"/>
                  </a:rPr>
                  <a:t>ধ্রুবক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=০.০১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মিমি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93" y="662247"/>
                <a:ext cx="8858164" cy="4945136"/>
              </a:xfrm>
              <a:prstGeom prst="rect">
                <a:avLst/>
              </a:prstGeom>
              <a:blipFill>
                <a:blip r:embed="rId3"/>
                <a:stretch>
                  <a:fillRect l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15002" y="3650128"/>
                <a:ext cx="2343206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002" y="3650128"/>
                <a:ext cx="2343206" cy="584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90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39" y="2167446"/>
            <a:ext cx="631507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5703" y="917963"/>
            <a:ext cx="8020593" cy="74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cªwµqv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+mj-lt"/>
                <a:cs typeface="SutonnyMJ" pitchFamily="2" charset="0"/>
              </a:rPr>
              <a:t>(Measurement Process)</a:t>
            </a:r>
            <a:endParaRPr lang="en-US" sz="4000" dirty="0">
              <a:latin typeface="+mj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pic>
        <p:nvPicPr>
          <p:cNvPr id="1026" name="Picture 2" descr="https://content.bartleby.com/tbms-images/9781337630580/Chapter-4/images/30580-4.4a-13e-question-digital_image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11" y="561633"/>
            <a:ext cx="5347073" cy="30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/>
          </p:cNvSpPr>
          <p:nvPr/>
        </p:nvSpPr>
        <p:spPr>
          <a:xfrm>
            <a:off x="2306791" y="3848000"/>
            <a:ext cx="6618512" cy="2137163"/>
          </a:xfrm>
          <a:prstGeom prst="rect">
            <a:avLst/>
          </a:prstGeom>
          <a:solidFill>
            <a:srgbClr val="36363D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sz="2800" b="1" dirty="0" err="1">
                <a:solidFill>
                  <a:schemeClr val="bg1"/>
                </a:solidFill>
              </a:rPr>
              <a:t>মাইক্রোমিটার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পরিমাপ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পদ্ধতি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: (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মিমি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  <a:p>
            <a:pPr algn="just"/>
            <a:r>
              <a:rPr lang="as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ব্যারেল </a:t>
            </a:r>
            <a:r>
              <a:rPr lang="bn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স্কেলের বড় ঘরের </a:t>
            </a:r>
            <a:r>
              <a:rPr lang="as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 ১</a:t>
            </a:r>
            <a:r>
              <a:rPr lang="bn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মিমি</a:t>
            </a:r>
            <a:endParaRPr lang="as-IN" altLang="en-US" sz="2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as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ব্যারেল </a:t>
            </a:r>
            <a:r>
              <a:rPr lang="bn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স্কেলের</a:t>
            </a:r>
            <a:r>
              <a:rPr lang="as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ছোট </a:t>
            </a:r>
            <a:r>
              <a:rPr lang="bn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ঘরের</a:t>
            </a:r>
            <a:r>
              <a:rPr lang="as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as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 ০.৫ </a:t>
            </a:r>
            <a:r>
              <a:rPr lang="bn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মিমি</a:t>
            </a:r>
            <a:endParaRPr lang="as-IN" altLang="en-US" sz="2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as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র্সাকুলার </a:t>
            </a:r>
            <a:r>
              <a:rPr lang="bn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স্কেলের</a:t>
            </a:r>
            <a:r>
              <a:rPr lang="as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altLang="en-US" sz="2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 ০.০১ </a:t>
            </a:r>
            <a:r>
              <a:rPr lang="bn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মি</a:t>
            </a:r>
            <a:r>
              <a:rPr lang="as-IN" altLang="en-US" sz="2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মি</a:t>
            </a:r>
            <a:endParaRPr lang="as-IN" altLang="en-US" sz="2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3100" b="1" dirty="0">
              <a:solidFill>
                <a:srgbClr val="98CC0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marL="0" indent="0" algn="just">
              <a:buNone/>
            </a:pPr>
            <a:endParaRPr lang="en-US" sz="3100" b="1" dirty="0">
              <a:solidFill>
                <a:srgbClr val="98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6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60621"/>
            <a:ext cx="4478383" cy="1325563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wnmve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content.bartleby.com/tbms-images/9781337630580/Chapter-4/images/30580-4.4a-13e-question-digital_image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30" y="1296321"/>
            <a:ext cx="5200456" cy="29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6930" y="4621723"/>
            <a:ext cx="6885827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b="1" dirty="0" err="1">
                <a:solidFill>
                  <a:schemeClr val="bg1"/>
                </a:solidFill>
              </a:rPr>
              <a:t>প্রধান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স্কেলের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বড়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ঘরের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পাঠ</a:t>
            </a:r>
            <a:r>
              <a:rPr lang="en-US" altLang="en-US" b="1" dirty="0" smtClean="0">
                <a:solidFill>
                  <a:schemeClr val="bg1"/>
                </a:solidFill>
              </a:rPr>
              <a:t>                               = 7 X 1 	    = 7.00 mm</a:t>
            </a:r>
          </a:p>
          <a:p>
            <a:pPr algn="just"/>
            <a:r>
              <a:rPr lang="en-US" altLang="en-US" b="1" dirty="0" err="1" smtClean="0">
                <a:solidFill>
                  <a:schemeClr val="bg1"/>
                </a:solidFill>
              </a:rPr>
              <a:t>প্রধান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স্কেলের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ছোট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ঘরের</a:t>
            </a:r>
            <a:r>
              <a:rPr lang="en-US" altLang="en-US" b="1" dirty="0">
                <a:solidFill>
                  <a:schemeClr val="bg1"/>
                </a:solidFill>
              </a:rPr>
              <a:t>  </a:t>
            </a:r>
            <a:r>
              <a:rPr lang="en-US" altLang="en-US" b="1" dirty="0" err="1">
                <a:solidFill>
                  <a:schemeClr val="bg1"/>
                </a:solidFill>
              </a:rPr>
              <a:t>পাঠ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		=0X0.5  =0.00mm </a:t>
            </a:r>
            <a:r>
              <a:rPr lang="en-US" altLang="en-US" b="1" dirty="0" err="1" smtClean="0">
                <a:solidFill>
                  <a:schemeClr val="bg1"/>
                </a:solidFill>
              </a:rPr>
              <a:t>সার্কুলার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সস্কেলের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পাঠ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                                         =17X0.01 	     = 0.17mm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60766" y="5695406"/>
            <a:ext cx="7041991" cy="50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18565" y="5598416"/>
            <a:ext cx="15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7.17mm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grpSp>
        <p:nvGrpSpPr>
          <p:cNvPr id="66" name="Group 65"/>
          <p:cNvGrpSpPr/>
          <p:nvPr/>
        </p:nvGrpSpPr>
        <p:grpSpPr>
          <a:xfrm>
            <a:off x="1905000" y="1708421"/>
            <a:ext cx="8382000" cy="2600109"/>
            <a:chOff x="304800" y="1676400"/>
            <a:chExt cx="8382000" cy="2600109"/>
          </a:xfrm>
          <a:solidFill>
            <a:srgbClr val="00B0F0"/>
          </a:solidFill>
        </p:grpSpPr>
        <p:grpSp>
          <p:nvGrpSpPr>
            <p:cNvPr id="4" name="Group 3"/>
            <p:cNvGrpSpPr/>
            <p:nvPr/>
          </p:nvGrpSpPr>
          <p:grpSpPr>
            <a:xfrm>
              <a:off x="304800" y="1676400"/>
              <a:ext cx="4191000" cy="1981994"/>
              <a:chOff x="1371600" y="1447800"/>
              <a:chExt cx="4191000" cy="1981994"/>
            </a:xfrm>
            <a:grpFill/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524000" y="2362200"/>
                <a:ext cx="28194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>
                <a:off x="1257300" y="2095500"/>
                <a:ext cx="5334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1714500" y="2171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096294" y="2171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2477294" y="2171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2858294" y="2171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3161506" y="2095500"/>
                <a:ext cx="534194" cy="794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620294" y="2171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4000500" y="2171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3352800" y="2438400"/>
                <a:ext cx="19812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371600" y="1447800"/>
                <a:ext cx="381000" cy="46166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০</a:t>
                </a:r>
                <a:endParaRPr lang="en-US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76600" y="1447800"/>
                <a:ext cx="304800" cy="381000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343400" y="2362200"/>
                <a:ext cx="304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343400" y="2209800"/>
                <a:ext cx="304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343400" y="2057400"/>
                <a:ext cx="304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343400" y="1905000"/>
                <a:ext cx="304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343400" y="2514600"/>
                <a:ext cx="685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43400" y="2667000"/>
                <a:ext cx="304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43400" y="2819400"/>
                <a:ext cx="304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343400" y="1752600"/>
                <a:ext cx="6858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029200" y="2362200"/>
                <a:ext cx="533400" cy="381000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35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029200" y="1524000"/>
                <a:ext cx="533400" cy="381000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>
                <a:off x="1486694" y="2552700"/>
                <a:ext cx="380206" cy="794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1867694" y="2552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324100" y="2552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705100" y="2552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085306" y="2552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3391694" y="2552700"/>
                <a:ext cx="380206" cy="794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3771900" y="25527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4648200" y="1752600"/>
              <a:ext cx="4038600" cy="1981200"/>
              <a:chOff x="1524000" y="2743200"/>
              <a:chExt cx="4038600" cy="1981200"/>
            </a:xfrm>
            <a:grpFill/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676400" y="3657600"/>
                <a:ext cx="25146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409700" y="3390900"/>
                <a:ext cx="5334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866900" y="3467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2248694" y="3467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2629694" y="3467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3010694" y="3467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313906" y="3390900"/>
                <a:ext cx="534194" cy="794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772694" y="3467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201194" y="3733006"/>
                <a:ext cx="19812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524000" y="2743200"/>
                <a:ext cx="609600" cy="46166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10</a:t>
                </a:r>
                <a:endParaRPr lang="en-US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52800" y="2743200"/>
                <a:ext cx="533400" cy="46166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15 </a:t>
                </a:r>
                <a:endParaRPr lang="en-US" sz="2400" dirty="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1639094" y="3848100"/>
                <a:ext cx="380206" cy="794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2020094" y="3848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2476500" y="3848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2857500" y="3848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237706" y="3848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3544094" y="3848100"/>
                <a:ext cx="380206" cy="794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3924300" y="38481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191000" y="36576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191000" y="38100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191000" y="39624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191000" y="4114800"/>
                <a:ext cx="762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191000" y="35052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191000" y="3352800"/>
                <a:ext cx="8382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953000" y="3962400"/>
                <a:ext cx="533400" cy="46166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25</a:t>
                </a:r>
                <a:endParaRPr lang="en-US" sz="2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029200" y="3124200"/>
                <a:ext cx="533400" cy="46166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30</a:t>
                </a:r>
                <a:endParaRPr lang="en-US" sz="2400" dirty="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191000" y="42672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191000" y="44196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191000" y="3200400"/>
                <a:ext cx="3810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191000" y="3048000"/>
                <a:ext cx="457200" cy="1588"/>
              </a:xfrm>
              <a:prstGeom prst="lin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2248047" y="3814844"/>
              <a:ext cx="3962105" cy="461665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মাপ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648495" y="711148"/>
            <a:ext cx="2971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59251" y="4549307"/>
            <a:ext cx="688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লিপি্বদ্ধ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মাইক্রোমিটারের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44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2" name="Rectangle 1"/>
          <p:cNvSpPr/>
          <p:nvPr/>
        </p:nvSpPr>
        <p:spPr>
          <a:xfrm>
            <a:off x="831668" y="619397"/>
            <a:ext cx="10528663" cy="5695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42945" y="858152"/>
            <a:ext cx="3352800" cy="1015663"/>
          </a:xfrm>
          <a:prstGeom prst="rect">
            <a:avLst/>
          </a:prstGeom>
          <a:solidFill>
            <a:srgbClr val="2286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C:\Users\Public\Pictures\Sample Picture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0667" y="2112570"/>
            <a:ext cx="6070337" cy="360494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314803"/>
            <a:ext cx="12192000" cy="619397"/>
          </a:xfrm>
          <a:prstGeom prst="rect">
            <a:avLst/>
          </a:prstGeom>
          <a:solidFill>
            <a:srgbClr val="4A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2722929" y="6349425"/>
            <a:ext cx="3272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 *Trade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5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6" y="609600"/>
            <a:ext cx="10476088" cy="5715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4438" y="780952"/>
            <a:ext cx="3600203" cy="762000"/>
          </a:xfrm>
          <a:noFill/>
        </p:spPr>
        <p:txBody>
          <a:bodyPr>
            <a:noAutofit/>
          </a:bodyPr>
          <a:lstStyle/>
          <a:p>
            <a:r>
              <a:rPr lang="en-US" sz="4800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7" y="780952"/>
            <a:ext cx="2161759" cy="2161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EE0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BAB8A7F2-6298-4C06-A8C6-BD9BC0D9A580}"/>
              </a:ext>
            </a:extLst>
          </p:cNvPr>
          <p:cNvSpPr txBox="1"/>
          <p:nvPr/>
        </p:nvSpPr>
        <p:spPr>
          <a:xfrm>
            <a:off x="3371817" y="1516005"/>
            <a:ext cx="5412259" cy="1446550"/>
          </a:xfrm>
          <a:prstGeom prst="rect">
            <a:avLst/>
          </a:prstGeom>
          <a:solidFill>
            <a:srgbClr val="FFFFFF"/>
          </a:solid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sz="2400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2800" b="1" dirty="0" err="1">
                <a:solidFill>
                  <a:srgbClr val="22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solidFill>
                  <a:srgbClr val="22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22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নাঈম</a:t>
            </a:r>
            <a:r>
              <a:rPr lang="en-US" sz="2800" b="1" dirty="0">
                <a:solidFill>
                  <a:srgbClr val="22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22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b="1" dirty="0" smtClean="0">
              <a:solidFill>
                <a:srgbClr val="22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  <a:tabLst>
                <a:tab pos="1089025" algn="l"/>
              </a:tabLst>
            </a:pPr>
            <a:r>
              <a:rPr lang="bn-IN" sz="2000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000" dirty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dirty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dirty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000" dirty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bn-IN" sz="2000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solidFill>
                <a:srgbClr val="22869B"/>
              </a:solidFill>
              <a:latin typeface="NikoshBAN" pitchFamily="2" charset="0"/>
              <a:cs typeface="NikoshBAN" pitchFamily="2" charset="0"/>
            </a:endParaRPr>
          </a:p>
          <a:p>
            <a:pPr defTabSz="1196975">
              <a:buNone/>
              <a:tabLst>
                <a:tab pos="1196975" algn="l"/>
              </a:tabLst>
            </a:pPr>
            <a:r>
              <a:rPr lang="bn-IN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dirty="0" err="1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ভরাডোবা</a:t>
            </a:r>
            <a:r>
              <a:rPr lang="en-US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বিদ্যালয়,ভালুকা,ময়মনসিংহ</a:t>
            </a:r>
            <a:r>
              <a:rPr lang="en-US" dirty="0" smtClean="0">
                <a:solidFill>
                  <a:srgbClr val="22869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1196975">
              <a:buNone/>
              <a:tabLst>
                <a:tab pos="1196975" algn="l"/>
              </a:tabLst>
            </a:pPr>
            <a:r>
              <a:rPr lang="en-US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01795-273091,E-mail: mdnaimi033@gmail.com</a:t>
            </a:r>
          </a:p>
        </p:txBody>
      </p:sp>
    </p:spTree>
    <p:extLst>
      <p:ext uri="{BB962C8B-B14F-4D97-AF65-F5344CB8AC3E}">
        <p14:creationId xmlns:p14="http://schemas.microsoft.com/office/powerpoint/2010/main" val="230809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9" y="589672"/>
            <a:ext cx="10476088" cy="5715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52623" y="6477000"/>
            <a:ext cx="3149600" cy="228600"/>
            <a:chOff x="2476500" y="6629400"/>
            <a:chExt cx="2657475" cy="228600"/>
          </a:xfrm>
        </p:grpSpPr>
        <p:sp>
          <p:nvSpPr>
            <p:cNvPr id="12" name="Action Button: Home 11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Return 12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930816" y="806687"/>
            <a:ext cx="3951289" cy="2421346"/>
          </a:xfrm>
          <a:prstGeom prst="roundRect">
            <a:avLst/>
          </a:prstGeom>
          <a:solidFill>
            <a:srgbClr val="ECF2EE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2891" y="1047864"/>
            <a:ext cx="336713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ট্রেড: জেনারেল মেকানিক্স</a:t>
            </a:r>
          </a:p>
          <a:p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শ্রেণী: নবম ভোকেশনাল </a:t>
            </a:r>
          </a:p>
          <a:p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বিষয়: জেনারেল মেকানিক্স-২</a:t>
            </a:r>
          </a:p>
          <a:p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অধ্যায়: ১৩</a:t>
            </a:r>
          </a:p>
          <a:p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শিরোনাম: মাইক্রোমিটার</a:t>
            </a:r>
          </a:p>
          <a:p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সময়: ৪৫ মিনিট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201" y="872498"/>
            <a:ext cx="3033908" cy="3185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1794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4" name="TextBox 3"/>
          <p:cNvSpPr txBox="1"/>
          <p:nvPr/>
        </p:nvSpPr>
        <p:spPr>
          <a:xfrm>
            <a:off x="4402183" y="613954"/>
            <a:ext cx="3574324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5244" y="2130844"/>
            <a:ext cx="7461512" cy="29854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পিচ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মাইক্রোমিটারের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aªyeK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মাইক্রোমিটারের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মাইক্রোমিটারের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মাইক্রোমিটারের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7284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8" name="Title 1048638"/>
          <p:cNvSpPr txBox="1">
            <a:spLocks/>
          </p:cNvSpPr>
          <p:nvPr/>
        </p:nvSpPr>
        <p:spPr>
          <a:xfrm>
            <a:off x="2541824" y="593018"/>
            <a:ext cx="6716467" cy="75553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as-IN" sz="4000" b="1" dirty="0" smtClean="0">
                <a:latin typeface="SutonnyMJ" pitchFamily="2" charset="0"/>
                <a:cs typeface="SutonnyMJ" pitchFamily="2" charset="0"/>
              </a:rPr>
              <a:t>মাইক্রোমিটার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latin typeface="Arial Black" panose="020B0A04020102020204" pitchFamily="34" charset="0"/>
                <a:cs typeface="SutonnyMJ" pitchFamily="2" charset="0"/>
              </a:rPr>
              <a:t>(</a:t>
            </a:r>
            <a:r>
              <a:rPr lang="en-US" sz="4000" b="1" dirty="0">
                <a:latin typeface="Arial Narrow" panose="020B0606020202030204" pitchFamily="34" charset="0"/>
                <a:cs typeface="SutonnyMJ" pitchFamily="2" charset="0"/>
              </a:rPr>
              <a:t>Micrometer</a:t>
            </a:r>
            <a:r>
              <a:rPr lang="en-US" sz="4000" b="1" dirty="0">
                <a:latin typeface="Arial Black" panose="020B0A04020102020204" pitchFamily="34" charset="0"/>
                <a:cs typeface="SutonnyMJ" pitchFamily="2" charset="0"/>
              </a:rPr>
              <a:t>)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1428749"/>
            <a:ext cx="10531928" cy="48159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88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23" y="1323915"/>
            <a:ext cx="6617154" cy="4120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7423" y="651753"/>
            <a:ext cx="661715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চলো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এনিমেশন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384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6" name="Content Placeholder 1048635"/>
          <p:cNvSpPr>
            <a:spLocks noGrp="1"/>
          </p:cNvSpPr>
          <p:nvPr>
            <p:ph idx="1"/>
          </p:nvPr>
        </p:nvSpPr>
        <p:spPr>
          <a:xfrm>
            <a:off x="2013102" y="1906619"/>
            <a:ext cx="9817261" cy="1292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b="1" dirty="0">
                <a:solidFill>
                  <a:srgbClr val="FF0000"/>
                </a:solidFill>
                <a:latin typeface="NikoshBAN" panose="02000000000000000000"/>
                <a:cs typeface="Siyam Rupali" panose="02000500000000020004" pitchFamily="2" charset="0"/>
              </a:rPr>
              <a:t>মাইক্রোমিটার এক প্রকার সূক্ষ প্রত্যক্ষ রৈখিক পরিমাপক 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/>
                <a:cs typeface="Siyam Rupali" panose="02000500000000020004" pitchFamily="2" charset="0"/>
              </a:rPr>
              <a:t>   </a:t>
            </a:r>
            <a:r>
              <a:rPr lang="as-IN" b="1" dirty="0" smtClean="0">
                <a:solidFill>
                  <a:srgbClr val="FF0000"/>
                </a:solidFill>
                <a:latin typeface="NikoshBAN" panose="02000000000000000000"/>
                <a:cs typeface="Siyam Rupali" panose="02000500000000020004" pitchFamily="2" charset="0"/>
              </a:rPr>
              <a:t>।</a:t>
            </a:r>
            <a:endParaRPr lang="as-IN" b="1" dirty="0">
              <a:solidFill>
                <a:srgbClr val="FF0000"/>
              </a:solidFill>
              <a:latin typeface="NikoshBAN" panose="02000000000000000000"/>
              <a:cs typeface="Siyam Rupali" panose="02000500000000020004" pitchFamily="2" charset="0"/>
            </a:endParaRPr>
          </a:p>
          <a:p>
            <a:pPr marL="0" indent="0">
              <a:buNone/>
            </a:pPr>
            <a:r>
              <a:rPr lang="as-IN" b="1" dirty="0">
                <a:solidFill>
                  <a:srgbClr val="FF0000"/>
                </a:solidFill>
                <a:latin typeface="NikoshBAN" panose="02000000000000000000"/>
                <a:cs typeface="Siyam Rupali" panose="02000500000000020004" pitchFamily="2" charset="0"/>
              </a:rPr>
              <a:t>সূক্ষতা ০.০১-০.০০১ মিঃমিঃ বা ০.০০১-০.০০০১ ইঞ্চি।</a:t>
            </a:r>
            <a:endParaRPr lang="en-US" b="1" dirty="0">
              <a:solidFill>
                <a:srgbClr val="FF0000"/>
              </a:solidFill>
              <a:latin typeface="NikoshBAN" panose="02000000000000000000"/>
              <a:cs typeface="Siyam Rupali" panose="02000500000000020004" pitchFamily="2" charset="0"/>
            </a:endParaRPr>
          </a:p>
        </p:txBody>
      </p:sp>
      <p:sp>
        <p:nvSpPr>
          <p:cNvPr id="7" name="Title 1048638"/>
          <p:cNvSpPr txBox="1">
            <a:spLocks/>
          </p:cNvSpPr>
          <p:nvPr/>
        </p:nvSpPr>
        <p:spPr>
          <a:xfrm>
            <a:off x="4391672" y="3472790"/>
            <a:ext cx="4214917" cy="755531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s-IN" sz="2800" dirty="0" smtClean="0">
                <a:latin typeface="SutonnyMJ" pitchFamily="2" charset="0"/>
                <a:cs typeface="SutonnyMJ" pitchFamily="2" charset="0"/>
              </a:rPr>
              <a:t>মাইক্রোমিটা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রের মূলনীতিঃ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>
            <a:spLocks noGrp="1"/>
          </p:cNvSpPr>
          <p:nvPr/>
        </p:nvSpPr>
        <p:spPr>
          <a:xfrm>
            <a:off x="965004" y="4408604"/>
            <a:ext cx="10367025" cy="1232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s-IN" sz="24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স্থির নাটের ভিতর দিয়ে </a:t>
            </a:r>
            <a:r>
              <a:rPr lang="as-IN" sz="3200" b="1" dirty="0">
                <a:solidFill>
                  <a:srgbClr val="008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স্ক্রু</a:t>
            </a:r>
            <a:r>
              <a:rPr lang="as-IN" sz="24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-থ্রেড কাটা দন্ডের যাওয়া আসা নীতির উপর ভিত্তি করে এটি তৈরি করা হয়</a:t>
            </a:r>
            <a:r>
              <a:rPr lang="as-IN" sz="36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3600" b="1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itle 1048638"/>
          <p:cNvSpPr txBox="1">
            <a:spLocks/>
          </p:cNvSpPr>
          <p:nvPr/>
        </p:nvSpPr>
        <p:spPr>
          <a:xfrm>
            <a:off x="3115780" y="729346"/>
            <a:ext cx="6716467" cy="7555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1048634"/>
          <p:cNvSpPr>
            <a:spLocks noGrp="1"/>
          </p:cNvSpPr>
          <p:nvPr>
            <p:ph type="title"/>
          </p:nvPr>
        </p:nvSpPr>
        <p:spPr>
          <a:xfrm>
            <a:off x="2992763" y="573116"/>
            <a:ext cx="7093131" cy="100932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as-IN" b="1" dirty="0">
                <a:latin typeface="SutonnyMJ" pitchFamily="2" charset="0"/>
                <a:cs typeface="SutonnyMJ" pitchFamily="2" charset="0"/>
              </a:rPr>
              <a:t>মাইক্রোমিটার</a:t>
            </a:r>
            <a:r>
              <a:rPr lang="en-US" sz="5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200" b="1" dirty="0" smtClean="0">
                <a:latin typeface="Arial Black" panose="020B0A04020102020204" pitchFamily="34" charset="0"/>
                <a:cs typeface="SutonnyMJ" pitchFamily="2" charset="0"/>
              </a:rPr>
              <a:t>(</a:t>
            </a:r>
            <a:r>
              <a:rPr lang="en-US" sz="5200" b="1" dirty="0" smtClean="0">
                <a:latin typeface="Arial Narrow" panose="020B0606020202030204" pitchFamily="34" charset="0"/>
                <a:cs typeface="SutonnyMJ" pitchFamily="2" charset="0"/>
              </a:rPr>
              <a:t>Micrometer</a:t>
            </a:r>
            <a:r>
              <a:rPr lang="en-US" sz="5200" b="1" dirty="0" smtClean="0">
                <a:latin typeface="Arial Black" panose="020B0A04020102020204" pitchFamily="34" charset="0"/>
                <a:cs typeface="SutonnyMJ" pitchFamily="2" charset="0"/>
              </a:rPr>
              <a:t>)</a:t>
            </a:r>
            <a:endParaRPr lang="en-US" sz="5200" b="1" dirty="0">
              <a:latin typeface="Arial Black" panose="020B0A04020102020204" pitchFamily="34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88486" y="1904986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/>
              </a:rPr>
              <a:t>যন্ত্র</a:t>
            </a:r>
            <a:endParaRPr lang="en-US" sz="2000" dirty="0"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5294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5" name="Rectangle 4"/>
          <p:cNvSpPr/>
          <p:nvPr/>
        </p:nvSpPr>
        <p:spPr>
          <a:xfrm>
            <a:off x="3653756" y="1357007"/>
            <a:ext cx="4884489" cy="4832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vwgUvi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h_vt</a:t>
            </a:r>
            <a:endParaRPr lang="en-US" sz="2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dirty="0" err="1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AvDU</a:t>
            </a:r>
            <a:r>
              <a:rPr lang="en-US" sz="2800" dirty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mvBW</a:t>
            </a:r>
            <a:r>
              <a:rPr lang="en-US" sz="2800" dirty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>
              <a:solidFill>
                <a:srgbClr val="92EE03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BbmvBW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Wc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US" sz="2800" dirty="0" err="1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wUDe</a:t>
            </a:r>
            <a:r>
              <a:rPr lang="en-US" sz="2800" dirty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92EE03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>
              <a:solidFill>
                <a:srgbClr val="92EE03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solidFill>
                  <a:srgbClr val="7030A0"/>
                </a:solidFill>
                <a:latin typeface="NikoshBAN" panose="02000000000000000000"/>
                <a:cs typeface="SutonnyMJ" pitchFamily="2" charset="0"/>
              </a:rPr>
              <a:t>ডিস্ক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6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7| ¯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Œz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‡_ªW 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8| ‡</a:t>
            </a:r>
            <a:r>
              <a:rPr lang="en-US" sz="2800" dirty="0" err="1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eøW</a:t>
            </a:r>
            <a:r>
              <a:rPr lang="en-US" sz="2800" dirty="0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UvBc</a:t>
            </a:r>
            <a:r>
              <a:rPr lang="en-US" sz="2800" dirty="0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 smtClean="0">
              <a:solidFill>
                <a:srgbClr val="66FF33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9| 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eÂ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10| 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BwÛ‡KUi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vwgUvi</a:t>
            </a:r>
            <a:endParaRPr lang="en-US" sz="28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4646" y="566067"/>
            <a:ext cx="5342709" cy="7576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vwgUv‡ii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862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4" name="TextBox 3"/>
          <p:cNvSpPr txBox="1"/>
          <p:nvPr/>
        </p:nvSpPr>
        <p:spPr>
          <a:xfrm>
            <a:off x="2383277" y="4909729"/>
            <a:ext cx="7620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মাইক্রোমিটারঃ</a:t>
            </a: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4777" y="604241"/>
            <a:ext cx="6477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02" y="1318668"/>
            <a:ext cx="7002551" cy="35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1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470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Cambria Math</vt:lpstr>
      <vt:lpstr>Century Gothic</vt:lpstr>
      <vt:lpstr>Garamond</vt:lpstr>
      <vt:lpstr>Nikosh</vt:lpstr>
      <vt:lpstr>NikoshBAN</vt:lpstr>
      <vt:lpstr>Siyam Rupali</vt:lpstr>
      <vt:lpstr>SutonnyMJ</vt:lpstr>
      <vt:lpstr>Times New Roman</vt:lpstr>
      <vt:lpstr>Vrinda</vt:lpstr>
      <vt:lpstr>Wingdings 3</vt:lpstr>
      <vt:lpstr>Office Theme</vt:lpstr>
      <vt:lpstr>Organic</vt:lpstr>
      <vt:lpstr>Ion</vt:lpstr>
      <vt:lpstr>1_Organic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মাইক্রোমিটার (Micrometer)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wnmve(Calculation)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SHAKIL PC</dc:creator>
  <cp:lastModifiedBy>User</cp:lastModifiedBy>
  <cp:revision>96</cp:revision>
  <dcterms:created xsi:type="dcterms:W3CDTF">2020-10-03T19:45:11Z</dcterms:created>
  <dcterms:modified xsi:type="dcterms:W3CDTF">2021-01-29T13:37:41Z</dcterms:modified>
</cp:coreProperties>
</file>