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63" r:id="rId2"/>
    <p:sldId id="303" r:id="rId3"/>
    <p:sldId id="284" r:id="rId4"/>
    <p:sldId id="296" r:id="rId5"/>
    <p:sldId id="297" r:id="rId6"/>
    <p:sldId id="294" r:id="rId7"/>
    <p:sldId id="299" r:id="rId8"/>
    <p:sldId id="300" r:id="rId9"/>
    <p:sldId id="302" r:id="rId10"/>
    <p:sldId id="262" r:id="rId11"/>
    <p:sldId id="304" r:id="rId12"/>
    <p:sldId id="295" r:id="rId13"/>
    <p:sldId id="298" r:id="rId14"/>
    <p:sldId id="291" r:id="rId15"/>
    <p:sldId id="292" r:id="rId16"/>
    <p:sldId id="287" r:id="rId17"/>
    <p:sldId id="280" r:id="rId18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9892" autoAdjust="0"/>
  </p:normalViewPr>
  <p:slideViewPr>
    <p:cSldViewPr>
      <p:cViewPr>
        <p:scale>
          <a:sx n="64" d="100"/>
          <a:sy n="64" d="100"/>
        </p:scale>
        <p:origin x="-1566" y="19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24334-39D1-4FED-9ECC-61BF1F2EAD02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5B7E5-BAF7-4218-B0B0-25FC89915B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2012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</a:t>
            </a:r>
            <a:r>
              <a:rPr lang="en-US" baseline="0" dirty="0" smtClean="0"/>
              <a:t> can say it orally.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0401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pictures will be</a:t>
            </a:r>
            <a:r>
              <a:rPr lang="en-US" baseline="0" dirty="0" smtClean="0"/>
              <a:t> shown. </a:t>
            </a:r>
            <a:r>
              <a:rPr lang="en-US" dirty="0" smtClean="0"/>
              <a:t>Teacher can try to elicit the answer from the students.</a:t>
            </a:r>
            <a:r>
              <a:rPr lang="en-US" baseline="0" dirty="0" smtClean="0"/>
              <a:t> Then he/she can give feedback by clicking.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0239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give some instructions to do the home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4799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say another language.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3631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hide this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5700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pictures will be</a:t>
            </a:r>
            <a:r>
              <a:rPr lang="en-US" baseline="0" dirty="0" smtClean="0"/>
              <a:t> shown. </a:t>
            </a:r>
            <a:r>
              <a:rPr lang="en-US" dirty="0" smtClean="0"/>
              <a:t>Teacher can try to elicit the answer from the students.</a:t>
            </a:r>
            <a:r>
              <a:rPr lang="en-US" baseline="0" dirty="0" smtClean="0"/>
              <a:t> Then he/she can give feedback by clicking.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876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pictures will be</a:t>
            </a:r>
            <a:r>
              <a:rPr lang="en-US" baseline="0" dirty="0" smtClean="0"/>
              <a:t> shown. </a:t>
            </a:r>
            <a:r>
              <a:rPr lang="en-US" dirty="0" smtClean="0"/>
              <a:t>Teacher can try to elicit the answer from the students.</a:t>
            </a:r>
            <a:r>
              <a:rPr lang="en-US" baseline="0" dirty="0" smtClean="0"/>
              <a:t> Then he/she can give feedback by clicking.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5486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can try to elicit the answer from the students.</a:t>
            </a:r>
            <a:r>
              <a:rPr lang="en-US" baseline="0" dirty="0" smtClean="0"/>
              <a:t> Then he/she can give feedback by clicking.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3585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can try to elicit the answer from the students.</a:t>
            </a:r>
            <a:r>
              <a:rPr lang="en-US" baseline="0" dirty="0" smtClean="0"/>
              <a:t> Then he/she can give feedback by clicking.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1663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can try to elicit the answer from the students.</a:t>
            </a:r>
            <a:r>
              <a:rPr lang="en-US" baseline="0" dirty="0" smtClean="0"/>
              <a:t> Then he/she can give feedback by clicking.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6405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pictures will be</a:t>
            </a:r>
            <a:r>
              <a:rPr lang="en-US" baseline="0" dirty="0" smtClean="0"/>
              <a:t> shown. </a:t>
            </a:r>
            <a:r>
              <a:rPr lang="en-US" dirty="0" smtClean="0"/>
              <a:t>Teacher can try to elicit the answer from the students.</a:t>
            </a:r>
            <a:r>
              <a:rPr lang="en-US" baseline="0" dirty="0" smtClean="0"/>
              <a:t> Then he/she can give feedback by clicking.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1732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pictures will be</a:t>
            </a:r>
            <a:r>
              <a:rPr lang="en-US" baseline="0" dirty="0" smtClean="0"/>
              <a:t> shown. </a:t>
            </a:r>
            <a:r>
              <a:rPr lang="en-US" dirty="0" smtClean="0"/>
              <a:t>Teacher can try to elicit the answer from the students.</a:t>
            </a:r>
            <a:r>
              <a:rPr lang="en-US" baseline="0" dirty="0" smtClean="0"/>
              <a:t> Then he/she can give feedback by clicking.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7246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43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021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865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829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880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484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164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857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017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895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914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87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dorableHotAxolotl-size_restric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609600"/>
            <a:ext cx="8022771" cy="914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8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828800"/>
            <a:ext cx="8022771" cy="914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11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048000"/>
            <a:ext cx="9144000" cy="3200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Bhabanipur</a:t>
            </a:r>
            <a:r>
              <a:rPr lang="en-US" sz="8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Sefatia</a:t>
            </a:r>
            <a:r>
              <a:rPr lang="en-US" sz="8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kamil</a:t>
            </a:r>
            <a:r>
              <a:rPr lang="en-US" sz="8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Madrasah</a:t>
            </a:r>
            <a:r>
              <a:rPr lang="en-US" sz="8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8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Online Class </a:t>
            </a:r>
            <a:endParaRPr lang="en-US" sz="8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6120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324600" cy="685800"/>
          </a:xfr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Past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Indefinite Tense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2743200"/>
            <a:ext cx="9144000" cy="3733800"/>
          </a:xfr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Aff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  Sub +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V2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obj.</a:t>
            </a:r>
          </a:p>
          <a:p>
            <a:pPr marL="0" indent="0">
              <a:buNone/>
            </a:pP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Sub +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did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not+ V1 + obj.</a:t>
            </a:r>
          </a:p>
          <a:p>
            <a:pPr marL="0" indent="0">
              <a:buNone/>
            </a:pP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Intre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Did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Sub + V1 +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1524000"/>
            <a:ext cx="67818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Could anyone say the structure of Past Indefinite Tense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245410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Past Indefinite Tense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3276600"/>
            <a:ext cx="9144000" cy="3581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0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চিনিবার উপায়ঃ-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বাংলায় ক্রিয়ার শেষে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ই</a:t>
            </a:r>
            <a:r>
              <a:rPr kumimoji="0" lang="bn-BD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য়াছি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ল</a:t>
            </a:r>
            <a:r>
              <a:rPr kumimoji="0" lang="bn-BD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ই</a:t>
            </a:r>
            <a:r>
              <a:rPr kumimoji="0" lang="bn-BD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য়া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ছিলা</a:t>
            </a:r>
            <a:r>
              <a:rPr kumimoji="0" lang="bn-BD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ই</a:t>
            </a:r>
            <a:r>
              <a:rPr kumimoji="0" lang="bn-BD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য়া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ছিলে</a:t>
            </a:r>
            <a:r>
              <a:rPr kumimoji="0" lang="bn-BD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ন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ইত্যাদি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ক্রিয়া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বিভক্তি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bn-BD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থা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কে</a:t>
            </a:r>
            <a:r>
              <a:rPr kumimoji="0" lang="bn-BD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।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endParaRPr kumimoji="0" lang="bn-BD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যেমনঃ  সে স্কুলে গিয়া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ছিল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।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=He went school.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আমি একটি পাখি দেখিয়াছি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লাম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।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= I saw a bird.</a:t>
            </a: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তোমরা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কাজটি করিয়া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্রালে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।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= You did the work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0" y="1143000"/>
            <a:ext cx="9144000" cy="2133600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Past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Indefinite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Tense is used when the work </a:t>
            </a:r>
            <a:r>
              <a:rPr lang="en-US" sz="4000" dirty="0" smtClean="0">
                <a:solidFill>
                  <a:srgbClr val="FFFF00"/>
                </a:solidFill>
              </a:rPr>
              <a:t>was done in the past times.</a:t>
            </a:r>
            <a:endParaRPr lang="en-US" sz="4000" dirty="0" smtClean="0">
              <a:solidFill>
                <a:srgbClr val="FFFF00"/>
              </a:solidFill>
            </a:endParaRPr>
          </a:p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কোন কাজ 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অতীতে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সম্পন্ন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হয়েছিল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এরুপ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বুঝালে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3200" dirty="0" smtClean="0">
                <a:solidFill>
                  <a:schemeClr val="bg1"/>
                </a:solidFill>
              </a:rPr>
              <a:t>Past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Indefinite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Tense 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</a:rPr>
              <a:t>বলে</a:t>
            </a:r>
            <a:r>
              <a:rPr lang="bn-BD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4476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895600"/>
            <a:ext cx="9144000" cy="95410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If in the sentence there was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someday / recently/ past times/</a:t>
            </a:r>
          </a:p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Sometimes/ even/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the sentence will be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Past Indefinite tense.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47800" y="381000"/>
            <a:ext cx="6324600" cy="6858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Past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Indefinite Tense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181600"/>
            <a:ext cx="9144000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Example :  Mother read the Quran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oneday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 Yesterday I paid my tuition fees. etc.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ular Callout 5"/>
          <p:cNvSpPr/>
          <p:nvPr/>
        </p:nvSpPr>
        <p:spPr>
          <a:xfrm>
            <a:off x="2819400" y="4038600"/>
            <a:ext cx="3429000" cy="612648"/>
          </a:xfrm>
          <a:prstGeom prst="wedgeRectCallout">
            <a:avLst>
              <a:gd name="adj1" fmla="val -75483"/>
              <a:gd name="adj2" fmla="val -14111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Do you like mango?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7" name="Picture 6" descr="m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295400"/>
            <a:ext cx="1828800" cy="2286000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2819400" y="4038600"/>
            <a:ext cx="3429000" cy="612648"/>
          </a:xfrm>
          <a:prstGeom prst="wedgeRectCallout">
            <a:avLst>
              <a:gd name="adj1" fmla="val 70465"/>
              <a:gd name="adj2" fmla="val -13840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Yes, I do.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10" name="Picture 9" descr="Co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1219200"/>
            <a:ext cx="2895600" cy="23622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2819400" y="4038600"/>
            <a:ext cx="3505200" cy="762000"/>
          </a:xfrm>
          <a:prstGeom prst="wedgeRectCallout">
            <a:avLst>
              <a:gd name="adj1" fmla="val -77413"/>
              <a:gd name="adj2" fmla="val -13030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Mainly, what does the cow give us?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2819400" y="4038600"/>
            <a:ext cx="3505200" cy="762000"/>
          </a:xfrm>
          <a:prstGeom prst="wedgeRectCallout">
            <a:avLst>
              <a:gd name="adj1" fmla="val 65635"/>
              <a:gd name="adj2" fmla="val -11682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Mainly, The cow gives us milk?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2819400" y="4038600"/>
            <a:ext cx="3429000" cy="762000"/>
          </a:xfrm>
          <a:prstGeom prst="wedgeRectCallout">
            <a:avLst>
              <a:gd name="adj1" fmla="val -76231"/>
              <a:gd name="adj2" fmla="val -12761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Does he wash his hands before eating?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457200"/>
            <a:ext cx="8534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Pair work: </a:t>
            </a:r>
            <a:r>
              <a:rPr lang="en-US" sz="2800" b="1" dirty="0" smtClean="0">
                <a:solidFill>
                  <a:srgbClr val="0070C0"/>
                </a:solidFill>
              </a:rPr>
              <a:t>Ask and answer </a:t>
            </a:r>
            <a:r>
              <a:rPr lang="en-US" sz="2800" b="1" dirty="0" smtClean="0"/>
              <a:t>- Follow the conversation</a:t>
            </a:r>
            <a:endParaRPr lang="en-US" sz="2800" b="1" dirty="0"/>
          </a:p>
        </p:txBody>
      </p:sp>
      <p:pic>
        <p:nvPicPr>
          <p:cNvPr id="20" name="Picture 19" descr="IMG_20141021_1026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2362200"/>
            <a:ext cx="1625600" cy="2514600"/>
          </a:xfrm>
          <a:prstGeom prst="rect">
            <a:avLst/>
          </a:prstGeom>
        </p:spPr>
      </p:pic>
      <p:pic>
        <p:nvPicPr>
          <p:cNvPr id="21" name="Picture 20" descr="IMG_20141021_1059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4600" y="2362200"/>
            <a:ext cx="1828800" cy="2514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14400" y="5486400"/>
            <a:ext cx="7620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Now any two boys came to near my desk and made a dialogue using did /didn`t.</a:t>
            </a:r>
            <a:endParaRPr lang="en-US" sz="2400" b="1" dirty="0"/>
          </a:p>
        </p:txBody>
      </p:sp>
      <p:pic>
        <p:nvPicPr>
          <p:cNvPr id="23" name="Picture 22" descr="wash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00" y="1219200"/>
            <a:ext cx="2895600" cy="2362200"/>
          </a:xfrm>
          <a:prstGeom prst="rect">
            <a:avLst/>
          </a:prstGeom>
        </p:spPr>
      </p:pic>
      <p:sp>
        <p:nvSpPr>
          <p:cNvPr id="24" name="Rectangular Callout 23"/>
          <p:cNvSpPr/>
          <p:nvPr/>
        </p:nvSpPr>
        <p:spPr>
          <a:xfrm>
            <a:off x="2743200" y="4038600"/>
            <a:ext cx="3581400" cy="762000"/>
          </a:xfrm>
          <a:prstGeom prst="wedgeRectCallout">
            <a:avLst>
              <a:gd name="adj1" fmla="val 67101"/>
              <a:gd name="adj2" fmla="val -11682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Yes, he did.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447800" y="304800"/>
            <a:ext cx="6096000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INDEVETUAL WORK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600" y="1752600"/>
            <a:ext cx="8534400" cy="4876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  <a:p>
            <a:pPr algn="ctr"/>
            <a:endParaRPr lang="en-US" sz="2800" dirty="0" smtClean="0">
              <a:solidFill>
                <a:srgbClr val="7030A0"/>
              </a:solidFill>
            </a:endParaRP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 (a) ---------- to school everyday but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Rana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(b) -------- not to go school everyday. He (c) ---------- football with his friends. (d)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----------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you go to school everyday ? What class did he (e) ----------- in ?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Rina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(f) ----------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Dhaka with his family. Do you (g) ------------ your school ? Sabina (h) ---------- a song. The sun (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--------- in the east. A good teacher (j) ------------ his class interesting. 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914400" y="1828800"/>
          <a:ext cx="7385539" cy="956604"/>
        </p:xfrm>
        <a:graphic>
          <a:graphicData uri="http://schemas.openxmlformats.org/drawingml/2006/table">
            <a:tbl>
              <a:tblPr/>
              <a:tblGrid>
                <a:gridCol w="1413803"/>
                <a:gridCol w="1447800"/>
                <a:gridCol w="1600200"/>
                <a:gridCol w="1524000"/>
                <a:gridCol w="1399736"/>
              </a:tblGrid>
              <a:tr h="47830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Play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Rise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Live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Do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Read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830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Sing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Catch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Make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Love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go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28600" y="1143000"/>
            <a:ext cx="8686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Fill in the gaps with the right form of verbs that given in the box.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000" y="2743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went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0" y="27432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did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10200" y="3124200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played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95600" y="35814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Did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86200" y="4038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read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62800" y="4038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lived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24600" y="4419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loved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0" y="4876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sang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20000" y="4876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rose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67400" y="5334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made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0" y="0"/>
            <a:ext cx="6096000" cy="762000"/>
          </a:xfrm>
          <a:prstGeom prst="rect">
            <a:avLst/>
          </a:prstGeom>
          <a:solidFill>
            <a:srgbClr val="FFFF00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solidFill>
                  <a:srgbClr val="002060"/>
                </a:solidFill>
                <a:latin typeface="Stencil" pitchFamily="82" charset="0"/>
                <a:cs typeface="Times New Roman" pitchFamily="18" charset="0"/>
              </a:rPr>
              <a:t> </a:t>
            </a:r>
            <a:r>
              <a:rPr lang="en-US" sz="3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Group works </a:t>
            </a:r>
            <a:endParaRPr lang="en-US" sz="36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733800"/>
            <a:ext cx="7772400" cy="28956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Write three sentences (affirmative, negative and Interrogative) about the above picture according to the rules of Present Indefinite Tense.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horse-galloping-in-grass-688899769-587673275f9b584db3a44c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762000"/>
            <a:ext cx="6781800" cy="28575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181600" y="304800"/>
            <a:ext cx="3429000" cy="2057400"/>
          </a:xfrm>
          <a:prstGeom prst="cloudCallout">
            <a:avLst>
              <a:gd name="adj1" fmla="val -77038"/>
              <a:gd name="adj2" fmla="val 77543"/>
            </a:avLst>
          </a:prstGeom>
          <a:noFill/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002060"/>
              </a:solidFill>
              <a:latin typeface="Stencil" pitchFamily="82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o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24000"/>
            <a:ext cx="4136571" cy="28599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304800" y="4876800"/>
            <a:ext cx="8305800" cy="1295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down five sentences that you and your sister did at your house. Using Past Indefinite Tense.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0"/>
            <a:ext cx="4981365" cy="101566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iphy (1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00"/>
            <a:ext cx="9144000" cy="70866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914400" y="5105400"/>
            <a:ext cx="7162800" cy="1524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Allah Hafez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581806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 to Ass 1_Mo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590800" y="228600"/>
            <a:ext cx="4038600" cy="8382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  </a:t>
            </a:r>
            <a:r>
              <a:rPr lang="en-US" sz="44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IDENTITY</a:t>
            </a:r>
            <a:endParaRPr lang="en-US" sz="4400" dirty="0">
              <a:solidFill>
                <a:srgbClr val="002060"/>
              </a:solidFill>
              <a:latin typeface="Elephant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5600" y="990600"/>
            <a:ext cx="6019800" cy="3276600"/>
          </a:xfrm>
          <a:prstGeom prst="rect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Md. </a:t>
            </a:r>
            <a:r>
              <a:rPr lang="en-US" sz="2800" b="1" dirty="0" err="1" smtClean="0">
                <a:solidFill>
                  <a:schemeClr val="tx1"/>
                </a:solidFill>
              </a:rPr>
              <a:t>Moksed</a:t>
            </a:r>
            <a:r>
              <a:rPr lang="en-US" sz="2800" b="1" dirty="0" smtClean="0">
                <a:solidFill>
                  <a:schemeClr val="tx1"/>
                </a:solidFill>
              </a:rPr>
              <a:t> Ali 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Assistant Teacher (English)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</a:rPr>
              <a:t>Bhabanipur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Sefatia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Kamil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Madrasah</a:t>
            </a:r>
            <a:r>
              <a:rPr lang="en-US" sz="2800" b="1" dirty="0" smtClean="0">
                <a:solidFill>
                  <a:schemeClr val="tx1"/>
                </a:solidFill>
              </a:rPr>
              <a:t>,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</a:rPr>
              <a:t>Hatibandha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Lalmonirhat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Mobile: 01717292475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Email:moksedali1980@gmail.com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0200" y="4495800"/>
            <a:ext cx="7239000" cy="1981200"/>
          </a:xfrm>
          <a:prstGeom prst="rect">
            <a:avLst/>
          </a:prstGeom>
          <a:solidFill>
            <a:srgbClr val="0070C0"/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Topic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ENGLISH GRAMMAR.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Class : Six- Ten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Past Indefinite Tense</a:t>
            </a:r>
          </a:p>
        </p:txBody>
      </p:sp>
      <p:pic>
        <p:nvPicPr>
          <p:cNvPr id="14" name="Picture 13" descr="vi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572000"/>
            <a:ext cx="1343526" cy="16375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Picture 14" descr="IMG_20210121_1745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066800"/>
            <a:ext cx="2232135" cy="29718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" y="4648200"/>
            <a:ext cx="85344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T. Can you say what kind of tense are those 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4648200"/>
            <a:ext cx="84582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S. Sir, They are present Indefinite tense.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su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600200"/>
            <a:ext cx="2424283" cy="1676400"/>
          </a:xfrm>
          <a:prstGeom prst="rect">
            <a:avLst/>
          </a:prstGeom>
        </p:spPr>
      </p:pic>
      <p:pic>
        <p:nvPicPr>
          <p:cNvPr id="16" name="Picture 15" descr="co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600200"/>
            <a:ext cx="2438400" cy="1676400"/>
          </a:xfrm>
          <a:prstGeom prst="rect">
            <a:avLst/>
          </a:prstGeom>
        </p:spPr>
      </p:pic>
      <p:pic>
        <p:nvPicPr>
          <p:cNvPr id="17" name="Picture 16" descr="goin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1600200"/>
            <a:ext cx="2514600" cy="1676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Mind set up :  Can you speak in English about the following pictures 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3581400"/>
            <a:ext cx="20574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cow lived on grass</a:t>
            </a: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3352800" y="3505200"/>
            <a:ext cx="219618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sun rose in the east.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43600" y="3505200"/>
            <a:ext cx="23622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They went to school everyday.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4495800"/>
            <a:ext cx="86868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T. You were right. Thanked a lot. Everybody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claped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for him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838200"/>
            <a:ext cx="4953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Elephant" pitchFamily="18" charset="0"/>
                <a:cs typeface="Times New Roman" pitchFamily="18" charset="0"/>
              </a:rPr>
              <a:t>Lesson Declaration </a:t>
            </a:r>
            <a:endParaRPr lang="en-US" sz="3600" dirty="0">
              <a:latin typeface="Elephant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2057400"/>
            <a:ext cx="7086600" cy="1524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Today’s Topic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4267200"/>
            <a:ext cx="7086600" cy="1524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Past Indefinite Tense</a:t>
            </a:r>
            <a:endParaRPr lang="en-US" sz="4400" dirty="0">
              <a:solidFill>
                <a:srgbClr val="002060"/>
              </a:solidFill>
              <a:latin typeface="Elephant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457200"/>
            <a:ext cx="6705600" cy="707886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LEARNING OUTCONES</a:t>
            </a:r>
            <a:endParaRPr lang="en-US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2133600"/>
            <a:ext cx="8001000" cy="36576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After completing this lesson students will be able to </a:t>
            </a:r>
          </a:p>
          <a:p>
            <a:pPr algn="ctr"/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say how many kinds of Tense.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the structure of Present Indefinite Tense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Make  correct sentence according to Present Indefinite Tense.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Re-write in Present Indefinite Tense.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162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71600" y="228600"/>
            <a:ext cx="6629400" cy="12954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Past Tense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19200" y="1676400"/>
            <a:ext cx="6629400" cy="12954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Past Tense Has</a:t>
            </a: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four types. Such as-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47800" y="228600"/>
            <a:ext cx="6324600" cy="12192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Past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Indefinite Tense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47800" y="1981200"/>
            <a:ext cx="6324600" cy="1143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Past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Continuous Tense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3657600"/>
            <a:ext cx="6324600" cy="1143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Past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Perfect Tense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334000"/>
            <a:ext cx="8839200" cy="12192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Past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Perfect Continuous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Tense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0200" y="228600"/>
            <a:ext cx="6019800" cy="94456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Past Indefinite Tense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12" descr="congo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219200"/>
            <a:ext cx="2143125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p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1219200"/>
            <a:ext cx="22098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28600" y="3276600"/>
            <a:ext cx="89154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Could anyone say the definition of Past Indefinite Tense.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su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219200"/>
            <a:ext cx="2500482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228600" y="3886200"/>
            <a:ext cx="8915400" cy="230832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Definition: </a:t>
            </a:r>
          </a:p>
          <a:p>
            <a:pPr algn="just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Past Indefinite Tense denoted an action in the past time of habitual event, historical  events in past.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44767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1622</TotalTime>
  <Words>877</Words>
  <Application>Microsoft Office PowerPoint</Application>
  <PresentationFormat>On-screen Show (4:3)</PresentationFormat>
  <Paragraphs>122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Past Indefinite Tense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Moksed</cp:lastModifiedBy>
  <cp:revision>277</cp:revision>
  <cp:lastPrinted>2013-04-24T06:22:17Z</cp:lastPrinted>
  <dcterms:created xsi:type="dcterms:W3CDTF">2013-04-21T06:16:47Z</dcterms:created>
  <dcterms:modified xsi:type="dcterms:W3CDTF">2021-01-29T13:05:09Z</dcterms:modified>
</cp:coreProperties>
</file>