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9" r:id="rId6"/>
    <p:sldId id="270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6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05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97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1641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574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8067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674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349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499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031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402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018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450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094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326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766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09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17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6.jpeg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9D16345-6DFB-7E43-BA85-F3ACF59E67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08D7879-2F3C-3F4F-8C70-84E15EF8BD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823" r="13488"/>
          <a:stretch/>
        </p:blipFill>
        <p:spPr>
          <a:xfrm>
            <a:off x="4177767" y="2488107"/>
            <a:ext cx="4519708" cy="411218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ibbon: Curved and Tilted Up 4">
            <a:extLst>
              <a:ext uri="{FF2B5EF4-FFF2-40B4-BE49-F238E27FC236}">
                <a16:creationId xmlns:a16="http://schemas.microsoft.com/office/drawing/2014/main" id="{AD50572C-E479-7B48-B21A-72DA9ADA6E68}"/>
              </a:ext>
            </a:extLst>
          </p:cNvPr>
          <p:cNvSpPr/>
          <p:nvPr/>
        </p:nvSpPr>
        <p:spPr>
          <a:xfrm>
            <a:off x="3761125" y="0"/>
            <a:ext cx="5352991" cy="2262781"/>
          </a:xfrm>
          <a:prstGeom prst="ellipseRibbon2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>
                <a:solidFill>
                  <a:srgbClr val="FFFF00"/>
                </a:solidFill>
              </a:rPr>
              <a:t>Welcome</a:t>
            </a:r>
            <a:endParaRPr lang="en-US" sz="3600">
              <a:solidFill>
                <a:srgbClr val="FFFF00"/>
              </a:solidFill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6362568-BC4A-564E-9451-C1C82B4E94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64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97757-25B3-B34B-85F1-DE1B75335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8862374-6983-3F4D-B3B1-B43172CD34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628" b="6786"/>
          <a:stretch/>
        </p:blipFill>
        <p:spPr>
          <a:xfrm>
            <a:off x="1792942" y="272719"/>
            <a:ext cx="8871323" cy="6432134"/>
          </a:xfrm>
        </p:spPr>
      </p:pic>
    </p:spTree>
    <p:extLst>
      <p:ext uri="{BB962C8B-B14F-4D97-AF65-F5344CB8AC3E}">
        <p14:creationId xmlns:p14="http://schemas.microsoft.com/office/powerpoint/2010/main" val="59623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51DC5-4936-FC4E-9625-A13FCB40B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445A36E-15F1-8647-B212-D336786A89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2623" b="12394"/>
          <a:stretch/>
        </p:blipFill>
        <p:spPr>
          <a:xfrm>
            <a:off x="1642907" y="148216"/>
            <a:ext cx="8906186" cy="6561568"/>
          </a:xfrm>
        </p:spPr>
      </p:pic>
    </p:spTree>
    <p:extLst>
      <p:ext uri="{BB962C8B-B14F-4D97-AF65-F5344CB8AC3E}">
        <p14:creationId xmlns:p14="http://schemas.microsoft.com/office/powerpoint/2010/main" val="111953013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403DE-0297-8D46-A1FB-355333CF7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5293" y="-15528"/>
            <a:ext cx="4519705" cy="1417312"/>
          </a:xfrm>
        </p:spPr>
        <p:txBody>
          <a:bodyPr>
            <a:normAutofit/>
          </a:bodyPr>
          <a:lstStyle/>
          <a:p>
            <a:r>
              <a:rPr lang="en-GB" sz="4400">
                <a:solidFill>
                  <a:schemeClr val="accent1"/>
                </a:solidFill>
              </a:rPr>
              <a:t>Pair work</a:t>
            </a:r>
            <a:endParaRPr lang="en-US" sz="4400">
              <a:solidFill>
                <a:schemeClr val="accent1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CF5DFB8-9A54-EF45-862F-E34A90FE7C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8946" t="10131" r="3313" b="15663"/>
          <a:stretch/>
        </p:blipFill>
        <p:spPr>
          <a:xfrm>
            <a:off x="1864543" y="1476490"/>
            <a:ext cx="8919919" cy="5172334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9CBD275-B0DF-A14B-A6FD-7AC84FEB1DE5}"/>
              </a:ext>
            </a:extLst>
          </p:cNvPr>
          <p:cNvSpPr txBox="1"/>
          <p:nvPr/>
        </p:nvSpPr>
        <p:spPr>
          <a:xfrm>
            <a:off x="10356848" y="188863"/>
            <a:ext cx="1540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/>
              <a:t>10 minutes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57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CAFCD-A668-854E-BF10-4062135E8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6237" y="190455"/>
            <a:ext cx="2938997" cy="1326002"/>
          </a:xfrm>
        </p:spPr>
        <p:txBody>
          <a:bodyPr/>
          <a:lstStyle/>
          <a:p>
            <a:r>
              <a:rPr lang="en-GB" b="1">
                <a:solidFill>
                  <a:schemeClr val="bg2">
                    <a:lumMod val="50000"/>
                  </a:schemeClr>
                </a:solidFill>
              </a:rPr>
              <a:t>Evaluation</a:t>
            </a:r>
            <a:r>
              <a:rPr lang="en-GB"/>
              <a:t>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79016-736E-4B41-9A79-E4E036620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41" y="4612737"/>
            <a:ext cx="9864258" cy="1457612"/>
          </a:xfrm>
        </p:spPr>
        <p:txBody>
          <a:bodyPr>
            <a:normAutofit lnSpcReduction="10000"/>
          </a:bodyPr>
          <a:lstStyle/>
          <a:p>
            <a:r>
              <a:rPr lang="en-GB" sz="3200">
                <a:solidFill>
                  <a:schemeClr val="accent1"/>
                </a:solidFill>
              </a:rPr>
              <a:t>Using above picture write three sentences ( </a:t>
            </a:r>
            <a:r>
              <a:rPr lang="en-GB" sz="3200">
                <a:solidFill>
                  <a:srgbClr val="002060"/>
                </a:solidFill>
              </a:rPr>
              <a:t>affirmative,  negative and interrogative)</a:t>
            </a:r>
            <a:r>
              <a:rPr lang="en-GB" sz="3200">
                <a:solidFill>
                  <a:schemeClr val="accent1"/>
                </a:solidFill>
              </a:rPr>
              <a:t> of present continuous tense.</a:t>
            </a:r>
            <a:endParaRPr lang="en-US" sz="3200">
              <a:solidFill>
                <a:schemeClr val="accent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E5EA95-FA90-0E45-906F-87407B754D69}"/>
              </a:ext>
            </a:extLst>
          </p:cNvPr>
          <p:cNvSpPr txBox="1"/>
          <p:nvPr/>
        </p:nvSpPr>
        <p:spPr>
          <a:xfrm>
            <a:off x="5183467" y="252207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D6323ED1-623C-2A40-B027-875DBD2BAC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3296" y="1516457"/>
            <a:ext cx="3201368" cy="25684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A44BDFF-A8B3-8B4F-BD5C-4FE6D11EDD69}"/>
              </a:ext>
            </a:extLst>
          </p:cNvPr>
          <p:cNvSpPr txBox="1"/>
          <p:nvPr/>
        </p:nvSpPr>
        <p:spPr>
          <a:xfrm rot="10800000" flipH="1" flipV="1">
            <a:off x="9889191" y="765735"/>
            <a:ext cx="1624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/>
              <a:t>6 minutes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18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DFA7A-B72D-FB4D-8B84-D982A3547945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2097741" y="3701024"/>
            <a:ext cx="8915400" cy="2376208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rgbClr val="00B0F0"/>
                </a:solidFill>
              </a:rPr>
              <a:t>What is  present continuous tense ?</a:t>
            </a:r>
          </a:p>
          <a:p>
            <a:r>
              <a:rPr lang="en-GB" sz="3600">
                <a:solidFill>
                  <a:srgbClr val="002060"/>
                </a:solidFill>
              </a:rPr>
              <a:t>What is the structure of  present continuous tense? </a:t>
            </a:r>
            <a:endParaRPr lang="en-US" sz="3600">
              <a:solidFill>
                <a:srgbClr val="00206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19DF53-613C-0E4A-B453-183DB07E7723}"/>
              </a:ext>
            </a:extLst>
          </p:cNvPr>
          <p:cNvSpPr/>
          <p:nvPr/>
        </p:nvSpPr>
        <p:spPr>
          <a:xfrm rot="10800000" flipV="1">
            <a:off x="5248089" y="1968873"/>
            <a:ext cx="2614705" cy="15408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>
                <a:solidFill>
                  <a:srgbClr val="7030A0"/>
                </a:solidFill>
              </a:rPr>
              <a:t>Home Work</a:t>
            </a:r>
            <a:endParaRPr lang="en-US" sz="3600">
              <a:solidFill>
                <a:srgbClr val="7030A0"/>
              </a:solidFill>
            </a:endParaRPr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C1009FA6-13D2-3B46-AA4C-A61C1239AE64}"/>
              </a:ext>
            </a:extLst>
          </p:cNvPr>
          <p:cNvSpPr/>
          <p:nvPr/>
        </p:nvSpPr>
        <p:spPr>
          <a:xfrm>
            <a:off x="4687795" y="0"/>
            <a:ext cx="3735294" cy="1968873"/>
          </a:xfrm>
          <a:prstGeom prst="triangl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6783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1CA60-3979-7441-8F34-ADCB35976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/>
            </a:br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8411778B-A670-3C4E-85A3-39A3B4FE87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90607" y="2708942"/>
            <a:ext cx="6304017" cy="30827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Rectangle: Beveled 3">
            <a:extLst>
              <a:ext uri="{FF2B5EF4-FFF2-40B4-BE49-F238E27FC236}">
                <a16:creationId xmlns:a16="http://schemas.microsoft.com/office/drawing/2014/main" id="{B973F5F0-E3B4-C248-975D-68F6D6BF1422}"/>
              </a:ext>
            </a:extLst>
          </p:cNvPr>
          <p:cNvSpPr/>
          <p:nvPr/>
        </p:nvSpPr>
        <p:spPr>
          <a:xfrm>
            <a:off x="4637399" y="222139"/>
            <a:ext cx="3610431" cy="2084832"/>
          </a:xfrm>
          <a:prstGeom prst="bevel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>
                <a:solidFill>
                  <a:schemeClr val="bg2">
                    <a:lumMod val="50000"/>
                  </a:schemeClr>
                </a:solidFill>
              </a:rPr>
              <a:t>Thank you </a:t>
            </a:r>
            <a:endParaRPr lang="en-US" sz="3600" b="1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31555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6ED4B-4D18-9942-9B48-C62AB5B19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3528" y="373530"/>
            <a:ext cx="3961371" cy="859118"/>
          </a:xfrm>
        </p:spPr>
        <p:txBody>
          <a:bodyPr/>
          <a:lstStyle/>
          <a:p>
            <a:r>
              <a:rPr lang="en-GB" b="1">
                <a:solidFill>
                  <a:schemeClr val="accent4"/>
                </a:solidFill>
              </a:rPr>
              <a:t>Introduction</a:t>
            </a:r>
            <a:r>
              <a:rPr lang="en-GB"/>
              <a:t>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EFFAB-6AF5-094A-B40A-C9798EBCF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690" y="1855695"/>
            <a:ext cx="6083548" cy="4927600"/>
          </a:xfrm>
        </p:spPr>
        <p:txBody>
          <a:bodyPr>
            <a:normAutofit lnSpcReduction="10000"/>
          </a:bodyPr>
          <a:lstStyle/>
          <a:p>
            <a:r>
              <a:rPr lang="en-GB" sz="3600" b="1">
                <a:solidFill>
                  <a:srgbClr val="0070C0"/>
                </a:solidFill>
              </a:rPr>
              <a:t>Mostafizur Rahman </a:t>
            </a:r>
          </a:p>
          <a:p>
            <a:r>
              <a:rPr lang="en-GB" sz="3600" b="1">
                <a:solidFill>
                  <a:srgbClr val="0070C0"/>
                </a:solidFill>
              </a:rPr>
              <a:t>Assistant Teacher ( English) </a:t>
            </a:r>
          </a:p>
          <a:p>
            <a:r>
              <a:rPr lang="en-GB" sz="3600" b="1">
                <a:solidFill>
                  <a:srgbClr val="0070C0"/>
                </a:solidFill>
              </a:rPr>
              <a:t>Chunarughat Pilot Girls High School </a:t>
            </a:r>
          </a:p>
          <a:p>
            <a:r>
              <a:rPr lang="en-GB" sz="3600" b="1">
                <a:solidFill>
                  <a:srgbClr val="0070C0"/>
                </a:solidFill>
              </a:rPr>
              <a:t>Chunarughat, Habigonj </a:t>
            </a:r>
          </a:p>
          <a:p>
            <a:r>
              <a:rPr lang="en-GB" sz="3600" b="1">
                <a:solidFill>
                  <a:srgbClr val="0070C0"/>
                </a:solidFill>
              </a:rPr>
              <a:t>E-mail: mostafiz01papon@gmail.com</a:t>
            </a:r>
            <a:endParaRPr lang="en-US" sz="3600" b="1">
              <a:solidFill>
                <a:srgbClr val="0070C0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8D65E49-0A95-504C-98AD-9BC87B58E1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0526" y="1657848"/>
            <a:ext cx="3961371" cy="475253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6532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A1A2A-E479-7A4D-BF16-6BB04D4B4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3402E-372B-9548-9E76-9FDCBA86D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403383"/>
            <a:ext cx="8596668" cy="3880773"/>
          </a:xfrm>
        </p:spPr>
        <p:txBody>
          <a:bodyPr>
            <a:normAutofit/>
          </a:bodyPr>
          <a:lstStyle/>
          <a:p>
            <a:r>
              <a:rPr lang="en-GB" sz="3600" b="1">
                <a:solidFill>
                  <a:srgbClr val="7030A0"/>
                </a:solidFill>
              </a:rPr>
              <a:t>Classes 6-7</a:t>
            </a:r>
          </a:p>
          <a:p>
            <a:r>
              <a:rPr lang="en-GB" sz="3600" b="1">
                <a:solidFill>
                  <a:srgbClr val="7030A0"/>
                </a:solidFill>
              </a:rPr>
              <a:t>Subject: English 2</a:t>
            </a:r>
            <a:r>
              <a:rPr lang="en-GB" sz="3600" b="1" baseline="30000">
                <a:solidFill>
                  <a:srgbClr val="7030A0"/>
                </a:solidFill>
              </a:rPr>
              <a:t>nd</a:t>
            </a:r>
            <a:r>
              <a:rPr lang="en-GB" sz="3600" b="1">
                <a:solidFill>
                  <a:srgbClr val="7030A0"/>
                </a:solidFill>
              </a:rPr>
              <a:t> Paper</a:t>
            </a:r>
          </a:p>
          <a:p>
            <a:r>
              <a:rPr lang="en-GB" sz="3600" b="1">
                <a:solidFill>
                  <a:srgbClr val="7030A0"/>
                </a:solidFill>
              </a:rPr>
              <a:t>Topic: Present Continuous Tense </a:t>
            </a:r>
          </a:p>
          <a:p>
            <a:r>
              <a:rPr lang="en-GB" sz="3600" b="1">
                <a:solidFill>
                  <a:srgbClr val="7030A0"/>
                </a:solidFill>
              </a:rPr>
              <a:t>Time:50 minutes</a:t>
            </a:r>
            <a:endParaRPr lang="en-US" sz="3600" b="1">
              <a:solidFill>
                <a:srgbClr val="7030A0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2E7138A-A8DF-5E4F-B75E-9388B47D3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4195" y="1519166"/>
            <a:ext cx="3570417" cy="4578019"/>
          </a:xfrm>
          <a:prstGeom prst="rect">
            <a:avLst/>
          </a:prstGeom>
          <a:ln>
            <a:noFill/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569551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01BAD-4B66-E540-A9A5-750BA19AC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7207" y="405756"/>
            <a:ext cx="6592794" cy="859117"/>
          </a:xfrm>
        </p:spPr>
        <p:txBody>
          <a:bodyPr/>
          <a:lstStyle/>
          <a:p>
            <a:r>
              <a:rPr lang="en-GB">
                <a:solidFill>
                  <a:srgbClr val="0070C0"/>
                </a:solidFill>
              </a:rPr>
              <a:t>Look at the sentenses below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8CDB6-9DBF-144D-BAF8-149AEF85B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702" y="2141912"/>
            <a:ext cx="8596668" cy="3880773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rgbClr val="C00000"/>
                </a:solidFill>
              </a:rPr>
              <a:t>She is</a:t>
            </a:r>
            <a:r>
              <a:rPr lang="en-GB" sz="3600" u="sng">
                <a:solidFill>
                  <a:schemeClr val="accent5"/>
                </a:solidFill>
              </a:rPr>
              <a:t> eating</a:t>
            </a:r>
            <a:r>
              <a:rPr lang="en-GB" sz="3600">
                <a:solidFill>
                  <a:schemeClr val="accent4"/>
                </a:solidFill>
              </a:rPr>
              <a:t> </a:t>
            </a:r>
            <a:r>
              <a:rPr lang="en-GB" sz="3600">
                <a:solidFill>
                  <a:srgbClr val="C00000"/>
                </a:solidFill>
              </a:rPr>
              <a:t>rice</a:t>
            </a:r>
            <a:r>
              <a:rPr lang="en-GB" sz="3600">
                <a:solidFill>
                  <a:schemeClr val="accent4"/>
                </a:solidFill>
              </a:rPr>
              <a:t>.</a:t>
            </a:r>
          </a:p>
          <a:p>
            <a:r>
              <a:rPr lang="en-GB" sz="3600">
                <a:solidFill>
                  <a:schemeClr val="accent2"/>
                </a:solidFill>
              </a:rPr>
              <a:t>They </a:t>
            </a:r>
            <a:r>
              <a:rPr lang="en-GB" sz="3600" u="sng">
                <a:solidFill>
                  <a:schemeClr val="accent5"/>
                </a:solidFill>
              </a:rPr>
              <a:t>are going</a:t>
            </a:r>
            <a:r>
              <a:rPr lang="en-GB" sz="3600" u="sng">
                <a:solidFill>
                  <a:schemeClr val="accent2"/>
                </a:solidFill>
              </a:rPr>
              <a:t> </a:t>
            </a:r>
            <a:r>
              <a:rPr lang="en-GB" sz="3600">
                <a:solidFill>
                  <a:schemeClr val="accent2"/>
                </a:solidFill>
              </a:rPr>
              <a:t>to school.</a:t>
            </a:r>
          </a:p>
          <a:p>
            <a:r>
              <a:rPr lang="en-GB" sz="3600">
                <a:solidFill>
                  <a:srgbClr val="0070C0"/>
                </a:solidFill>
              </a:rPr>
              <a:t> I </a:t>
            </a:r>
            <a:r>
              <a:rPr lang="en-GB" sz="3600" u="sng">
                <a:solidFill>
                  <a:srgbClr val="0070C0"/>
                </a:solidFill>
              </a:rPr>
              <a:t> </a:t>
            </a:r>
            <a:r>
              <a:rPr lang="en-GB" sz="3600" u="sng">
                <a:solidFill>
                  <a:schemeClr val="accent5"/>
                </a:solidFill>
              </a:rPr>
              <a:t>am playing</a:t>
            </a:r>
            <a:r>
              <a:rPr lang="en-GB" sz="3600">
                <a:solidFill>
                  <a:schemeClr val="accent5"/>
                </a:solidFill>
              </a:rPr>
              <a:t> </a:t>
            </a:r>
            <a:r>
              <a:rPr lang="en-GB" sz="3600">
                <a:solidFill>
                  <a:srgbClr val="0070C0"/>
                </a:solidFill>
              </a:rPr>
              <a:t>football. </a:t>
            </a:r>
            <a:endParaRPr lang="en-US" sz="360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4235DD-D3A6-5640-81DB-FB12C7A0ACEB}"/>
              </a:ext>
            </a:extLst>
          </p:cNvPr>
          <p:cNvSpPr txBox="1"/>
          <p:nvPr/>
        </p:nvSpPr>
        <p:spPr>
          <a:xfrm>
            <a:off x="584565" y="5305666"/>
            <a:ext cx="92019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200" b="1">
                <a:solidFill>
                  <a:schemeClr val="accent1"/>
                </a:solidFill>
              </a:rPr>
              <a:t>These sentences are</a:t>
            </a:r>
            <a:r>
              <a:rPr lang="en-GB" sz="3200" b="1"/>
              <a:t> </a:t>
            </a:r>
            <a:r>
              <a:rPr lang="en-GB" sz="3200" b="1">
                <a:solidFill>
                  <a:schemeClr val="accent5"/>
                </a:solidFill>
              </a:rPr>
              <a:t>Present Continuous Tense </a:t>
            </a:r>
            <a:endParaRPr lang="en-US" sz="3200" b="1">
              <a:solidFill>
                <a:schemeClr val="accent5"/>
              </a:solidFill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A9B464F9-79E5-8948-ABF8-6C01CF818E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5661" y="992925"/>
            <a:ext cx="1142923" cy="1142923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38AA298A-83CD-F341-8124-9A3956BD53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2041" y="2313985"/>
            <a:ext cx="1130165" cy="1334038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0A29ED86-F3B6-E443-8781-4D70A15231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32041" y="3781546"/>
            <a:ext cx="1048215" cy="151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504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7466317-E7DC-BA45-9EB5-DEAEE7336C7D}"/>
              </a:ext>
            </a:extLst>
          </p:cNvPr>
          <p:cNvSpPr txBox="1"/>
          <p:nvPr/>
        </p:nvSpPr>
        <p:spPr>
          <a:xfrm>
            <a:off x="3663730" y="5153727"/>
            <a:ext cx="5883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200" b="1">
                <a:solidFill>
                  <a:srgbClr val="0070C0"/>
                </a:solidFill>
              </a:rPr>
              <a:t>Present Continuous Tense</a:t>
            </a:r>
            <a:endParaRPr lang="en-US" sz="3200" b="1">
              <a:solidFill>
                <a:srgbClr val="0070C0"/>
              </a:solidFill>
            </a:endParaRPr>
          </a:p>
        </p:txBody>
      </p:sp>
      <p:sp>
        <p:nvSpPr>
          <p:cNvPr id="6" name="Scroll: Horizontal 5">
            <a:extLst>
              <a:ext uri="{FF2B5EF4-FFF2-40B4-BE49-F238E27FC236}">
                <a16:creationId xmlns:a16="http://schemas.microsoft.com/office/drawing/2014/main" id="{2F8F9C92-CD6B-504B-BB90-0D3B5737E0EB}"/>
              </a:ext>
            </a:extLst>
          </p:cNvPr>
          <p:cNvSpPr/>
          <p:nvPr/>
        </p:nvSpPr>
        <p:spPr>
          <a:xfrm>
            <a:off x="2925364" y="348869"/>
            <a:ext cx="7364133" cy="1705627"/>
          </a:xfrm>
          <a:prstGeom prst="horizontalScroll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>
                <a:solidFill>
                  <a:srgbClr val="C00000"/>
                </a:solidFill>
              </a:rPr>
              <a:t>So, today we shall discuss about</a:t>
            </a:r>
            <a:endParaRPr lang="en-US" sz="3600" b="1">
              <a:solidFill>
                <a:srgbClr val="C00000"/>
              </a:solidFill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C5BFB318-AC3D-6C45-932B-52894A01B5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49" b="38282"/>
          <a:stretch/>
        </p:blipFill>
        <p:spPr>
          <a:xfrm>
            <a:off x="2925364" y="2179777"/>
            <a:ext cx="6884584" cy="2498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42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B629E-D754-1943-91A9-17323B53A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1748" y="306333"/>
            <a:ext cx="8911687" cy="1280890"/>
          </a:xfrm>
        </p:spPr>
        <p:txBody>
          <a:bodyPr>
            <a:normAutofit/>
          </a:bodyPr>
          <a:lstStyle/>
          <a:p>
            <a:r>
              <a:rPr lang="en-GB" sz="4800" b="1">
                <a:solidFill>
                  <a:srgbClr val="00B050"/>
                </a:solidFill>
              </a:rPr>
              <a:t>Learning outcome</a:t>
            </a:r>
            <a:endParaRPr lang="en-US" sz="4800" b="1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781FB-9666-5E44-8BC0-9C633796C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0683" y="2021541"/>
            <a:ext cx="8915400" cy="3898900"/>
          </a:xfrm>
        </p:spPr>
        <p:txBody>
          <a:bodyPr>
            <a:normAutofit/>
          </a:bodyPr>
          <a:lstStyle/>
          <a:p>
            <a:r>
              <a:rPr lang="en-GB" sz="3600" i="1">
                <a:solidFill>
                  <a:schemeClr val="accent2"/>
                </a:solidFill>
              </a:rPr>
              <a:t>After end of the lesson, students will be able to</a:t>
            </a:r>
          </a:p>
          <a:p>
            <a:r>
              <a:rPr lang="en-GB" sz="3600" b="1">
                <a:solidFill>
                  <a:schemeClr val="accent6"/>
                </a:solidFill>
              </a:rPr>
              <a:t>1.write the structure of present continuous tense. </a:t>
            </a:r>
          </a:p>
          <a:p>
            <a:r>
              <a:rPr lang="en-GB" sz="3600" b="1">
                <a:solidFill>
                  <a:schemeClr val="accent6"/>
                </a:solidFill>
              </a:rPr>
              <a:t>2.Make sentences according to present continuous tense. </a:t>
            </a:r>
            <a:endParaRPr lang="en-US" sz="3600" b="1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40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B40BB-7CC9-6F41-8815-39CC260CA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1092574" y="863329"/>
            <a:ext cx="11355294" cy="1343951"/>
          </a:xfrm>
        </p:spPr>
        <p:txBody>
          <a:bodyPr/>
          <a:lstStyle/>
          <a:p>
            <a:r>
              <a:rPr lang="en-GB">
                <a:solidFill>
                  <a:srgbClr val="7030A0"/>
                </a:solidFill>
              </a:rPr>
              <a:t>Can you say what’s the definition of Present Continuous Tense </a:t>
            </a:r>
            <a:endParaRPr lang="en-US">
              <a:solidFill>
                <a:srgbClr val="7030A0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A8A17CE-0742-EC42-9C2B-5D98B32DF5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9353" r="13748" b="7402"/>
          <a:stretch/>
        </p:blipFill>
        <p:spPr>
          <a:xfrm>
            <a:off x="3268382" y="1936275"/>
            <a:ext cx="6499411" cy="46454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377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EF50E-C29B-8B42-A8CF-00B905A85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9831" y="608411"/>
            <a:ext cx="8596668" cy="1320800"/>
          </a:xfrm>
        </p:spPr>
        <p:txBody>
          <a:bodyPr>
            <a:normAutofit/>
          </a:bodyPr>
          <a:lstStyle/>
          <a:p>
            <a:r>
              <a:rPr lang="en-GB" sz="3200">
                <a:solidFill>
                  <a:schemeClr val="accent2">
                    <a:lumMod val="75000"/>
                  </a:schemeClr>
                </a:solidFill>
              </a:rPr>
              <a:t>Structure Of Present Continuous Tense </a:t>
            </a:r>
            <a:endParaRPr lang="en-US" sz="320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5FD3F87-F89F-624B-A677-7C30AA460A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0418" t="20288" r="10125" b="7373"/>
          <a:stretch/>
        </p:blipFill>
        <p:spPr>
          <a:xfrm>
            <a:off x="2631258" y="1860950"/>
            <a:ext cx="7070911" cy="3845554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89F26BC-161A-514E-91CE-B5423383378F}"/>
              </a:ext>
            </a:extLst>
          </p:cNvPr>
          <p:cNvSpPr txBox="1"/>
          <p:nvPr/>
        </p:nvSpPr>
        <p:spPr>
          <a:xfrm>
            <a:off x="4760889" y="5706504"/>
            <a:ext cx="4799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1"/>
              <a:t>Am I eating rice? </a:t>
            </a:r>
            <a:endParaRPr lang="en-US" sz="2800" b="1"/>
          </a:p>
        </p:txBody>
      </p:sp>
    </p:spTree>
    <p:extLst>
      <p:ext uri="{BB962C8B-B14F-4D97-AF65-F5344CB8AC3E}">
        <p14:creationId xmlns:p14="http://schemas.microsoft.com/office/powerpoint/2010/main" val="172089327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8AB9F-9CAB-0349-A9B8-D8DDB2134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3C381F6-090D-4944-A726-B703C32463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1" y="643147"/>
            <a:ext cx="8367058" cy="5829371"/>
          </a:xfrm>
        </p:spPr>
      </p:pic>
    </p:spTree>
    <p:extLst>
      <p:ext uri="{BB962C8B-B14F-4D97-AF65-F5344CB8AC3E}">
        <p14:creationId xmlns:p14="http://schemas.microsoft.com/office/powerpoint/2010/main" val="1420446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Wisp</vt:lpstr>
      <vt:lpstr>PowerPoint Presentation</vt:lpstr>
      <vt:lpstr>Introduction </vt:lpstr>
      <vt:lpstr>PowerPoint Presentation</vt:lpstr>
      <vt:lpstr>Look at the sentenses below</vt:lpstr>
      <vt:lpstr>PowerPoint Presentation</vt:lpstr>
      <vt:lpstr>Learning outcome</vt:lpstr>
      <vt:lpstr>Can you say what’s the definition of Present Continuous Tense </vt:lpstr>
      <vt:lpstr>Structure Of Present Continuous Tense </vt:lpstr>
      <vt:lpstr>PowerPoint Presentation</vt:lpstr>
      <vt:lpstr>PowerPoint Presentation</vt:lpstr>
      <vt:lpstr>PowerPoint Presentation</vt:lpstr>
      <vt:lpstr>Pair work</vt:lpstr>
      <vt:lpstr>Evaluation </vt:lpstr>
      <vt:lpstr>PowerPoint Presentation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</dc:title>
  <dc:creator>8801725745994</dc:creator>
  <cp:lastModifiedBy>8801725745994</cp:lastModifiedBy>
  <cp:revision>14</cp:revision>
  <dcterms:created xsi:type="dcterms:W3CDTF">2021-01-02T17:54:02Z</dcterms:created>
  <dcterms:modified xsi:type="dcterms:W3CDTF">2021-01-03T07:23:01Z</dcterms:modified>
</cp:coreProperties>
</file>