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87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88" r:id="rId18"/>
    <p:sldId id="273" r:id="rId19"/>
    <p:sldId id="274" r:id="rId20"/>
    <p:sldId id="283" r:id="rId21"/>
    <p:sldId id="284" r:id="rId22"/>
    <p:sldId id="280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CCFF"/>
    <a:srgbClr val="00FF00"/>
    <a:srgbClr val="FF6699"/>
    <a:srgbClr val="00CC00"/>
    <a:srgbClr val="990033"/>
    <a:srgbClr val="9933FF"/>
    <a:srgbClr val="FF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6C40-8612-42FC-A94F-8D15B96F574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CAB9-F619-4C96-A11A-FF7FCCA9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5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CAB9-F619-4C96-A11A-FF7FCCA97F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E27D4-D753-4BE0-9403-05D21459E7D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6174D-CEDB-4DBB-9F79-5947916A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4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24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E27D4-D753-4BE0-9403-05D21459E7D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6174D-CEDB-4DBB-9F79-5947916A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E27D4-D753-4BE0-9403-05D21459E7D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6174D-CEDB-4DBB-9F79-5947916A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4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24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E27D4-D753-4BE0-9403-05D21459E7D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6174D-CEDB-4DBB-9F79-5947916A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E27D4-D753-4BE0-9403-05D21459E7D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6174D-CEDB-4DBB-9F79-5947916A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0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24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E27D4-D753-4BE0-9403-05D21459E7D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6174D-CEDB-4DBB-9F79-5947916A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6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E27D4-D753-4BE0-9403-05D21459E7D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6174D-CEDB-4DBB-9F79-5947916A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8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24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E27D4-D753-4BE0-9403-05D21459E7D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6174D-CEDB-4DBB-9F79-5947916A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E27D4-D753-4BE0-9403-05D21459E7D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6174D-CEDB-4DBB-9F79-5947916A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9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E27D4-D753-4BE0-9403-05D21459E7D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6174D-CEDB-4DBB-9F79-5947916A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0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E27D4-D753-4BE0-9403-05D21459E7D9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6174D-CEDB-4DBB-9F79-5947916AC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089"/>
            </a:avLst>
          </a:prstGeom>
          <a:blipFill>
            <a:blip r:embed="rId13"/>
            <a:stretch>
              <a:fillRect/>
            </a:stretch>
          </a:blip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714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63327" y="6231039"/>
            <a:ext cx="18742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>
                <a:ln/>
                <a:solidFill>
                  <a:srgbClr val="00B0F0"/>
                </a:solidFill>
                <a:effectLst/>
                <a:latin typeface="Algerian" panose="04020705040A02060702" pitchFamily="82" charset="0"/>
              </a:rPr>
              <a:t>Suborna Roy</a:t>
            </a:r>
          </a:p>
        </p:txBody>
      </p:sp>
      <p:pic>
        <p:nvPicPr>
          <p:cNvPr id="11" name="Picture 10" descr="&lt;strong&gt;flower&lt;/strong&gt; &lt;strong&gt;graphics&lt;/strong&gt;"/>
          <p:cNvPicPr>
            <a:picLocks noChangeAspect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27" y="323321"/>
            <a:ext cx="1191986" cy="1151011"/>
          </a:xfrm>
          <a:prstGeom prst="rect">
            <a:avLst/>
          </a:prstGeom>
        </p:spPr>
      </p:pic>
      <p:pic>
        <p:nvPicPr>
          <p:cNvPr id="14" name="Picture 13" descr="&lt;strong&gt;flower&lt;/strong&gt; &lt;strong&gt;graphics&lt;/strong&gt;"/>
          <p:cNvPicPr>
            <a:picLocks noChangeAspect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825" y="5480138"/>
            <a:ext cx="1191986" cy="115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7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1899" y="357050"/>
            <a:ext cx="838676" cy="941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16" y="5253035"/>
            <a:ext cx="1499746" cy="1493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3BD62-E151-44C5-8A11-D82BDFD2BA96}"/>
              </a:ext>
            </a:extLst>
          </p:cNvPr>
          <p:cNvSpPr/>
          <p:nvPr/>
        </p:nvSpPr>
        <p:spPr>
          <a:xfrm>
            <a:off x="1083763" y="1187267"/>
            <a:ext cx="10183091" cy="1107996"/>
          </a:xfrm>
          <a:prstGeom prst="rect">
            <a:avLst/>
          </a:prstGeom>
          <a:ln>
            <a:noFill/>
          </a:ln>
          <a:scene3d>
            <a:camera prst="perspectiveAbove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 contourW="50800">
              <a:bevelT w="171450" h="368300" prst="coolSlant"/>
              <a:contourClr>
                <a:srgbClr val="002060"/>
              </a:contourClr>
            </a:sp3d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সবাইকে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E4B06E-74F3-47BF-A0CF-832D44969F55}"/>
              </a:ext>
            </a:extLst>
          </p:cNvPr>
          <p:cNvSpPr/>
          <p:nvPr/>
        </p:nvSpPr>
        <p:spPr>
          <a:xfrm>
            <a:off x="2177968" y="2798442"/>
            <a:ext cx="8406475" cy="2780515"/>
          </a:xfrm>
          <a:prstGeom prst="rect">
            <a:avLst/>
          </a:prstGeom>
          <a:ln>
            <a:noFill/>
          </a:ln>
          <a:scene3d>
            <a:camera prst="obliqueBottomLeft"/>
            <a:lightRig rig="threePt" dir="t"/>
          </a:scene3d>
          <a:sp3d>
            <a:bevelT w="0" h="514350" prst="convex"/>
          </a:sp3d>
        </p:spPr>
        <p:txBody>
          <a:bodyPr wrap="square">
            <a:prstTxWarp prst="textDeflateBottom">
              <a:avLst/>
            </a:prstTxWarp>
            <a:spAutoFit/>
            <a:sp3d extrusionH="57150" contourW="50800">
              <a:bevelT w="171450" h="368300" prst="coolSlant"/>
              <a:contourClr>
                <a:srgbClr val="002060"/>
              </a:contourClr>
            </a:sp3d>
          </a:bodyPr>
          <a:lstStyle/>
          <a:p>
            <a:pPr algn="ctr"/>
            <a:r>
              <a:rPr lang="bn-BD" sz="199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3" descr="F:\New folder (2)\Animated gif\img8.gif">
            <a:extLst>
              <a:ext uri="{FF2B5EF4-FFF2-40B4-BE49-F238E27FC236}">
                <a16:creationId xmlns:a16="http://schemas.microsoft.com/office/drawing/2014/main" id="{05B6B8D1-7C63-4AE6-AE60-9AFE9378C8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398382">
            <a:off x="487526" y="2211355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>
            <a:extLst>
              <a:ext uri="{FF2B5EF4-FFF2-40B4-BE49-F238E27FC236}">
                <a16:creationId xmlns:a16="http://schemas.microsoft.com/office/drawing/2014/main" id="{FF849E9D-C681-4B38-AB74-6074B190B8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2046">
            <a:off x="7309321" y="1951329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>
            <a:extLst>
              <a:ext uri="{FF2B5EF4-FFF2-40B4-BE49-F238E27FC236}">
                <a16:creationId xmlns:a16="http://schemas.microsoft.com/office/drawing/2014/main" id="{05DADE50-46C1-49B9-96EE-C52FD57621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22455">
            <a:off x="6052507" y="4309805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6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FAD03D-2F90-4B92-BEEA-6A2F5A4756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07903"/>
            <a:ext cx="5805268" cy="4389114"/>
          </a:xfrm>
          <a:prstGeom prst="rect">
            <a:avLst/>
          </a:prstGeom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F80556-23AE-4FE7-AEFC-FB5234A9A8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32" y="307904"/>
            <a:ext cx="5805268" cy="4389115"/>
          </a:xfrm>
          <a:prstGeom prst="rect">
            <a:avLst/>
          </a:prstGeom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Flowchart: Collate 5">
            <a:extLst>
              <a:ext uri="{FF2B5EF4-FFF2-40B4-BE49-F238E27FC236}">
                <a16:creationId xmlns:a16="http://schemas.microsoft.com/office/drawing/2014/main" id="{81ABF510-C64C-4700-9636-85D58D36DE8E}"/>
              </a:ext>
            </a:extLst>
          </p:cNvPr>
          <p:cNvSpPr/>
          <p:nvPr/>
        </p:nvSpPr>
        <p:spPr>
          <a:xfrm>
            <a:off x="4205068" y="307902"/>
            <a:ext cx="3781864" cy="4389115"/>
          </a:xfrm>
          <a:prstGeom prst="flowChartCollat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8A201-60C3-4713-AB2C-B612E42C5FF2}"/>
              </a:ext>
            </a:extLst>
          </p:cNvPr>
          <p:cNvSpPr/>
          <p:nvPr/>
        </p:nvSpPr>
        <p:spPr>
          <a:xfrm>
            <a:off x="2394437" y="4795770"/>
            <a:ext cx="8353279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মোরগের ডাক শুনি প্রতিদিন ভোরে।</a:t>
            </a:r>
          </a:p>
          <a:p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নিশিরাতে কুকুরের দল ডাকে জোরে।  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5A6061-18BC-4CE0-AC93-B92BCED80669}"/>
              </a:ext>
            </a:extLst>
          </p:cNvPr>
          <p:cNvSpPr/>
          <p:nvPr/>
        </p:nvSpPr>
        <p:spPr>
          <a:xfrm>
            <a:off x="3065077" y="4626681"/>
            <a:ext cx="7302304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দোয়েল চড়ুই মিলে কিচির মিচির</a:t>
            </a:r>
          </a:p>
          <a:p>
            <a:pPr algn="ctr"/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 শুনি ঘুঘু আর টুনটুনি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র।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CED42-B235-4531-BECF-FCA34BADF6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818" y="320533"/>
            <a:ext cx="6467389" cy="3896751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0DB427-117F-406C-A331-721A1D6C0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93" y="320534"/>
            <a:ext cx="5342284" cy="3896750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7" name="Flowchart: Collate 6">
            <a:extLst>
              <a:ext uri="{FF2B5EF4-FFF2-40B4-BE49-F238E27FC236}">
                <a16:creationId xmlns:a16="http://schemas.microsoft.com/office/drawing/2014/main" id="{DD351E88-7B46-42F3-B985-82B0C32D92F6}"/>
              </a:ext>
            </a:extLst>
          </p:cNvPr>
          <p:cNvSpPr/>
          <p:nvPr/>
        </p:nvSpPr>
        <p:spPr>
          <a:xfrm>
            <a:off x="4288456" y="264148"/>
            <a:ext cx="2677242" cy="3934341"/>
          </a:xfrm>
          <a:prstGeom prst="flowChartCollat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B662B1-A7E7-4672-A5E3-E3695C19BBE8}"/>
              </a:ext>
            </a:extLst>
          </p:cNvPr>
          <p:cNvSpPr/>
          <p:nvPr/>
        </p:nvSpPr>
        <p:spPr>
          <a:xfrm>
            <a:off x="2333557" y="4879899"/>
            <a:ext cx="859704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শহরের পাতি কাক ডাকে ঝাঁকে ঝাঁকে </a:t>
            </a:r>
          </a:p>
          <a:p>
            <a:pPr algn="ctr"/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ঘুম দেয়া মুশকিল হর্নের হাকে।   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557B5-8AC5-4C43-A194-400D6F7B0E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38061"/>
            <a:ext cx="5805268" cy="442755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803D79-B809-4DB7-BD25-CA70E2714E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31" y="338060"/>
            <a:ext cx="5805268" cy="442755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7" name="Flowchart: Collate 6">
            <a:extLst>
              <a:ext uri="{FF2B5EF4-FFF2-40B4-BE49-F238E27FC236}">
                <a16:creationId xmlns:a16="http://schemas.microsoft.com/office/drawing/2014/main" id="{85A4D07C-8628-4739-AB37-DF74AAD55670}"/>
              </a:ext>
            </a:extLst>
          </p:cNvPr>
          <p:cNvSpPr/>
          <p:nvPr/>
        </p:nvSpPr>
        <p:spPr>
          <a:xfrm>
            <a:off x="4324643" y="338060"/>
            <a:ext cx="3542713" cy="4427550"/>
          </a:xfrm>
          <a:prstGeom prst="flowChartCollat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3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B221AC-DF5D-469B-8BDC-BF0511756914}"/>
              </a:ext>
            </a:extLst>
          </p:cNvPr>
          <p:cNvSpPr/>
          <p:nvPr/>
        </p:nvSpPr>
        <p:spPr>
          <a:xfrm>
            <a:off x="2164745" y="4823628"/>
            <a:ext cx="859704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 চলে, টিভি চলে, বাজে টেলিফোন</a:t>
            </a:r>
          </a:p>
          <a:p>
            <a:pPr algn="ctr"/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দরজায় বেল বাজে, কান পেতে শোন।   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C47D79-0C88-4F0A-93CE-23D087495B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92" y="2363372"/>
            <a:ext cx="5770906" cy="2131257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30FEE1-FD08-49BA-97D1-8FBAB7BA2E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363373"/>
            <a:ext cx="5770907" cy="2131256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30CD69-A0BF-4B5F-AB76-370050A67B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31417"/>
            <a:ext cx="5770907" cy="2083326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3A0EA5-4D3D-432B-93BD-83B7E609C0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91" y="331417"/>
            <a:ext cx="5770907" cy="2031955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" name="Flowchart: Collate 10">
            <a:extLst>
              <a:ext uri="{FF2B5EF4-FFF2-40B4-BE49-F238E27FC236}">
                <a16:creationId xmlns:a16="http://schemas.microsoft.com/office/drawing/2014/main" id="{9629F467-1903-4C14-9BE2-0A43A2841314}"/>
              </a:ext>
            </a:extLst>
          </p:cNvPr>
          <p:cNvSpPr/>
          <p:nvPr/>
        </p:nvSpPr>
        <p:spPr>
          <a:xfrm>
            <a:off x="4599715" y="345956"/>
            <a:ext cx="2992566" cy="4163212"/>
          </a:xfrm>
          <a:prstGeom prst="flowChartCollat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6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DDD567-01D2-416A-83B9-23D7A89F79AF}"/>
              </a:ext>
            </a:extLst>
          </p:cNvPr>
          <p:cNvSpPr/>
          <p:nvPr/>
        </p:nvSpPr>
        <p:spPr>
          <a:xfrm>
            <a:off x="2333557" y="4879899"/>
            <a:ext cx="859704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গলিপথে ফেরিঅলা হাঁকে আর হাঁটে</a:t>
            </a:r>
          </a:p>
          <a:p>
            <a:pPr algn="ctr"/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ছোটদের হইচই ইশকুল মাঠে।  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F393B-DFDD-4FD2-ADC8-2099BEE5C9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945" y="356802"/>
            <a:ext cx="5946669" cy="4257401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F569C3-1A71-45BB-8AF2-7247F9A91B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86" y="331993"/>
            <a:ext cx="5646559" cy="4282210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7" name="Flowchart: Collate 6">
            <a:extLst>
              <a:ext uri="{FF2B5EF4-FFF2-40B4-BE49-F238E27FC236}">
                <a16:creationId xmlns:a16="http://schemas.microsoft.com/office/drawing/2014/main" id="{33EB23E5-8F37-4A3C-B572-3E44B8A8F1C0}"/>
              </a:ext>
            </a:extLst>
          </p:cNvPr>
          <p:cNvSpPr/>
          <p:nvPr/>
        </p:nvSpPr>
        <p:spPr>
          <a:xfrm>
            <a:off x="4366355" y="331993"/>
            <a:ext cx="3035283" cy="4282210"/>
          </a:xfrm>
          <a:prstGeom prst="flowChartCollat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0B74D0-5109-447F-ADE8-2EA1D3282621}"/>
              </a:ext>
            </a:extLst>
          </p:cNvPr>
          <p:cNvSpPr/>
          <p:nvPr/>
        </p:nvSpPr>
        <p:spPr>
          <a:xfrm>
            <a:off x="2038135" y="4819979"/>
            <a:ext cx="859704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পল্লির সেই সুরে ভরে যায় মন</a:t>
            </a:r>
          </a:p>
          <a:p>
            <a:pPr algn="ctr"/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শহুরে জীবন জ্বালা-শব্দদূষণ   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1445A-B018-4A32-B727-DAA43420B1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51" y="283695"/>
            <a:ext cx="5890100" cy="4367851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1C5F89-165A-4A4A-A09E-3F32FDC61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83694"/>
            <a:ext cx="5838092" cy="4367851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7" name="Flowchart: Collate 6">
            <a:extLst>
              <a:ext uri="{FF2B5EF4-FFF2-40B4-BE49-F238E27FC236}">
                <a16:creationId xmlns:a16="http://schemas.microsoft.com/office/drawing/2014/main" id="{5D89C305-BFB0-407E-AA06-C3819F7C5B8A}"/>
              </a:ext>
            </a:extLst>
          </p:cNvPr>
          <p:cNvSpPr/>
          <p:nvPr/>
        </p:nvSpPr>
        <p:spPr>
          <a:xfrm>
            <a:off x="4550312" y="283695"/>
            <a:ext cx="3091375" cy="4367850"/>
          </a:xfrm>
          <a:prstGeom prst="flowChartCollat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6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00F173-FC9D-4F68-B5DA-FEFBBEE59835}"/>
              </a:ext>
            </a:extLst>
          </p:cNvPr>
          <p:cNvSpPr txBox="1"/>
          <p:nvPr/>
        </p:nvSpPr>
        <p:spPr>
          <a:xfrm>
            <a:off x="3066770" y="363362"/>
            <a:ext cx="647497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bn-IN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আবৃত্তি 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4">
            <a:extLst>
              <a:ext uri="{FF2B5EF4-FFF2-40B4-BE49-F238E27FC236}">
                <a16:creationId xmlns:a16="http://schemas.microsoft.com/office/drawing/2014/main" id="{D0785252-3BE3-46BA-965C-C17DECC38871}"/>
              </a:ext>
            </a:extLst>
          </p:cNvPr>
          <p:cNvSpPr/>
          <p:nvPr/>
        </p:nvSpPr>
        <p:spPr>
          <a:xfrm>
            <a:off x="3305568" y="1471358"/>
            <a:ext cx="5997373" cy="4197926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angla class 5 path 9 Sobdo Duson(Full)   বাংলা ৫ম শ্রেণি পাঠ ৯ শব্দ দূষণ (সম্পূর্ণ পাঠ)">
            <a:hlinkClick r:id="" action="ppaction://media"/>
            <a:extLst>
              <a:ext uri="{FF2B5EF4-FFF2-40B4-BE49-F238E27FC236}">
                <a16:creationId xmlns:a16="http://schemas.microsoft.com/office/drawing/2014/main" id="{90406054-56F5-4F85-B6CD-6AC5BC913B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5207" y="2076270"/>
            <a:ext cx="609600" cy="6096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44342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70421B-44F8-4631-B3C2-28C68275DE5E}"/>
              </a:ext>
            </a:extLst>
          </p:cNvPr>
          <p:cNvSpPr/>
          <p:nvPr/>
        </p:nvSpPr>
        <p:spPr>
          <a:xfrm>
            <a:off x="3537812" y="437953"/>
            <a:ext cx="5689378" cy="923330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txBody>
          <a:bodyPr wrap="non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C84737-7D62-4B34-AF1D-A2B26590E5F2}"/>
              </a:ext>
            </a:extLst>
          </p:cNvPr>
          <p:cNvGrpSpPr/>
          <p:nvPr/>
        </p:nvGrpSpPr>
        <p:grpSpPr>
          <a:xfrm>
            <a:off x="2437668" y="1572283"/>
            <a:ext cx="7131373" cy="725014"/>
            <a:chOff x="1955725" y="452726"/>
            <a:chExt cx="9299315" cy="72501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EE3C8EB-77E5-434B-8816-421415EA3E7F}"/>
                </a:ext>
              </a:extLst>
            </p:cNvPr>
            <p:cNvGrpSpPr/>
            <p:nvPr/>
          </p:nvGrpSpPr>
          <p:grpSpPr>
            <a:xfrm>
              <a:off x="1955725" y="452726"/>
              <a:ext cx="9299315" cy="725014"/>
              <a:chOff x="1955725" y="452726"/>
              <a:chExt cx="9299315" cy="72501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808B6CB-574D-42CD-AD83-B146BD6C74C6}"/>
                  </a:ext>
                </a:extLst>
              </p:cNvPr>
              <p:cNvSpPr/>
              <p:nvPr/>
            </p:nvSpPr>
            <p:spPr>
              <a:xfrm>
                <a:off x="3390314" y="452726"/>
                <a:ext cx="7554351" cy="72501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2EC5748-B73D-4A5E-A2C2-74DE73568949}"/>
                  </a:ext>
                </a:extLst>
              </p:cNvPr>
              <p:cNvSpPr/>
              <p:nvPr/>
            </p:nvSpPr>
            <p:spPr>
              <a:xfrm>
                <a:off x="3070764" y="452726"/>
                <a:ext cx="928468" cy="72501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Top Corners Rounded 22">
                <a:extLst>
                  <a:ext uri="{FF2B5EF4-FFF2-40B4-BE49-F238E27FC236}">
                    <a16:creationId xmlns:a16="http://schemas.microsoft.com/office/drawing/2014/main" id="{2976BE25-695B-47A5-985E-C7B17E1E5F2F}"/>
                  </a:ext>
                </a:extLst>
              </p:cNvPr>
              <p:cNvSpPr/>
              <p:nvPr/>
            </p:nvSpPr>
            <p:spPr>
              <a:xfrm rot="5400000">
                <a:off x="2720351" y="-222896"/>
                <a:ext cx="518261" cy="20475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EDE2248-3918-4532-AC8F-644D054B0234}"/>
                  </a:ext>
                </a:extLst>
              </p:cNvPr>
              <p:cNvSpPr/>
              <p:nvPr/>
            </p:nvSpPr>
            <p:spPr>
              <a:xfrm>
                <a:off x="10935490" y="569930"/>
                <a:ext cx="319550" cy="51826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52FCA3-F403-47EA-90BC-11F1717A8634}"/>
                </a:ext>
              </a:extLst>
            </p:cNvPr>
            <p:cNvSpPr txBox="1"/>
            <p:nvPr/>
          </p:nvSpPr>
          <p:spPr>
            <a:xfrm>
              <a:off x="2690550" y="491092"/>
              <a:ext cx="8244941" cy="64633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গভীর রাত্রি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819700-890E-4DB5-9825-B87266FA0C81}"/>
              </a:ext>
            </a:extLst>
          </p:cNvPr>
          <p:cNvGrpSpPr/>
          <p:nvPr/>
        </p:nvGrpSpPr>
        <p:grpSpPr>
          <a:xfrm>
            <a:off x="2530313" y="2961225"/>
            <a:ext cx="7131373" cy="725014"/>
            <a:chOff x="1955725" y="452726"/>
            <a:chExt cx="9299315" cy="7250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37A09E1-D423-4594-906E-37F8BD181BBC}"/>
                </a:ext>
              </a:extLst>
            </p:cNvPr>
            <p:cNvGrpSpPr/>
            <p:nvPr/>
          </p:nvGrpSpPr>
          <p:grpSpPr>
            <a:xfrm>
              <a:off x="1955725" y="452726"/>
              <a:ext cx="9299315" cy="725014"/>
              <a:chOff x="1955725" y="452726"/>
              <a:chExt cx="9299315" cy="72501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86912F0-DC8A-43D5-BE4E-B4F82BBCDF94}"/>
                  </a:ext>
                </a:extLst>
              </p:cNvPr>
              <p:cNvSpPr/>
              <p:nvPr/>
            </p:nvSpPr>
            <p:spPr>
              <a:xfrm>
                <a:off x="3390314" y="452726"/>
                <a:ext cx="7554351" cy="72501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B3C6DFF-1546-4797-A941-B572D3BFC519}"/>
                  </a:ext>
                </a:extLst>
              </p:cNvPr>
              <p:cNvSpPr/>
              <p:nvPr/>
            </p:nvSpPr>
            <p:spPr>
              <a:xfrm>
                <a:off x="3070764" y="452726"/>
                <a:ext cx="928468" cy="72501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Top Corners Rounded 29">
                <a:extLst>
                  <a:ext uri="{FF2B5EF4-FFF2-40B4-BE49-F238E27FC236}">
                    <a16:creationId xmlns:a16="http://schemas.microsoft.com/office/drawing/2014/main" id="{1B71FBBA-EB0C-40C5-B131-515D195CD2CE}"/>
                  </a:ext>
                </a:extLst>
              </p:cNvPr>
              <p:cNvSpPr/>
              <p:nvPr/>
            </p:nvSpPr>
            <p:spPr>
              <a:xfrm rot="5400000">
                <a:off x="2720351" y="-222896"/>
                <a:ext cx="518261" cy="20475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CBF254A-20CC-4734-BE01-1A719CBB6B19}"/>
                  </a:ext>
                </a:extLst>
              </p:cNvPr>
              <p:cNvSpPr/>
              <p:nvPr/>
            </p:nvSpPr>
            <p:spPr>
              <a:xfrm>
                <a:off x="10935490" y="569930"/>
                <a:ext cx="319550" cy="51826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17BC94-B215-42A3-A0E3-ACF42F9CBF2E}"/>
                </a:ext>
              </a:extLst>
            </p:cNvPr>
            <p:cNvSpPr txBox="1"/>
            <p:nvPr/>
          </p:nvSpPr>
          <p:spPr>
            <a:xfrm>
              <a:off x="2690550" y="491092"/>
              <a:ext cx="8244941" cy="64633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পাখির ডাকাডাকির আওয়াজ 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730603-8EEE-4CDD-9573-A3A0CF919F7E}"/>
              </a:ext>
            </a:extLst>
          </p:cNvPr>
          <p:cNvGrpSpPr/>
          <p:nvPr/>
        </p:nvGrpSpPr>
        <p:grpSpPr>
          <a:xfrm>
            <a:off x="1914604" y="4279523"/>
            <a:ext cx="9058196" cy="1238695"/>
            <a:chOff x="1955725" y="452726"/>
            <a:chExt cx="9299315" cy="123869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404E5B9-151B-4121-81D7-1C2EE2161F8C}"/>
                </a:ext>
              </a:extLst>
            </p:cNvPr>
            <p:cNvGrpSpPr/>
            <p:nvPr/>
          </p:nvGrpSpPr>
          <p:grpSpPr>
            <a:xfrm>
              <a:off x="1955725" y="452726"/>
              <a:ext cx="9299315" cy="725014"/>
              <a:chOff x="1955725" y="452726"/>
              <a:chExt cx="9299315" cy="725014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43067DF-F501-4F6D-8660-65D6F47EAA98}"/>
                  </a:ext>
                </a:extLst>
              </p:cNvPr>
              <p:cNvSpPr/>
              <p:nvPr/>
            </p:nvSpPr>
            <p:spPr>
              <a:xfrm>
                <a:off x="3390314" y="452726"/>
                <a:ext cx="7554351" cy="72501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1B70242-A582-413E-A980-CE7C76FCB08D}"/>
                  </a:ext>
                </a:extLst>
              </p:cNvPr>
              <p:cNvSpPr/>
              <p:nvPr/>
            </p:nvSpPr>
            <p:spPr>
              <a:xfrm>
                <a:off x="3070764" y="452726"/>
                <a:ext cx="928468" cy="72501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Rectangle: Top Corners Rounded 36">
                <a:extLst>
                  <a:ext uri="{FF2B5EF4-FFF2-40B4-BE49-F238E27FC236}">
                    <a16:creationId xmlns:a16="http://schemas.microsoft.com/office/drawing/2014/main" id="{97D72080-361A-4DDB-9B8B-AAFF4193046A}"/>
                  </a:ext>
                </a:extLst>
              </p:cNvPr>
              <p:cNvSpPr/>
              <p:nvPr/>
            </p:nvSpPr>
            <p:spPr>
              <a:xfrm rot="5400000">
                <a:off x="2720351" y="-222896"/>
                <a:ext cx="518261" cy="20475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13E17FA-ECC4-42E7-9C29-B24A9A7248DC}"/>
                  </a:ext>
                </a:extLst>
              </p:cNvPr>
              <p:cNvSpPr/>
              <p:nvPr/>
            </p:nvSpPr>
            <p:spPr>
              <a:xfrm>
                <a:off x="10935490" y="569930"/>
                <a:ext cx="319550" cy="51826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B16CFF2-CBC0-4C97-B1B5-DC284924D1C6}"/>
                </a:ext>
              </a:extLst>
            </p:cNvPr>
            <p:cNvSpPr txBox="1"/>
            <p:nvPr/>
          </p:nvSpPr>
          <p:spPr>
            <a:xfrm>
              <a:off x="2979482" y="491092"/>
              <a:ext cx="8244940" cy="120032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রাস্তায়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বাড়ি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াড়ি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ঘুরে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যারা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জিনিস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DBFA2A2-F742-4DC9-9613-11D2D01BB4AF}"/>
              </a:ext>
            </a:extLst>
          </p:cNvPr>
          <p:cNvGrpSpPr/>
          <p:nvPr/>
        </p:nvGrpSpPr>
        <p:grpSpPr>
          <a:xfrm>
            <a:off x="2077806" y="5575714"/>
            <a:ext cx="8865170" cy="725014"/>
            <a:chOff x="1955725" y="452726"/>
            <a:chExt cx="9299315" cy="72501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EF2D39-270C-4436-86D9-A494C647C1EC}"/>
                </a:ext>
              </a:extLst>
            </p:cNvPr>
            <p:cNvGrpSpPr/>
            <p:nvPr/>
          </p:nvGrpSpPr>
          <p:grpSpPr>
            <a:xfrm>
              <a:off x="1955725" y="452726"/>
              <a:ext cx="9299315" cy="725014"/>
              <a:chOff x="1955725" y="452726"/>
              <a:chExt cx="9299315" cy="725014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23B37C8-AB18-4A1D-A2AF-951E09579FDB}"/>
                  </a:ext>
                </a:extLst>
              </p:cNvPr>
              <p:cNvSpPr/>
              <p:nvPr/>
            </p:nvSpPr>
            <p:spPr>
              <a:xfrm>
                <a:off x="3390314" y="452726"/>
                <a:ext cx="7554351" cy="72501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E782D19-62C4-43A1-9409-5DAF6E5FF78D}"/>
                  </a:ext>
                </a:extLst>
              </p:cNvPr>
              <p:cNvSpPr/>
              <p:nvPr/>
            </p:nvSpPr>
            <p:spPr>
              <a:xfrm>
                <a:off x="3070764" y="452726"/>
                <a:ext cx="928468" cy="72501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Top Corners Rounded 43">
                <a:extLst>
                  <a:ext uri="{FF2B5EF4-FFF2-40B4-BE49-F238E27FC236}">
                    <a16:creationId xmlns:a16="http://schemas.microsoft.com/office/drawing/2014/main" id="{D0DDCAC7-E8CE-4DEB-BCFE-506298823159}"/>
                  </a:ext>
                </a:extLst>
              </p:cNvPr>
              <p:cNvSpPr/>
              <p:nvPr/>
            </p:nvSpPr>
            <p:spPr>
              <a:xfrm rot="5400000">
                <a:off x="2720351" y="-222896"/>
                <a:ext cx="518261" cy="20475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6810220-97B7-4837-8D14-A15FA012F4D4}"/>
                  </a:ext>
                </a:extLst>
              </p:cNvPr>
              <p:cNvSpPr/>
              <p:nvPr/>
            </p:nvSpPr>
            <p:spPr>
              <a:xfrm>
                <a:off x="10935490" y="569930"/>
                <a:ext cx="319550" cy="51826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9A7CEC3-2130-475C-8EB1-C1EE8937E18C}"/>
                </a:ext>
              </a:extLst>
            </p:cNvPr>
            <p:cNvSpPr txBox="1"/>
            <p:nvPr/>
          </p:nvSpPr>
          <p:spPr>
            <a:xfrm>
              <a:off x="2690550" y="491092"/>
              <a:ext cx="8244940" cy="64633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অত্যন্ত কোলাহলে শব্দদূষণ ঘটে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C900D182-7276-4B11-8FE5-942358037FEC}"/>
              </a:ext>
            </a:extLst>
          </p:cNvPr>
          <p:cNvSpPr/>
          <p:nvPr/>
        </p:nvSpPr>
        <p:spPr>
          <a:xfrm>
            <a:off x="549063" y="1282600"/>
            <a:ext cx="2036203" cy="1243733"/>
          </a:xfrm>
          <a:prstGeom prst="ellipse">
            <a:avLst/>
          </a:prstGeom>
          <a:solidFill>
            <a:srgbClr val="66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নিশিরাত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2F1ADAE-3431-4281-959C-7B86D2AFCD50}"/>
              </a:ext>
            </a:extLst>
          </p:cNvPr>
          <p:cNvSpPr/>
          <p:nvPr/>
        </p:nvSpPr>
        <p:spPr>
          <a:xfrm>
            <a:off x="441882" y="2582855"/>
            <a:ext cx="2245894" cy="13614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কিচির মিচির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980F6F0-C0EA-4F60-84AA-6697E1D3D451}"/>
              </a:ext>
            </a:extLst>
          </p:cNvPr>
          <p:cNvSpPr/>
          <p:nvPr/>
        </p:nvSpPr>
        <p:spPr>
          <a:xfrm>
            <a:off x="490346" y="3989266"/>
            <a:ext cx="2148967" cy="123788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ফেরিঅলা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461326D-B4E8-4B81-AF9F-85EBF32F0AD6}"/>
              </a:ext>
            </a:extLst>
          </p:cNvPr>
          <p:cNvSpPr/>
          <p:nvPr/>
        </p:nvSpPr>
        <p:spPr>
          <a:xfrm>
            <a:off x="453559" y="5280273"/>
            <a:ext cx="1998508" cy="123788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শব্দদূষণ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06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 animBg="1"/>
      <p:bldP spid="47" grpId="0" animBg="1"/>
      <p:bldP spid="48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EA51BE-8EFF-4438-AD0A-876B6F090EBE}"/>
              </a:ext>
            </a:extLst>
          </p:cNvPr>
          <p:cNvSpPr txBox="1"/>
          <p:nvPr/>
        </p:nvSpPr>
        <p:spPr>
          <a:xfrm>
            <a:off x="1969475" y="343546"/>
            <a:ext cx="942535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সরব পাঠ ও প্রমিত উচ্চারণ অনুশীলন</a:t>
            </a:r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B1E5CB-DC47-43D6-9359-77AAB75129AB}"/>
              </a:ext>
            </a:extLst>
          </p:cNvPr>
          <p:cNvGrpSpPr/>
          <p:nvPr/>
        </p:nvGrpSpPr>
        <p:grpSpPr>
          <a:xfrm>
            <a:off x="1463041" y="1174543"/>
            <a:ext cx="9931789" cy="5290440"/>
            <a:chOff x="1308296" y="1224014"/>
            <a:chExt cx="9931789" cy="5290440"/>
          </a:xfrm>
        </p:grpSpPr>
        <p:sp>
          <p:nvSpPr>
            <p:cNvPr id="2" name="Round Diagonal Corner Rectangle 2">
              <a:extLst>
                <a:ext uri="{FF2B5EF4-FFF2-40B4-BE49-F238E27FC236}">
                  <a16:creationId xmlns:a16="http://schemas.microsoft.com/office/drawing/2014/main" id="{84CAFAE1-455F-4398-ABFD-0AA337900ABB}"/>
                </a:ext>
              </a:extLst>
            </p:cNvPr>
            <p:cNvSpPr/>
            <p:nvPr/>
          </p:nvSpPr>
          <p:spPr>
            <a:xfrm>
              <a:off x="5542670" y="1624720"/>
              <a:ext cx="5697415" cy="4157324"/>
            </a:xfrm>
            <a:prstGeom prst="round2DiagRect">
              <a:avLst>
                <a:gd name="adj1" fmla="val 50000"/>
                <a:gd name="adj2" fmla="val 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F1ACCB-E42C-4118-8043-E815E6BA1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8296" y="1224014"/>
              <a:ext cx="4234374" cy="5290440"/>
            </a:xfrm>
            <a:prstGeom prst="rect">
              <a:avLst/>
            </a:prstGeom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</p:spTree>
    <p:extLst>
      <p:ext uri="{BB962C8B-B14F-4D97-AF65-F5344CB8AC3E}">
        <p14:creationId xmlns:p14="http://schemas.microsoft.com/office/powerpoint/2010/main" val="28434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reading.jpg">
            <a:extLst>
              <a:ext uri="{FF2B5EF4-FFF2-40B4-BE49-F238E27FC236}">
                <a16:creationId xmlns:a16="http://schemas.microsoft.com/office/drawing/2014/main" id="{547CD8A8-DE94-40EB-A610-316F3D5B84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005" y="2076488"/>
            <a:ext cx="8131126" cy="4109171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68D86E-D8EE-4001-9556-F363037B90B9}"/>
              </a:ext>
            </a:extLst>
          </p:cNvPr>
          <p:cNvSpPr txBox="1"/>
          <p:nvPr/>
        </p:nvSpPr>
        <p:spPr>
          <a:xfrm>
            <a:off x="1769005" y="322162"/>
            <a:ext cx="924992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bn-BD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৪১ নং পৃষ্ঠা খুলে পা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ঠ্যাংশটুকু জোড়ায় আবৃত্তি কর</a:t>
            </a:r>
            <a:r>
              <a:rPr lang="bn-BD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D9A0A9-F929-4DA1-9691-B98EAE3EF093}"/>
              </a:ext>
            </a:extLst>
          </p:cNvPr>
          <p:cNvSpPr/>
          <p:nvPr/>
        </p:nvSpPr>
        <p:spPr>
          <a:xfrm>
            <a:off x="5194175" y="1531604"/>
            <a:ext cx="6244496" cy="50783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নাম: সুবর্ণা রায়</a:t>
            </a:r>
          </a:p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কাজীনগর সরকারী প্রাথমিক বিদ্যালয়</a:t>
            </a:r>
          </a:p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বেগমগঞ্জ,নোয়াখালী।</a:t>
            </a:r>
            <a:endParaRPr lang="bn-BD" sz="5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8A5503-3F52-4E5A-AC80-3282B8BDC6C1}"/>
              </a:ext>
            </a:extLst>
          </p:cNvPr>
          <p:cNvSpPr/>
          <p:nvPr/>
        </p:nvSpPr>
        <p:spPr>
          <a:xfrm>
            <a:off x="5944052" y="430508"/>
            <a:ext cx="6958810" cy="1323439"/>
          </a:xfrm>
          <a:prstGeom prst="rect">
            <a:avLst/>
          </a:prstGeom>
          <a:scene3d>
            <a:camera prst="obliqueBottomLeft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 contourW="12700">
              <a:bevelT w="171450" h="368300" prst="coolSlant"/>
              <a:contourClr>
                <a:srgbClr val="FF66FF"/>
              </a:contourClr>
            </a:sp3d>
          </a:bodyPr>
          <a:lstStyle/>
          <a:p>
            <a:r>
              <a:rPr lang="en-US" sz="80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EC9063-AE44-41F2-BB84-44476DFB1FB4}"/>
              </a:ext>
            </a:extLst>
          </p:cNvPr>
          <p:cNvGrpSpPr/>
          <p:nvPr/>
        </p:nvGrpSpPr>
        <p:grpSpPr>
          <a:xfrm>
            <a:off x="753329" y="1284861"/>
            <a:ext cx="3973310" cy="3973310"/>
            <a:chOff x="812464" y="1298311"/>
            <a:chExt cx="3973310" cy="397331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E5C0630-3763-4DAF-BACB-75BA5B9A1186}"/>
                </a:ext>
              </a:extLst>
            </p:cNvPr>
            <p:cNvSpPr/>
            <p:nvPr/>
          </p:nvSpPr>
          <p:spPr>
            <a:xfrm>
              <a:off x="2570811" y="1617804"/>
              <a:ext cx="372916" cy="186458"/>
            </a:xfrm>
            <a:custGeom>
              <a:avLst/>
              <a:gdLst>
                <a:gd name="connsiteX0" fmla="*/ 186458 w 372916"/>
                <a:gd name="connsiteY0" fmla="*/ 0 h 186458"/>
                <a:gd name="connsiteX1" fmla="*/ 372916 w 372916"/>
                <a:gd name="connsiteY1" fmla="*/ 186458 h 186458"/>
                <a:gd name="connsiteX2" fmla="*/ 0 w 372916"/>
                <a:gd name="connsiteY2" fmla="*/ 186458 h 186458"/>
                <a:gd name="connsiteX3" fmla="*/ 186458 w 372916"/>
                <a:gd name="connsiteY3" fmla="*/ 0 h 18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916" h="186458">
                  <a:moveTo>
                    <a:pt x="186458" y="0"/>
                  </a:moveTo>
                  <a:lnTo>
                    <a:pt x="372916" y="186458"/>
                  </a:lnTo>
                  <a:lnTo>
                    <a:pt x="0" y="186458"/>
                  </a:lnTo>
                  <a:lnTo>
                    <a:pt x="18645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92209D8-E96A-489B-BBCD-C315AD71A483}"/>
                </a:ext>
              </a:extLst>
            </p:cNvPr>
            <p:cNvSpPr/>
            <p:nvPr/>
          </p:nvSpPr>
          <p:spPr>
            <a:xfrm>
              <a:off x="1131956" y="3074165"/>
              <a:ext cx="168953" cy="337906"/>
            </a:xfrm>
            <a:custGeom>
              <a:avLst/>
              <a:gdLst>
                <a:gd name="connsiteX0" fmla="*/ 168953 w 168953"/>
                <a:gd name="connsiteY0" fmla="*/ 0 h 337906"/>
                <a:gd name="connsiteX1" fmla="*/ 168953 w 168953"/>
                <a:gd name="connsiteY1" fmla="*/ 337906 h 337906"/>
                <a:gd name="connsiteX2" fmla="*/ 0 w 168953"/>
                <a:gd name="connsiteY2" fmla="*/ 168953 h 337906"/>
                <a:gd name="connsiteX3" fmla="*/ 168953 w 168953"/>
                <a:gd name="connsiteY3" fmla="*/ 0 h 33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953" h="337906">
                  <a:moveTo>
                    <a:pt x="168953" y="0"/>
                  </a:moveTo>
                  <a:lnTo>
                    <a:pt x="168953" y="337906"/>
                  </a:lnTo>
                  <a:lnTo>
                    <a:pt x="0" y="168953"/>
                  </a:lnTo>
                  <a:lnTo>
                    <a:pt x="168953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EB34E07-463A-40B2-92DA-94E6A381F390}"/>
                </a:ext>
              </a:extLst>
            </p:cNvPr>
            <p:cNvSpPr/>
            <p:nvPr/>
          </p:nvSpPr>
          <p:spPr>
            <a:xfrm>
              <a:off x="4297329" y="3157864"/>
              <a:ext cx="168953" cy="337906"/>
            </a:xfrm>
            <a:custGeom>
              <a:avLst/>
              <a:gdLst>
                <a:gd name="connsiteX0" fmla="*/ 0 w 168953"/>
                <a:gd name="connsiteY0" fmla="*/ 0 h 337906"/>
                <a:gd name="connsiteX1" fmla="*/ 168953 w 168953"/>
                <a:gd name="connsiteY1" fmla="*/ 168953 h 337906"/>
                <a:gd name="connsiteX2" fmla="*/ 0 w 168953"/>
                <a:gd name="connsiteY2" fmla="*/ 337906 h 337906"/>
                <a:gd name="connsiteX3" fmla="*/ 0 w 168953"/>
                <a:gd name="connsiteY3" fmla="*/ 0 h 33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953" h="337906">
                  <a:moveTo>
                    <a:pt x="0" y="0"/>
                  </a:moveTo>
                  <a:lnTo>
                    <a:pt x="168953" y="168953"/>
                  </a:lnTo>
                  <a:lnTo>
                    <a:pt x="0" y="337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C18496-D369-41B8-B7A4-C6FAEF2314E3}"/>
                </a:ext>
              </a:extLst>
            </p:cNvPr>
            <p:cNvSpPr/>
            <p:nvPr/>
          </p:nvSpPr>
          <p:spPr>
            <a:xfrm>
              <a:off x="2654510" y="4765672"/>
              <a:ext cx="372916" cy="186458"/>
            </a:xfrm>
            <a:custGeom>
              <a:avLst/>
              <a:gdLst>
                <a:gd name="connsiteX0" fmla="*/ 0 w 372916"/>
                <a:gd name="connsiteY0" fmla="*/ 0 h 186458"/>
                <a:gd name="connsiteX1" fmla="*/ 372916 w 372916"/>
                <a:gd name="connsiteY1" fmla="*/ 0 h 186458"/>
                <a:gd name="connsiteX2" fmla="*/ 186458 w 372916"/>
                <a:gd name="connsiteY2" fmla="*/ 186458 h 186458"/>
                <a:gd name="connsiteX3" fmla="*/ 0 w 372916"/>
                <a:gd name="connsiteY3" fmla="*/ 0 h 18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916" h="186458">
                  <a:moveTo>
                    <a:pt x="0" y="0"/>
                  </a:moveTo>
                  <a:lnTo>
                    <a:pt x="372916" y="0"/>
                  </a:lnTo>
                  <a:lnTo>
                    <a:pt x="186458" y="186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67DD6B8-09E1-4839-BB09-8CFE8C8EA562}"/>
                </a:ext>
              </a:extLst>
            </p:cNvPr>
            <p:cNvSpPr/>
            <p:nvPr/>
          </p:nvSpPr>
          <p:spPr>
            <a:xfrm>
              <a:off x="812464" y="1298311"/>
              <a:ext cx="3973310" cy="3973310"/>
            </a:xfrm>
            <a:custGeom>
              <a:avLst/>
              <a:gdLst>
                <a:gd name="connsiteX0" fmla="*/ 488445 w 3973310"/>
                <a:gd name="connsiteY0" fmla="*/ 1456361 h 3973310"/>
                <a:gd name="connsiteX1" fmla="*/ 488445 w 3973310"/>
                <a:gd name="connsiteY1" fmla="*/ 1775853 h 3973310"/>
                <a:gd name="connsiteX2" fmla="*/ 319492 w 3973310"/>
                <a:gd name="connsiteY2" fmla="*/ 1944806 h 3973310"/>
                <a:gd name="connsiteX3" fmla="*/ 488445 w 3973310"/>
                <a:gd name="connsiteY3" fmla="*/ 2113759 h 3973310"/>
                <a:gd name="connsiteX4" fmla="*/ 488445 w 3973310"/>
                <a:gd name="connsiteY4" fmla="*/ 2113761 h 3973310"/>
                <a:gd name="connsiteX5" fmla="*/ 1842045 w 3973310"/>
                <a:gd name="connsiteY5" fmla="*/ 3467360 h 3973310"/>
                <a:gd name="connsiteX6" fmla="*/ 1842046 w 3973310"/>
                <a:gd name="connsiteY6" fmla="*/ 3467360 h 3973310"/>
                <a:gd name="connsiteX7" fmla="*/ 2028504 w 3973310"/>
                <a:gd name="connsiteY7" fmla="*/ 3653818 h 3973310"/>
                <a:gd name="connsiteX8" fmla="*/ 2214962 w 3973310"/>
                <a:gd name="connsiteY8" fmla="*/ 3467360 h 3973310"/>
                <a:gd name="connsiteX9" fmla="*/ 3484864 w 3973310"/>
                <a:gd name="connsiteY9" fmla="*/ 2197458 h 3973310"/>
                <a:gd name="connsiteX10" fmla="*/ 3484864 w 3973310"/>
                <a:gd name="connsiteY10" fmla="*/ 2516950 h 3973310"/>
                <a:gd name="connsiteX11" fmla="*/ 2534454 w 3973310"/>
                <a:gd name="connsiteY11" fmla="*/ 3467360 h 3973310"/>
                <a:gd name="connsiteX12" fmla="*/ 2028504 w 3973310"/>
                <a:gd name="connsiteY12" fmla="*/ 3973310 h 3973310"/>
                <a:gd name="connsiteX13" fmla="*/ 1522555 w 3973310"/>
                <a:gd name="connsiteY13" fmla="*/ 3467361 h 3973310"/>
                <a:gd name="connsiteX14" fmla="*/ 1522554 w 3973310"/>
                <a:gd name="connsiteY14" fmla="*/ 3467361 h 3973310"/>
                <a:gd name="connsiteX15" fmla="*/ 488444 w 3973310"/>
                <a:gd name="connsiteY15" fmla="*/ 2433252 h 3973310"/>
                <a:gd name="connsiteX16" fmla="*/ 488444 w 3973310"/>
                <a:gd name="connsiteY16" fmla="*/ 2433250 h 3973310"/>
                <a:gd name="connsiteX17" fmla="*/ 0 w 3973310"/>
                <a:gd name="connsiteY17" fmla="*/ 1944806 h 3973310"/>
                <a:gd name="connsiteX18" fmla="*/ 1944805 w 3973310"/>
                <a:gd name="connsiteY18" fmla="*/ 0 h 3973310"/>
                <a:gd name="connsiteX19" fmla="*/ 2450755 w 3973310"/>
                <a:gd name="connsiteY19" fmla="*/ 505950 h 3973310"/>
                <a:gd name="connsiteX20" fmla="*/ 2450756 w 3973310"/>
                <a:gd name="connsiteY20" fmla="*/ 505950 h 3973310"/>
                <a:gd name="connsiteX21" fmla="*/ 3484865 w 3973310"/>
                <a:gd name="connsiteY21" fmla="*/ 1540060 h 3973310"/>
                <a:gd name="connsiteX22" fmla="*/ 3973310 w 3973310"/>
                <a:gd name="connsiteY22" fmla="*/ 2028505 h 3973310"/>
                <a:gd name="connsiteX23" fmla="*/ 3484865 w 3973310"/>
                <a:gd name="connsiteY23" fmla="*/ 2516950 h 3973310"/>
                <a:gd name="connsiteX24" fmla="*/ 3484865 w 3973310"/>
                <a:gd name="connsiteY24" fmla="*/ 2197458 h 3973310"/>
                <a:gd name="connsiteX25" fmla="*/ 3653818 w 3973310"/>
                <a:gd name="connsiteY25" fmla="*/ 2028505 h 3973310"/>
                <a:gd name="connsiteX26" fmla="*/ 3484865 w 3973310"/>
                <a:gd name="connsiteY26" fmla="*/ 1859552 h 3973310"/>
                <a:gd name="connsiteX27" fmla="*/ 2131264 w 3973310"/>
                <a:gd name="connsiteY27" fmla="*/ 505950 h 3973310"/>
                <a:gd name="connsiteX28" fmla="*/ 2131263 w 3973310"/>
                <a:gd name="connsiteY28" fmla="*/ 505950 h 3973310"/>
                <a:gd name="connsiteX29" fmla="*/ 1944805 w 3973310"/>
                <a:gd name="connsiteY29" fmla="*/ 319492 h 3973310"/>
                <a:gd name="connsiteX30" fmla="*/ 1758347 w 3973310"/>
                <a:gd name="connsiteY30" fmla="*/ 505950 h 3973310"/>
                <a:gd name="connsiteX31" fmla="*/ 1438855 w 3973310"/>
                <a:gd name="connsiteY31" fmla="*/ 505950 h 397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973310" h="3973310">
                  <a:moveTo>
                    <a:pt x="488445" y="1456361"/>
                  </a:moveTo>
                  <a:lnTo>
                    <a:pt x="488445" y="1775853"/>
                  </a:lnTo>
                  <a:lnTo>
                    <a:pt x="319492" y="1944806"/>
                  </a:lnTo>
                  <a:lnTo>
                    <a:pt x="488445" y="2113759"/>
                  </a:lnTo>
                  <a:lnTo>
                    <a:pt x="488445" y="2113761"/>
                  </a:lnTo>
                  <a:lnTo>
                    <a:pt x="1842045" y="3467360"/>
                  </a:lnTo>
                  <a:lnTo>
                    <a:pt x="1842046" y="3467360"/>
                  </a:lnTo>
                  <a:lnTo>
                    <a:pt x="2028504" y="3653818"/>
                  </a:lnTo>
                  <a:lnTo>
                    <a:pt x="2214962" y="3467360"/>
                  </a:lnTo>
                  <a:lnTo>
                    <a:pt x="3484864" y="2197458"/>
                  </a:lnTo>
                  <a:lnTo>
                    <a:pt x="3484864" y="2516950"/>
                  </a:lnTo>
                  <a:lnTo>
                    <a:pt x="2534454" y="3467360"/>
                  </a:lnTo>
                  <a:lnTo>
                    <a:pt x="2028504" y="3973310"/>
                  </a:lnTo>
                  <a:lnTo>
                    <a:pt x="1522555" y="3467361"/>
                  </a:lnTo>
                  <a:lnTo>
                    <a:pt x="1522554" y="3467361"/>
                  </a:lnTo>
                  <a:lnTo>
                    <a:pt x="488444" y="2433252"/>
                  </a:lnTo>
                  <a:lnTo>
                    <a:pt x="488444" y="2433250"/>
                  </a:lnTo>
                  <a:lnTo>
                    <a:pt x="0" y="1944806"/>
                  </a:lnTo>
                  <a:close/>
                  <a:moveTo>
                    <a:pt x="1944805" y="0"/>
                  </a:moveTo>
                  <a:lnTo>
                    <a:pt x="2450755" y="505950"/>
                  </a:lnTo>
                  <a:lnTo>
                    <a:pt x="2450756" y="505950"/>
                  </a:lnTo>
                  <a:lnTo>
                    <a:pt x="3484865" y="1540060"/>
                  </a:lnTo>
                  <a:lnTo>
                    <a:pt x="3973310" y="2028505"/>
                  </a:lnTo>
                  <a:lnTo>
                    <a:pt x="3484865" y="2516950"/>
                  </a:lnTo>
                  <a:lnTo>
                    <a:pt x="3484865" y="2197458"/>
                  </a:lnTo>
                  <a:lnTo>
                    <a:pt x="3653818" y="2028505"/>
                  </a:lnTo>
                  <a:lnTo>
                    <a:pt x="3484865" y="1859552"/>
                  </a:lnTo>
                  <a:lnTo>
                    <a:pt x="2131264" y="505950"/>
                  </a:lnTo>
                  <a:lnTo>
                    <a:pt x="2131263" y="505950"/>
                  </a:lnTo>
                  <a:lnTo>
                    <a:pt x="1944805" y="319492"/>
                  </a:lnTo>
                  <a:lnTo>
                    <a:pt x="1758347" y="505950"/>
                  </a:lnTo>
                  <a:lnTo>
                    <a:pt x="1438855" y="505950"/>
                  </a:lnTo>
                  <a:close/>
                </a:path>
              </a:pathLst>
            </a:custGeom>
            <a:solidFill>
              <a:srgbClr val="66CCFF"/>
            </a:solidFill>
            <a:ln w="38100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05E4355-159E-44AB-B76C-3D6686C55E85}"/>
                </a:ext>
              </a:extLst>
            </p:cNvPr>
            <p:cNvSpPr/>
            <p:nvPr/>
          </p:nvSpPr>
          <p:spPr>
            <a:xfrm>
              <a:off x="1300909" y="1804261"/>
              <a:ext cx="2996421" cy="2961411"/>
            </a:xfrm>
            <a:custGeom>
              <a:avLst/>
              <a:gdLst>
                <a:gd name="connsiteX0" fmla="*/ 2996420 w 2996421"/>
                <a:gd name="connsiteY0" fmla="*/ 2011000 h 2961411"/>
                <a:gd name="connsiteX1" fmla="*/ 2996420 w 2996421"/>
                <a:gd name="connsiteY1" fmla="*/ 2961410 h 2961411"/>
                <a:gd name="connsiteX2" fmla="*/ 2046010 w 2996421"/>
                <a:gd name="connsiteY2" fmla="*/ 2961410 h 2961411"/>
                <a:gd name="connsiteX3" fmla="*/ 0 w 2996421"/>
                <a:gd name="connsiteY3" fmla="*/ 1927302 h 2961411"/>
                <a:gd name="connsiteX4" fmla="*/ 1034110 w 2996421"/>
                <a:gd name="connsiteY4" fmla="*/ 2961411 h 2961411"/>
                <a:gd name="connsiteX5" fmla="*/ 0 w 2996421"/>
                <a:gd name="connsiteY5" fmla="*/ 2961411 h 2961411"/>
                <a:gd name="connsiteX6" fmla="*/ 1962312 w 2996421"/>
                <a:gd name="connsiteY6" fmla="*/ 0 h 2961411"/>
                <a:gd name="connsiteX7" fmla="*/ 2996421 w 2996421"/>
                <a:gd name="connsiteY7" fmla="*/ 0 h 2961411"/>
                <a:gd name="connsiteX8" fmla="*/ 2996421 w 2996421"/>
                <a:gd name="connsiteY8" fmla="*/ 1034110 h 2961411"/>
                <a:gd name="connsiteX9" fmla="*/ 1269903 w 2996421"/>
                <a:gd name="connsiteY9" fmla="*/ 0 h 2961411"/>
                <a:gd name="connsiteX10" fmla="*/ 1642819 w 2996421"/>
                <a:gd name="connsiteY10" fmla="*/ 0 h 2961411"/>
                <a:gd name="connsiteX11" fmla="*/ 2996420 w 2996421"/>
                <a:gd name="connsiteY11" fmla="*/ 1353602 h 2961411"/>
                <a:gd name="connsiteX12" fmla="*/ 2996420 w 2996421"/>
                <a:gd name="connsiteY12" fmla="*/ 1691508 h 2961411"/>
                <a:gd name="connsiteX13" fmla="*/ 1726518 w 2996421"/>
                <a:gd name="connsiteY13" fmla="*/ 2961410 h 2961411"/>
                <a:gd name="connsiteX14" fmla="*/ 1353602 w 2996421"/>
                <a:gd name="connsiteY14" fmla="*/ 2961410 h 2961411"/>
                <a:gd name="connsiteX15" fmla="*/ 0 w 2996421"/>
                <a:gd name="connsiteY15" fmla="*/ 1607809 h 2961411"/>
                <a:gd name="connsiteX16" fmla="*/ 0 w 2996421"/>
                <a:gd name="connsiteY16" fmla="*/ 1269903 h 2961411"/>
                <a:gd name="connsiteX17" fmla="*/ 1 w 2996421"/>
                <a:gd name="connsiteY17" fmla="*/ 1269902 h 2961411"/>
                <a:gd name="connsiteX18" fmla="*/ 1 w 2996421"/>
                <a:gd name="connsiteY18" fmla="*/ 950412 h 2961411"/>
                <a:gd name="connsiteX19" fmla="*/ 1 w 2996421"/>
                <a:gd name="connsiteY19" fmla="*/ 1 h 2961411"/>
                <a:gd name="connsiteX20" fmla="*/ 950412 w 2996421"/>
                <a:gd name="connsiteY20" fmla="*/ 1 h 2961411"/>
                <a:gd name="connsiteX21" fmla="*/ 1269902 w 2996421"/>
                <a:gd name="connsiteY21" fmla="*/ 1 h 296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96421" h="2961411">
                  <a:moveTo>
                    <a:pt x="2996420" y="2011000"/>
                  </a:moveTo>
                  <a:lnTo>
                    <a:pt x="2996420" y="2961410"/>
                  </a:lnTo>
                  <a:lnTo>
                    <a:pt x="2046010" y="2961410"/>
                  </a:lnTo>
                  <a:close/>
                  <a:moveTo>
                    <a:pt x="0" y="1927302"/>
                  </a:moveTo>
                  <a:lnTo>
                    <a:pt x="1034110" y="2961411"/>
                  </a:lnTo>
                  <a:lnTo>
                    <a:pt x="0" y="2961411"/>
                  </a:lnTo>
                  <a:close/>
                  <a:moveTo>
                    <a:pt x="1962312" y="0"/>
                  </a:moveTo>
                  <a:lnTo>
                    <a:pt x="2996421" y="0"/>
                  </a:lnTo>
                  <a:lnTo>
                    <a:pt x="2996421" y="1034110"/>
                  </a:lnTo>
                  <a:close/>
                  <a:moveTo>
                    <a:pt x="1269903" y="0"/>
                  </a:moveTo>
                  <a:lnTo>
                    <a:pt x="1642819" y="0"/>
                  </a:lnTo>
                  <a:lnTo>
                    <a:pt x="2996420" y="1353602"/>
                  </a:lnTo>
                  <a:lnTo>
                    <a:pt x="2996420" y="1691508"/>
                  </a:lnTo>
                  <a:lnTo>
                    <a:pt x="1726518" y="2961410"/>
                  </a:lnTo>
                  <a:lnTo>
                    <a:pt x="1353602" y="2961410"/>
                  </a:lnTo>
                  <a:lnTo>
                    <a:pt x="0" y="1607809"/>
                  </a:lnTo>
                  <a:lnTo>
                    <a:pt x="0" y="1269903"/>
                  </a:lnTo>
                  <a:lnTo>
                    <a:pt x="1" y="1269902"/>
                  </a:lnTo>
                  <a:lnTo>
                    <a:pt x="1" y="950412"/>
                  </a:lnTo>
                  <a:lnTo>
                    <a:pt x="1" y="1"/>
                  </a:lnTo>
                  <a:lnTo>
                    <a:pt x="950412" y="1"/>
                  </a:lnTo>
                  <a:lnTo>
                    <a:pt x="1269902" y="1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96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50D0B00-2D7C-4AAE-A460-37AEA2E0B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374957"/>
              </p:ext>
            </p:extLst>
          </p:nvPr>
        </p:nvGraphicFramePr>
        <p:xfrm>
          <a:off x="1019016" y="1364697"/>
          <a:ext cx="10285916" cy="635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479">
                  <a:extLst>
                    <a:ext uri="{9D8B030D-6E8A-4147-A177-3AD203B41FA5}">
                      <a16:colId xmlns:a16="http://schemas.microsoft.com/office/drawing/2014/main" val="4165138996"/>
                    </a:ext>
                  </a:extLst>
                </a:gridCol>
                <a:gridCol w="2571479">
                  <a:extLst>
                    <a:ext uri="{9D8B030D-6E8A-4147-A177-3AD203B41FA5}">
                      <a16:colId xmlns:a16="http://schemas.microsoft.com/office/drawing/2014/main" val="349419435"/>
                    </a:ext>
                  </a:extLst>
                </a:gridCol>
                <a:gridCol w="2571479">
                  <a:extLst>
                    <a:ext uri="{9D8B030D-6E8A-4147-A177-3AD203B41FA5}">
                      <a16:colId xmlns:a16="http://schemas.microsoft.com/office/drawing/2014/main" val="3915736325"/>
                    </a:ext>
                  </a:extLst>
                </a:gridCol>
                <a:gridCol w="2571479">
                  <a:extLst>
                    <a:ext uri="{9D8B030D-6E8A-4147-A177-3AD203B41FA5}">
                      <a16:colId xmlns:a16="http://schemas.microsoft.com/office/drawing/2014/main" val="3776982914"/>
                    </a:ext>
                  </a:extLst>
                </a:gridCol>
              </a:tblGrid>
              <a:tr h="6358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0539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5F29D61-23B5-4CCD-B70A-E29121A2A68C}"/>
              </a:ext>
            </a:extLst>
          </p:cNvPr>
          <p:cNvSpPr/>
          <p:nvPr/>
        </p:nvSpPr>
        <p:spPr>
          <a:xfrm>
            <a:off x="1162026" y="1286108"/>
            <a:ext cx="243778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ফেরিঅলা</a:t>
            </a:r>
            <a:endParaRPr lang="en-US" sz="4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527E0D-F5B7-4F68-A07C-9DFB944ADE78}"/>
              </a:ext>
            </a:extLst>
          </p:cNvPr>
          <p:cNvSpPr/>
          <p:nvPr/>
        </p:nvSpPr>
        <p:spPr>
          <a:xfrm>
            <a:off x="3611468" y="1295512"/>
            <a:ext cx="243778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নিশিরাত</a:t>
            </a:r>
            <a:endParaRPr lang="en-US" sz="4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5A5879-75DE-49FA-97D5-42746A870D85}"/>
              </a:ext>
            </a:extLst>
          </p:cNvPr>
          <p:cNvSpPr/>
          <p:nvPr/>
        </p:nvSpPr>
        <p:spPr>
          <a:xfrm>
            <a:off x="6161676" y="1258697"/>
            <a:ext cx="243778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শব্দদূষণ</a:t>
            </a:r>
            <a:endParaRPr lang="en-US" sz="4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02CE7B-26BE-44B1-896B-3AECF989B8BF}"/>
              </a:ext>
            </a:extLst>
          </p:cNvPr>
          <p:cNvSpPr/>
          <p:nvPr/>
        </p:nvSpPr>
        <p:spPr>
          <a:xfrm>
            <a:off x="482595" y="2189442"/>
            <a:ext cx="922333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............... চেঁচামেচি কর না, সবাই ঘুমুচ্ছে।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7E48C8-6C3E-4DD6-8BA0-B42C5B84734F}"/>
              </a:ext>
            </a:extLst>
          </p:cNvPr>
          <p:cNvSpPr/>
          <p:nvPr/>
        </p:nvSpPr>
        <p:spPr>
          <a:xfrm>
            <a:off x="8735199" y="1294283"/>
            <a:ext cx="243778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কিচির মিচির</a:t>
            </a:r>
            <a:endParaRPr lang="en-US" sz="4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9F0CD1-D997-4017-97DD-6B9F40550A19}"/>
              </a:ext>
            </a:extLst>
          </p:cNvPr>
          <p:cNvSpPr/>
          <p:nvPr/>
        </p:nvSpPr>
        <p:spPr>
          <a:xfrm>
            <a:off x="482595" y="4458338"/>
            <a:ext cx="1252022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............... হাঁক  দিচ্ছে-থালাবাসন চাই?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7042AA-F299-40A1-AB9B-21010C7CBA62}"/>
              </a:ext>
            </a:extLst>
          </p:cNvPr>
          <p:cNvSpPr/>
          <p:nvPr/>
        </p:nvSpPr>
        <p:spPr>
          <a:xfrm>
            <a:off x="482595" y="5493303"/>
            <a:ext cx="1034628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................ আমাদের শোনার ক্ষমতা কমিয়ে দেয়। 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CFED28-AC99-4F52-B2F8-4E8F45B5AD0F}"/>
              </a:ext>
            </a:extLst>
          </p:cNvPr>
          <p:cNvSpPr/>
          <p:nvPr/>
        </p:nvSpPr>
        <p:spPr>
          <a:xfrm>
            <a:off x="482595" y="3106642"/>
            <a:ext cx="11162211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খ.ভোর বেলাতেই পাখির .................. শুনতে শুনতে আমার ঘুম   	ভাঙ্গে।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764FA2-193E-42A2-85D4-65B488E9A964}"/>
              </a:ext>
            </a:extLst>
          </p:cNvPr>
          <p:cNvSpPr/>
          <p:nvPr/>
        </p:nvSpPr>
        <p:spPr>
          <a:xfrm>
            <a:off x="9499481" y="415165"/>
            <a:ext cx="228138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3CC33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C7FC14-869D-4840-9F2E-9F1AEE6C3AC5}"/>
              </a:ext>
            </a:extLst>
          </p:cNvPr>
          <p:cNvSpPr/>
          <p:nvPr/>
        </p:nvSpPr>
        <p:spPr>
          <a:xfrm>
            <a:off x="663637" y="461363"/>
            <a:ext cx="922333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215900" h="152400" prst="angle"/>
              <a:bevelB w="82550" h="190500"/>
              <a:extrusionClr>
                <a:schemeClr val="tx1"/>
              </a:extrusionClr>
              <a:contourClr>
                <a:srgbClr val="002060"/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বসাও: </a:t>
            </a:r>
          </a:p>
        </p:txBody>
      </p:sp>
    </p:spTree>
    <p:extLst>
      <p:ext uri="{BB962C8B-B14F-4D97-AF65-F5344CB8AC3E}">
        <p14:creationId xmlns:p14="http://schemas.microsoft.com/office/powerpoint/2010/main" val="193102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21953 0.1122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-0.32019 0.2442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16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25 0.4388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-0.44141 0.5768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70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14" grpId="0"/>
      <p:bldP spid="16" grpId="0"/>
      <p:bldP spid="2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7A3A2D-7005-4F28-87D3-9C01BB082887}"/>
              </a:ext>
            </a:extLst>
          </p:cNvPr>
          <p:cNvSpPr/>
          <p:nvPr/>
        </p:nvSpPr>
        <p:spPr>
          <a:xfrm>
            <a:off x="482480" y="1457815"/>
            <a:ext cx="10920408" cy="83099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শহুরে জীবনের সাথে গ্রামের জীবনের তুলনা করি ও লিখি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AD8DDA4-7EE6-45DA-B200-1A709D2BA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799789"/>
              </p:ext>
            </p:extLst>
          </p:nvPr>
        </p:nvGraphicFramePr>
        <p:xfrm>
          <a:off x="1027144" y="2288812"/>
          <a:ext cx="10137711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237">
                  <a:extLst>
                    <a:ext uri="{9D8B030D-6E8A-4147-A177-3AD203B41FA5}">
                      <a16:colId xmlns:a16="http://schemas.microsoft.com/office/drawing/2014/main" val="2657649391"/>
                    </a:ext>
                  </a:extLst>
                </a:gridCol>
                <a:gridCol w="3379237">
                  <a:extLst>
                    <a:ext uri="{9D8B030D-6E8A-4147-A177-3AD203B41FA5}">
                      <a16:colId xmlns:a16="http://schemas.microsoft.com/office/drawing/2014/main" val="3707156833"/>
                    </a:ext>
                  </a:extLst>
                </a:gridCol>
                <a:gridCol w="3379237">
                  <a:extLst>
                    <a:ext uri="{9D8B030D-6E8A-4147-A177-3AD203B41FA5}">
                      <a16:colId xmlns:a16="http://schemas.microsoft.com/office/drawing/2014/main" val="659863930"/>
                    </a:ext>
                  </a:extLst>
                </a:gridCol>
              </a:tblGrid>
              <a:tr h="605668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বিষয়বস্তু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শহুরে জীবন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গ্রামের জীবন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770662"/>
                  </a:ext>
                </a:extLst>
              </a:tr>
              <a:tr h="605668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363242"/>
                  </a:ext>
                </a:extLst>
              </a:tr>
              <a:tr h="605668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শব্দ 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89710"/>
                  </a:ext>
                </a:extLst>
              </a:tr>
              <a:tr h="605668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রাস্তাঘাট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218455"/>
                  </a:ext>
                </a:extLst>
              </a:tr>
              <a:tr h="605668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জীবনযাত্রা 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816816"/>
                  </a:ext>
                </a:extLst>
              </a:tr>
              <a:tr h="605668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হাটবাজার 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61324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AFB8670-0DC8-4220-A0BC-665372E6B137}"/>
              </a:ext>
            </a:extLst>
          </p:cNvPr>
          <p:cNvSpPr/>
          <p:nvPr/>
        </p:nvSpPr>
        <p:spPr>
          <a:xfrm>
            <a:off x="3419175" y="94627"/>
            <a:ext cx="5922891" cy="1569660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  <a:sp3d extrusionH="234950">
              <a:bevelT w="165100" h="368300" prst="softRound"/>
              <a:extrusionClr>
                <a:srgbClr val="FF00FF"/>
              </a:extrusionClr>
            </a:sp3d>
          </a:bodyPr>
          <a:lstStyle/>
          <a:p>
            <a:r>
              <a:rPr lang="bn-BD" sz="9600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9600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C391D2-042F-4A88-91EA-A80A8170FF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415" y="217269"/>
            <a:ext cx="1732955" cy="144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9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F98322-36FC-472D-B940-A5F29C32DF2E}"/>
              </a:ext>
            </a:extLst>
          </p:cNvPr>
          <p:cNvSpPr/>
          <p:nvPr/>
        </p:nvSpPr>
        <p:spPr>
          <a:xfrm>
            <a:off x="1383455" y="2430109"/>
            <a:ext cx="953695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১.কবিতায় কোন কোন পশু ও পাখির কথা বলা হয়েছে?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D790D8-66EA-484E-960F-3E1537F91B3E}"/>
              </a:ext>
            </a:extLst>
          </p:cNvPr>
          <p:cNvSpPr/>
          <p:nvPr/>
        </p:nvSpPr>
        <p:spPr>
          <a:xfrm>
            <a:off x="1418414" y="3429000"/>
            <a:ext cx="953695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২.শহরে কী কারণে শব্দ দূষণ হয়?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32B200-6750-467B-9E7C-EA7D8FEAE9E0}"/>
              </a:ext>
            </a:extLst>
          </p:cNvPr>
          <p:cNvSpPr/>
          <p:nvPr/>
        </p:nvSpPr>
        <p:spPr>
          <a:xfrm>
            <a:off x="1327523" y="4427891"/>
            <a:ext cx="953695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৩.কুকুরের ডাক আর পাখির ডাকের মধ্যে কোনটি তোমার ভালো লাগে?কেন?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C77960-5D67-4B71-897A-C39E105921D1}"/>
              </a:ext>
            </a:extLst>
          </p:cNvPr>
          <p:cNvSpPr/>
          <p:nvPr/>
        </p:nvSpPr>
        <p:spPr>
          <a:xfrm>
            <a:off x="4202869" y="421443"/>
            <a:ext cx="3527538" cy="1446550"/>
          </a:xfrm>
          <a:prstGeom prst="rect">
            <a:avLst/>
          </a:prstGeom>
          <a:ln>
            <a:noFill/>
          </a:ln>
          <a:scene3d>
            <a:camera prst="obliqueBottomLeft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 contourW="50800">
              <a:bevelT w="171450" h="368300" prst="coolSlant"/>
              <a:contourClr>
                <a:srgbClr val="002060"/>
              </a:contourClr>
            </a:sp3d>
          </a:bodyPr>
          <a:lstStyle/>
          <a:p>
            <a:pPr algn="ctr"/>
            <a:r>
              <a:rPr lang="en-US" sz="88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B562B-07D3-48AE-B522-B2A2D0672B79}"/>
              </a:ext>
            </a:extLst>
          </p:cNvPr>
          <p:cNvSpPr/>
          <p:nvPr/>
        </p:nvSpPr>
        <p:spPr>
          <a:xfrm>
            <a:off x="8651631" y="598838"/>
            <a:ext cx="319957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3CC33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মৌখিক/লিখিত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21907C-B642-4073-8874-58DD64961AE6}"/>
              </a:ext>
            </a:extLst>
          </p:cNvPr>
          <p:cNvSpPr/>
          <p:nvPr/>
        </p:nvSpPr>
        <p:spPr>
          <a:xfrm>
            <a:off x="-677469" y="1681944"/>
            <a:ext cx="9760675" cy="83099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বলি:  </a:t>
            </a:r>
          </a:p>
        </p:txBody>
      </p:sp>
    </p:spTree>
    <p:extLst>
      <p:ext uri="{BB962C8B-B14F-4D97-AF65-F5344CB8AC3E}">
        <p14:creationId xmlns:p14="http://schemas.microsoft.com/office/powerpoint/2010/main" val="292752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7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76B46C-7867-4447-ADF5-1D1C4335AF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6537" y="4168958"/>
            <a:ext cx="6449007" cy="24356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4A0493-BBF8-4EEE-B7D0-B7BFBFE019EC}"/>
              </a:ext>
            </a:extLst>
          </p:cNvPr>
          <p:cNvSpPr/>
          <p:nvPr/>
        </p:nvSpPr>
        <p:spPr>
          <a:xfrm>
            <a:off x="3000905" y="309360"/>
            <a:ext cx="6190189" cy="1323439"/>
          </a:xfrm>
          <a:prstGeom prst="rect">
            <a:avLst/>
          </a:prstGeom>
          <a:scene3d>
            <a:camera prst="obliqueBottomLeft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 contourW="12700">
              <a:bevelT w="171450" h="368300" prst="coolSlant"/>
              <a:contourClr>
                <a:srgbClr val="FF66FF"/>
              </a:contourClr>
            </a:sp3d>
          </a:bodyPr>
          <a:lstStyle/>
          <a:p>
            <a:pPr algn="ctr"/>
            <a:r>
              <a:rPr lang="en-US" sz="8000" b="1" u="sng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B7C14-6329-4741-8EB6-8A8A9EDEED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04" y="1231405"/>
            <a:ext cx="5437401" cy="33389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A3BF3B-F592-4343-9610-91B78A2EA9BB}"/>
              </a:ext>
            </a:extLst>
          </p:cNvPr>
          <p:cNvSpPr/>
          <p:nvPr/>
        </p:nvSpPr>
        <p:spPr>
          <a:xfrm>
            <a:off x="5308170" y="1905506"/>
            <a:ext cx="6742303" cy="3046988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lvl="0" indent="-685800" algn="ctr">
              <a:buFont typeface="Wingdings" panose="05000000000000000000" pitchFamily="2" charset="2"/>
              <a:buChar char="q"/>
            </a:pPr>
            <a:r>
              <a:rPr lang="bn-BD" sz="48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পল্লির সেই সুরে ভরে যায় মন </a:t>
            </a:r>
          </a:p>
          <a:p>
            <a:pPr lvl="0" algn="ctr"/>
            <a:r>
              <a:rPr lang="bn-BD" sz="4800" b="1" dirty="0">
                <a:ln w="11430"/>
                <a:solidFill>
                  <a:srgbClr val="FF66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শহুরে জীবন জ্বালা-শব্দদূষণ।</a:t>
            </a:r>
          </a:p>
          <a:p>
            <a:pPr lvl="0"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-কথাটি দ্বারা কবি কী বুঝিয়েছেন ৫টি বাক্যে লিখ? </a:t>
            </a:r>
          </a:p>
        </p:txBody>
      </p:sp>
    </p:spTree>
    <p:extLst>
      <p:ext uri="{BB962C8B-B14F-4D97-AF65-F5344CB8AC3E}">
        <p14:creationId xmlns:p14="http://schemas.microsoft.com/office/powerpoint/2010/main" val="17219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E7E5DC-1A58-4DA5-8C2F-D50AF6879A1D}"/>
              </a:ext>
            </a:extLst>
          </p:cNvPr>
          <p:cNvSpPr/>
          <p:nvPr/>
        </p:nvSpPr>
        <p:spPr>
          <a:xfrm>
            <a:off x="1986705" y="71412"/>
            <a:ext cx="9366667" cy="1323439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bn-BD" sz="8000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One </a:t>
            </a:r>
            <a:r>
              <a:rPr lang="bn-BD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day</a:t>
            </a:r>
            <a:r>
              <a:rPr lang="bn-BD" sz="8000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one </a:t>
            </a:r>
            <a:r>
              <a:rPr lang="bn-BD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word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9">
            <a:extLst>
              <a:ext uri="{FF2B5EF4-FFF2-40B4-BE49-F238E27FC236}">
                <a16:creationId xmlns:a16="http://schemas.microsoft.com/office/drawing/2014/main" id="{523EB844-D7C0-462B-A6CA-B4DCDF3F9AAC}"/>
              </a:ext>
            </a:extLst>
          </p:cNvPr>
          <p:cNvSpPr/>
          <p:nvPr/>
        </p:nvSpPr>
        <p:spPr>
          <a:xfrm>
            <a:off x="5866210" y="1830535"/>
            <a:ext cx="1607657" cy="646331"/>
          </a:xfrm>
          <a:prstGeom prst="rightArrow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5">
            <a:extLst>
              <a:ext uri="{FF2B5EF4-FFF2-40B4-BE49-F238E27FC236}">
                <a16:creationId xmlns:a16="http://schemas.microsoft.com/office/drawing/2014/main" id="{1A7D6C82-2AC3-4046-9645-2E4DC6335340}"/>
              </a:ext>
            </a:extLst>
          </p:cNvPr>
          <p:cNvSpPr/>
          <p:nvPr/>
        </p:nvSpPr>
        <p:spPr>
          <a:xfrm>
            <a:off x="3955282" y="2994390"/>
            <a:ext cx="5149718" cy="1447612"/>
          </a:xfrm>
          <a:prstGeom prst="downArrow">
            <a:avLst>
              <a:gd name="adj1" fmla="val 45083"/>
              <a:gd name="adj2" fmla="val 53887"/>
            </a:avLst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0E0D62-A6F2-4A47-A1BB-867DD32665A8}"/>
              </a:ext>
            </a:extLst>
          </p:cNvPr>
          <p:cNvGrpSpPr/>
          <p:nvPr/>
        </p:nvGrpSpPr>
        <p:grpSpPr>
          <a:xfrm>
            <a:off x="2785403" y="4533001"/>
            <a:ext cx="6766559" cy="1870685"/>
            <a:chOff x="2785403" y="4533001"/>
            <a:chExt cx="6766559" cy="18706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F58689-B851-4229-8276-9F285255C8D0}"/>
                </a:ext>
              </a:extLst>
            </p:cNvPr>
            <p:cNvSpPr txBox="1"/>
            <p:nvPr/>
          </p:nvSpPr>
          <p:spPr>
            <a:xfrm>
              <a:off x="2785403" y="4533001"/>
              <a:ext cx="6766559" cy="18706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rgbClr val="92D05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77889F-ECEB-4146-81ED-60406BEA2320}"/>
                </a:ext>
              </a:extLst>
            </p:cNvPr>
            <p:cNvSpPr/>
            <p:nvPr/>
          </p:nvSpPr>
          <p:spPr>
            <a:xfrm>
              <a:off x="3355326" y="4683513"/>
              <a:ext cx="5749674" cy="1569660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rgbClr val="92D050"/>
              </a:solidFill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bn-BD" sz="4800" b="1" dirty="0">
                  <a:ln w="11430"/>
                  <a:solidFill>
                    <a:srgbClr val="92D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ভেজালে বাজার ছেয়ে গেছে, আসল-নকল চেনাই মুশকিল।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A5908D5-76B0-465F-A8F2-A2A953805729}"/>
              </a:ext>
            </a:extLst>
          </p:cNvPr>
          <p:cNvGrpSpPr/>
          <p:nvPr/>
        </p:nvGrpSpPr>
        <p:grpSpPr>
          <a:xfrm>
            <a:off x="7506781" y="1630679"/>
            <a:ext cx="3512887" cy="1186098"/>
            <a:chOff x="6408516" y="1804923"/>
            <a:chExt cx="3230750" cy="11860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293A88-69B3-4D2C-B6CA-EADA158516E2}"/>
                </a:ext>
              </a:extLst>
            </p:cNvPr>
            <p:cNvSpPr txBox="1"/>
            <p:nvPr/>
          </p:nvSpPr>
          <p:spPr>
            <a:xfrm>
              <a:off x="6408516" y="1804923"/>
              <a:ext cx="3230750" cy="11860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rgbClr val="92D05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438FAA-EDA5-4490-A432-A38D7989D5F3}"/>
                </a:ext>
              </a:extLst>
            </p:cNvPr>
            <p:cNvSpPr/>
            <p:nvPr/>
          </p:nvSpPr>
          <p:spPr>
            <a:xfrm>
              <a:off x="6723344" y="1959536"/>
              <a:ext cx="2601091" cy="830997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rgbClr val="92D050"/>
              </a:solidFill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bn-BD" sz="4800" b="1" dirty="0">
                  <a:ln w="11430"/>
                  <a:solidFill>
                    <a:srgbClr val="92D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সংকট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DAD9CA-0650-4B35-A5A8-58DA9CE41D42}"/>
              </a:ext>
            </a:extLst>
          </p:cNvPr>
          <p:cNvGrpSpPr/>
          <p:nvPr/>
        </p:nvGrpSpPr>
        <p:grpSpPr>
          <a:xfrm>
            <a:off x="2349306" y="1555376"/>
            <a:ext cx="3483990" cy="1196648"/>
            <a:chOff x="2349306" y="1555376"/>
            <a:chExt cx="3483990" cy="11966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8CD824-9DA7-4BDE-AE05-683FF5A9B657}"/>
                </a:ext>
              </a:extLst>
            </p:cNvPr>
            <p:cNvSpPr txBox="1"/>
            <p:nvPr/>
          </p:nvSpPr>
          <p:spPr>
            <a:xfrm>
              <a:off x="2349306" y="1555376"/>
              <a:ext cx="3483990" cy="11966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rgbClr val="92D05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A8B23D-7B1B-41D5-94BA-292917E83A1F}"/>
                </a:ext>
              </a:extLst>
            </p:cNvPr>
            <p:cNvSpPr/>
            <p:nvPr/>
          </p:nvSpPr>
          <p:spPr>
            <a:xfrm>
              <a:off x="2641440" y="1717294"/>
              <a:ext cx="2882446" cy="830997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rgbClr val="92D050"/>
              </a:solidFill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bn-BD" sz="4800" b="1" dirty="0">
                  <a:ln w="11430"/>
                  <a:solidFill>
                    <a:srgbClr val="92D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মুশকিল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916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BE7429-7910-430F-9865-C6D249308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412" y="348744"/>
            <a:ext cx="952807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B17F9E-5363-438B-8C6B-81CF9659529E}"/>
              </a:ext>
            </a:extLst>
          </p:cNvPr>
          <p:cNvSpPr/>
          <p:nvPr/>
        </p:nvSpPr>
        <p:spPr>
          <a:xfrm>
            <a:off x="2620711" y="848298"/>
            <a:ext cx="7100021" cy="3770263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none">
            <a:spAutoFit/>
            <a:sp3d contourW="50800">
              <a:bevelT w="171450" h="368300"/>
              <a:contourClr>
                <a:srgbClr val="002060"/>
              </a:contourClr>
            </a:sp3d>
          </a:bodyPr>
          <a:lstStyle/>
          <a:p>
            <a:r>
              <a:rPr lang="bn-BD" sz="239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3" descr="F:\New folder (2)\Animated gif\img8.gif">
            <a:extLst>
              <a:ext uri="{FF2B5EF4-FFF2-40B4-BE49-F238E27FC236}">
                <a16:creationId xmlns:a16="http://schemas.microsoft.com/office/drawing/2014/main" id="{612B8C70-897C-47EA-AD53-61E4EB6E37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398382">
            <a:off x="1512373" y="813450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>
            <a:extLst>
              <a:ext uri="{FF2B5EF4-FFF2-40B4-BE49-F238E27FC236}">
                <a16:creationId xmlns:a16="http://schemas.microsoft.com/office/drawing/2014/main" id="{628F2292-41B3-4804-BA63-3BB5271DEA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2046">
            <a:off x="7564260" y="498596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>
            <a:extLst>
              <a:ext uri="{FF2B5EF4-FFF2-40B4-BE49-F238E27FC236}">
                <a16:creationId xmlns:a16="http://schemas.microsoft.com/office/drawing/2014/main" id="{CE20ED66-A74F-4C1B-9703-955BA79D5B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22455">
            <a:off x="7368220" y="3250268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19F4B6-0D75-4EED-948B-D459772635F5}"/>
              </a:ext>
            </a:extLst>
          </p:cNvPr>
          <p:cNvSpPr/>
          <p:nvPr/>
        </p:nvSpPr>
        <p:spPr>
          <a:xfrm>
            <a:off x="6073295" y="265080"/>
            <a:ext cx="4315605" cy="1323439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bn-BD" sz="80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1BECED-0D16-4323-B2EC-72BDBE5E28FC}"/>
              </a:ext>
            </a:extLst>
          </p:cNvPr>
          <p:cNvSpPr/>
          <p:nvPr/>
        </p:nvSpPr>
        <p:spPr>
          <a:xfrm>
            <a:off x="5108850" y="1504298"/>
            <a:ext cx="6244496" cy="50783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পঞ্চম</a:t>
            </a:r>
          </a:p>
          <a:p>
            <a:pPr algn="ctr"/>
            <a:r>
              <a:rPr lang="bn-BD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বাংলা</a:t>
            </a:r>
          </a:p>
          <a:p>
            <a:pPr algn="ctr"/>
            <a:r>
              <a:rPr lang="bn-BD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০৯</a:t>
            </a:r>
            <a:endParaRPr lang="bn-BD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পাঠ শিরোনাম: 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শব্দদূষণ</a:t>
            </a:r>
            <a:endParaRPr lang="bn-BD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  <a:p>
            <a:pPr algn="ctr"/>
            <a:endParaRPr lang="bn-BD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5DD6E1-0699-4878-83B4-95FD0F6B0A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956" y="1720867"/>
            <a:ext cx="2901960" cy="3201412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644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c 10">
            <a:extLst>
              <a:ext uri="{FF2B5EF4-FFF2-40B4-BE49-F238E27FC236}">
                <a16:creationId xmlns:a16="http://schemas.microsoft.com/office/drawing/2014/main" id="{3E595388-6337-46F6-8FBD-87827DB326A1}"/>
              </a:ext>
            </a:extLst>
          </p:cNvPr>
          <p:cNvSpPr/>
          <p:nvPr/>
        </p:nvSpPr>
        <p:spPr>
          <a:xfrm>
            <a:off x="-1296715" y="1565545"/>
            <a:ext cx="4053069" cy="3629931"/>
          </a:xfrm>
          <a:prstGeom prst="arc">
            <a:avLst>
              <a:gd name="adj1" fmla="val 15308484"/>
              <a:gd name="adj2" fmla="val 6253366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7A6572B-D8B5-49AC-A7E5-59E58736F17C}"/>
              </a:ext>
            </a:extLst>
          </p:cNvPr>
          <p:cNvGrpSpPr/>
          <p:nvPr/>
        </p:nvGrpSpPr>
        <p:grpSpPr>
          <a:xfrm rot="3038459">
            <a:off x="-195266" y="1054822"/>
            <a:ext cx="525244" cy="4710916"/>
            <a:chOff x="-92766" y="723153"/>
            <a:chExt cx="560260" cy="5024977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1A5C8EF-FAAB-4A92-AA31-11DDDF1D2F07}"/>
                </a:ext>
              </a:extLst>
            </p:cNvPr>
            <p:cNvSpPr/>
            <p:nvPr/>
          </p:nvSpPr>
          <p:spPr>
            <a:xfrm>
              <a:off x="96433" y="723153"/>
              <a:ext cx="371061" cy="2319131"/>
            </a:xfrm>
            <a:prstGeom prst="triangle">
              <a:avLst/>
            </a:prstGeom>
            <a:solidFill>
              <a:srgbClr val="990033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 dirty="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6E7E656-1A7F-4CBA-8508-7F45C3038971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771A799E-E5BF-448A-B1D3-43B64A6FF1B7}"/>
              </a:ext>
            </a:extLst>
          </p:cNvPr>
          <p:cNvSpPr/>
          <p:nvPr/>
        </p:nvSpPr>
        <p:spPr>
          <a:xfrm>
            <a:off x="-118029" y="3199158"/>
            <a:ext cx="534228" cy="459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7D17AF-C433-4268-A9CA-07DB75B4232B}"/>
              </a:ext>
            </a:extLst>
          </p:cNvPr>
          <p:cNvGrpSpPr/>
          <p:nvPr/>
        </p:nvGrpSpPr>
        <p:grpSpPr>
          <a:xfrm>
            <a:off x="2285129" y="1401832"/>
            <a:ext cx="7467382" cy="725014"/>
            <a:chOff x="1955725" y="452726"/>
            <a:chExt cx="9299315" cy="72501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A1BA41A-FBB8-4446-97E2-716BDCB3924F}"/>
                </a:ext>
              </a:extLst>
            </p:cNvPr>
            <p:cNvGrpSpPr/>
            <p:nvPr/>
          </p:nvGrpSpPr>
          <p:grpSpPr>
            <a:xfrm>
              <a:off x="1955725" y="452726"/>
              <a:ext cx="9299315" cy="725014"/>
              <a:chOff x="1955725" y="452726"/>
              <a:chExt cx="9299315" cy="72501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917782F-E7C6-4590-9A3C-A63D0E8A554C}"/>
                  </a:ext>
                </a:extLst>
              </p:cNvPr>
              <p:cNvSpPr/>
              <p:nvPr/>
            </p:nvSpPr>
            <p:spPr>
              <a:xfrm>
                <a:off x="3390314" y="452726"/>
                <a:ext cx="7554351" cy="72501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22B0165-2596-43AC-95B8-C12AB16AA797}"/>
                  </a:ext>
                </a:extLst>
              </p:cNvPr>
              <p:cNvSpPr/>
              <p:nvPr/>
            </p:nvSpPr>
            <p:spPr>
              <a:xfrm>
                <a:off x="3070764" y="452726"/>
                <a:ext cx="928468" cy="72501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Top Corners Rounded 31">
                <a:extLst>
                  <a:ext uri="{FF2B5EF4-FFF2-40B4-BE49-F238E27FC236}">
                    <a16:creationId xmlns:a16="http://schemas.microsoft.com/office/drawing/2014/main" id="{C849A0BD-075B-4E35-86A9-5275922C6F9C}"/>
                  </a:ext>
                </a:extLst>
              </p:cNvPr>
              <p:cNvSpPr/>
              <p:nvPr/>
            </p:nvSpPr>
            <p:spPr>
              <a:xfrm rot="5400000">
                <a:off x="2720351" y="-222896"/>
                <a:ext cx="518261" cy="204751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3A2D292-5EAF-4C80-8877-5FEE60CA2B99}"/>
                  </a:ext>
                </a:extLst>
              </p:cNvPr>
              <p:cNvSpPr/>
              <p:nvPr/>
            </p:nvSpPr>
            <p:spPr>
              <a:xfrm>
                <a:off x="10935490" y="569930"/>
                <a:ext cx="319550" cy="51826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6C479DD-7201-4426-92AD-120594CB4834}"/>
                </a:ext>
              </a:extLst>
            </p:cNvPr>
            <p:cNvSpPr txBox="1"/>
            <p:nvPr/>
          </p:nvSpPr>
          <p:spPr>
            <a:xfrm>
              <a:off x="2690550" y="491092"/>
              <a:ext cx="8244940" cy="58477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কবিতা শুনে মূলভাব বুঝতে পারবে।(২.২.১)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AAAAFE52-3C15-4DE5-B4E2-E994C4FA975A}"/>
              </a:ext>
            </a:extLst>
          </p:cNvPr>
          <p:cNvSpPr/>
          <p:nvPr/>
        </p:nvSpPr>
        <p:spPr>
          <a:xfrm>
            <a:off x="1597809" y="1258464"/>
            <a:ext cx="1277387" cy="903648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শোনা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D1A73D-1ED0-4918-8E88-69D67D1972EA}"/>
              </a:ext>
            </a:extLst>
          </p:cNvPr>
          <p:cNvGrpSpPr/>
          <p:nvPr/>
        </p:nvGrpSpPr>
        <p:grpSpPr>
          <a:xfrm>
            <a:off x="2928546" y="2550303"/>
            <a:ext cx="8220331" cy="725014"/>
            <a:chOff x="2570116" y="2403247"/>
            <a:chExt cx="8220331" cy="72501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B75D4C-E92A-47BD-A8E5-C33801C846BC}"/>
                </a:ext>
              </a:extLst>
            </p:cNvPr>
            <p:cNvSpPr/>
            <p:nvPr/>
          </p:nvSpPr>
          <p:spPr>
            <a:xfrm>
              <a:off x="3680709" y="2403247"/>
              <a:ext cx="6066170" cy="725014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DB89AD8-3F6A-461B-8EDF-B19C08856451}"/>
                </a:ext>
              </a:extLst>
            </p:cNvPr>
            <p:cNvSpPr/>
            <p:nvPr/>
          </p:nvSpPr>
          <p:spPr>
            <a:xfrm>
              <a:off x="3395864" y="2403247"/>
              <a:ext cx="745563" cy="725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8A26B67-22BA-4806-8D4A-DC9BA0243F43}"/>
                </a:ext>
              </a:extLst>
            </p:cNvPr>
            <p:cNvGrpSpPr/>
            <p:nvPr/>
          </p:nvGrpSpPr>
          <p:grpSpPr>
            <a:xfrm>
              <a:off x="2570116" y="2458826"/>
              <a:ext cx="8220331" cy="584775"/>
              <a:chOff x="2570116" y="2458826"/>
              <a:chExt cx="8220331" cy="584775"/>
            </a:xfrm>
          </p:grpSpPr>
          <p:sp>
            <p:nvSpPr>
              <p:cNvPr id="42" name="Rectangle: Top Corners Rounded 41">
                <a:extLst>
                  <a:ext uri="{FF2B5EF4-FFF2-40B4-BE49-F238E27FC236}">
                    <a16:creationId xmlns:a16="http://schemas.microsoft.com/office/drawing/2014/main" id="{49339AE8-A104-4231-85E4-8B538887FC86}"/>
                  </a:ext>
                </a:extLst>
              </p:cNvPr>
              <p:cNvSpPr/>
              <p:nvPr/>
            </p:nvSpPr>
            <p:spPr>
              <a:xfrm rot="5400000">
                <a:off x="3133066" y="1929134"/>
                <a:ext cx="518261" cy="164416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D48DEA9-45AB-4521-888B-0368F46821A1}"/>
                  </a:ext>
                </a:extLst>
              </p:cNvPr>
              <p:cNvSpPr/>
              <p:nvPr/>
            </p:nvSpPr>
            <p:spPr>
              <a:xfrm>
                <a:off x="9736982" y="2506623"/>
                <a:ext cx="289612" cy="51826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D86A341-DF07-49C6-8760-597F353369A9}"/>
                  </a:ext>
                </a:extLst>
              </p:cNvPr>
              <p:cNvSpPr txBox="1"/>
              <p:nvPr/>
            </p:nvSpPr>
            <p:spPr>
              <a:xfrm>
                <a:off x="3058993" y="2458826"/>
                <a:ext cx="7731454" cy="58477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কবিতা সম্পর্কিত প্রশ্নের উত্তর বলতে পারবে।(২.২.২)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EF6617B3-8EF1-4895-855C-1A418FBA7B5C}"/>
              </a:ext>
            </a:extLst>
          </p:cNvPr>
          <p:cNvSpPr/>
          <p:nvPr/>
        </p:nvSpPr>
        <p:spPr>
          <a:xfrm>
            <a:off x="2193287" y="2441187"/>
            <a:ext cx="1243821" cy="894976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311053-E4FA-4B6A-BAA4-82C48DDA9741}"/>
              </a:ext>
            </a:extLst>
          </p:cNvPr>
          <p:cNvGrpSpPr/>
          <p:nvPr/>
        </p:nvGrpSpPr>
        <p:grpSpPr>
          <a:xfrm>
            <a:off x="2875196" y="3920313"/>
            <a:ext cx="8867680" cy="725017"/>
            <a:chOff x="2875196" y="3920313"/>
            <a:chExt cx="8867680" cy="72501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9D67C2D-5EE1-4A3C-A215-778BC02ABAE3}"/>
                </a:ext>
              </a:extLst>
            </p:cNvPr>
            <p:cNvGrpSpPr/>
            <p:nvPr/>
          </p:nvGrpSpPr>
          <p:grpSpPr>
            <a:xfrm>
              <a:off x="2875196" y="3920313"/>
              <a:ext cx="8770526" cy="725017"/>
              <a:chOff x="2601337" y="3904313"/>
              <a:chExt cx="8770526" cy="72501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8619C17-6529-4F68-8E8D-B6A65F961D71}"/>
                  </a:ext>
                </a:extLst>
              </p:cNvPr>
              <p:cNvSpPr/>
              <p:nvPr/>
            </p:nvSpPr>
            <p:spPr>
              <a:xfrm>
                <a:off x="3954351" y="3904316"/>
                <a:ext cx="7124786" cy="72501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8A1169B-12B9-454B-BC1E-8774D1FF96D7}"/>
                  </a:ext>
                </a:extLst>
              </p:cNvPr>
              <p:cNvSpPr/>
              <p:nvPr/>
            </p:nvSpPr>
            <p:spPr>
              <a:xfrm>
                <a:off x="3652971" y="3904313"/>
                <a:ext cx="875672" cy="72501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Top Corners Rounded 48">
                <a:extLst>
                  <a:ext uri="{FF2B5EF4-FFF2-40B4-BE49-F238E27FC236}">
                    <a16:creationId xmlns:a16="http://schemas.microsoft.com/office/drawing/2014/main" id="{CD2CD866-FB5F-4833-A8B1-86337F55068E}"/>
                  </a:ext>
                </a:extLst>
              </p:cNvPr>
              <p:cNvSpPr/>
              <p:nvPr/>
            </p:nvSpPr>
            <p:spPr>
              <a:xfrm rot="5400000">
                <a:off x="3307749" y="3286908"/>
                <a:ext cx="518261" cy="19310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3AF06A9-70ED-4888-ACDB-536E2A2EE6B9}"/>
                  </a:ext>
                </a:extLst>
              </p:cNvPr>
              <p:cNvSpPr/>
              <p:nvPr/>
            </p:nvSpPr>
            <p:spPr>
              <a:xfrm>
                <a:off x="11070484" y="4021519"/>
                <a:ext cx="301379" cy="51826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080F3A6-5979-40BE-8A06-6BDDBE9353E5}"/>
                </a:ext>
              </a:extLst>
            </p:cNvPr>
            <p:cNvSpPr txBox="1"/>
            <p:nvPr/>
          </p:nvSpPr>
          <p:spPr>
            <a:xfrm>
              <a:off x="3380043" y="4008046"/>
              <a:ext cx="8362833" cy="58477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পাঠ্যবইয়ের কবিতা সাবলীলভাবে আবৃত্তি করতে পারবে।(২.২.২)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6F4C82F7-0936-4DE8-9EE2-402D4E32915E}"/>
              </a:ext>
            </a:extLst>
          </p:cNvPr>
          <p:cNvSpPr/>
          <p:nvPr/>
        </p:nvSpPr>
        <p:spPr>
          <a:xfrm>
            <a:off x="2210403" y="3835018"/>
            <a:ext cx="1226706" cy="903648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পড়া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55830F-9EFC-4312-960A-46227877C8B1}"/>
              </a:ext>
            </a:extLst>
          </p:cNvPr>
          <p:cNvGrpSpPr/>
          <p:nvPr/>
        </p:nvGrpSpPr>
        <p:grpSpPr>
          <a:xfrm>
            <a:off x="1559287" y="5019896"/>
            <a:ext cx="10888545" cy="747065"/>
            <a:chOff x="1619773" y="4986319"/>
            <a:chExt cx="10888545" cy="74706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46EAA0F-633B-4F0D-B1C5-D54E774C4CC4}"/>
                </a:ext>
              </a:extLst>
            </p:cNvPr>
            <p:cNvGrpSpPr/>
            <p:nvPr/>
          </p:nvGrpSpPr>
          <p:grpSpPr>
            <a:xfrm>
              <a:off x="1619773" y="4986319"/>
              <a:ext cx="10172392" cy="747065"/>
              <a:chOff x="1619773" y="4986319"/>
              <a:chExt cx="10172392" cy="74706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60EAD45-03DD-4A56-9B44-3539D48AC67F}"/>
                  </a:ext>
                </a:extLst>
              </p:cNvPr>
              <p:cNvSpPr/>
              <p:nvPr/>
            </p:nvSpPr>
            <p:spPr>
              <a:xfrm>
                <a:off x="3324578" y="5000941"/>
                <a:ext cx="8130371" cy="732443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EFAFC7E-A55B-450B-81A9-F29806735EF1}"/>
                  </a:ext>
                </a:extLst>
              </p:cNvPr>
              <p:cNvSpPr/>
              <p:nvPr/>
            </p:nvSpPr>
            <p:spPr>
              <a:xfrm>
                <a:off x="2830014" y="4986319"/>
                <a:ext cx="989128" cy="72501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Top Corners Rounded 55">
                <a:extLst>
                  <a:ext uri="{FF2B5EF4-FFF2-40B4-BE49-F238E27FC236}">
                    <a16:creationId xmlns:a16="http://schemas.microsoft.com/office/drawing/2014/main" id="{37082346-0EE5-4465-897D-C47936DEC19C}"/>
                  </a:ext>
                </a:extLst>
              </p:cNvPr>
              <p:cNvSpPr/>
              <p:nvPr/>
            </p:nvSpPr>
            <p:spPr>
              <a:xfrm rot="5400000">
                <a:off x="2459806" y="4235292"/>
                <a:ext cx="523572" cy="22036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88BC495-5021-4806-90C3-30D461798737}"/>
                  </a:ext>
                </a:extLst>
              </p:cNvPr>
              <p:cNvSpPr/>
              <p:nvPr/>
            </p:nvSpPr>
            <p:spPr>
              <a:xfrm>
                <a:off x="11451738" y="5108031"/>
                <a:ext cx="340427" cy="51826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2DA10CF-0865-4F48-A57F-81D00F2C963E}"/>
                </a:ext>
              </a:extLst>
            </p:cNvPr>
            <p:cNvSpPr txBox="1"/>
            <p:nvPr/>
          </p:nvSpPr>
          <p:spPr>
            <a:xfrm>
              <a:off x="2601447" y="5033300"/>
              <a:ext cx="990687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ও পাঠ বহির্ভূত শব্দ ব্যবহার করে নতুন বাক্য লিখতে পারবে।(১.১.৫)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4E7BE617-6667-4A20-80F8-B581126A4402}"/>
              </a:ext>
            </a:extLst>
          </p:cNvPr>
          <p:cNvSpPr/>
          <p:nvPr/>
        </p:nvSpPr>
        <p:spPr>
          <a:xfrm>
            <a:off x="1223142" y="4905148"/>
            <a:ext cx="1161836" cy="905679"/>
          </a:xfrm>
          <a:prstGeom prst="ellipse">
            <a:avLst/>
          </a:prstGeom>
          <a:solidFill>
            <a:srgbClr val="FF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337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E60CB69-444E-49FB-B499-937E4C56C959}"/>
              </a:ext>
            </a:extLst>
          </p:cNvPr>
          <p:cNvSpPr/>
          <p:nvPr/>
        </p:nvSpPr>
        <p:spPr>
          <a:xfrm>
            <a:off x="2661106" y="218031"/>
            <a:ext cx="6314089" cy="1107996"/>
          </a:xfrm>
          <a:prstGeom prst="rect">
            <a:avLst/>
          </a:prstGeom>
          <a:scene3d>
            <a:camera prst="obliqueBottomLeft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 contourW="38100">
              <a:bevelT w="171450" h="368300" prst="coolSlant"/>
              <a:contourClr>
                <a:srgbClr val="002060"/>
              </a:contourClr>
            </a:sp3d>
          </a:bodyPr>
          <a:lstStyle/>
          <a:p>
            <a:pPr algn="ctr"/>
            <a:r>
              <a:rPr lang="en-US" sz="6600" b="1" u="sng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BD" sz="6600" b="1" u="sng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b="1" u="sng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BD" sz="6600" b="1" u="sng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600" b="1" u="sng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9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0" dur="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6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27" grpId="0" animBg="1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7A3268-4739-4B28-9525-6588C3F9F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" y="264731"/>
            <a:ext cx="11704319" cy="6328538"/>
          </a:xfrm>
          <a:prstGeom prst="rect">
            <a:avLst/>
          </a:prstGeom>
        </p:spPr>
      </p:pic>
      <p:pic>
        <p:nvPicPr>
          <p:cNvPr id="5" name="Noise Pollution[1]">
            <a:hlinkClick r:id="" action="ppaction://media"/>
            <a:extLst>
              <a:ext uri="{FF2B5EF4-FFF2-40B4-BE49-F238E27FC236}">
                <a16:creationId xmlns:a16="http://schemas.microsoft.com/office/drawing/2014/main" id="{CE2B4934-11BC-4288-9E2E-875BF1F0168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0019" y="659428"/>
            <a:ext cx="10692272" cy="43908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A7E87F-ABEC-42F6-9C14-385320EA7339}"/>
              </a:ext>
            </a:extLst>
          </p:cNvPr>
          <p:cNvSpPr/>
          <p:nvPr/>
        </p:nvSpPr>
        <p:spPr>
          <a:xfrm>
            <a:off x="760975" y="851827"/>
            <a:ext cx="10183091" cy="1107996"/>
          </a:xfrm>
          <a:prstGeom prst="rect">
            <a:avLst/>
          </a:prstGeom>
          <a:ln>
            <a:noFill/>
          </a:ln>
          <a:scene3d>
            <a:camera prst="obliqueBottomLeft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 contourW="50800">
              <a:bevelT w="171450" h="368300" prst="coolSlant"/>
              <a:contourClr>
                <a:srgbClr val="002060"/>
              </a:contourClr>
            </a:sp3d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দেখি…</a:t>
            </a:r>
          </a:p>
        </p:txBody>
      </p:sp>
    </p:spTree>
    <p:extLst>
      <p:ext uri="{BB962C8B-B14F-4D97-AF65-F5344CB8AC3E}">
        <p14:creationId xmlns:p14="http://schemas.microsoft.com/office/powerpoint/2010/main" val="10571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CAE575-CCBB-486E-AF00-7034408B6D9C}"/>
              </a:ext>
            </a:extLst>
          </p:cNvPr>
          <p:cNvSpPr/>
          <p:nvPr/>
        </p:nvSpPr>
        <p:spPr>
          <a:xfrm>
            <a:off x="2022959" y="5803407"/>
            <a:ext cx="8146081" cy="83099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আজ আমরা কী নিয়ে পড়ব?</a:t>
            </a:r>
            <a:endParaRPr lang="bn-BD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F7D0A-A501-47BB-AABA-0547BF3A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556" y="1054593"/>
            <a:ext cx="4937759" cy="4748814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7B18FD-D43E-4841-820B-5377BE4C0912}"/>
              </a:ext>
            </a:extLst>
          </p:cNvPr>
          <p:cNvSpPr/>
          <p:nvPr/>
        </p:nvSpPr>
        <p:spPr>
          <a:xfrm>
            <a:off x="1313360" y="283423"/>
            <a:ext cx="9392153" cy="923330"/>
          </a:xfrm>
          <a:prstGeom prst="rect">
            <a:avLst/>
          </a:prstGeom>
          <a:scene3d>
            <a:camera prst="obliqueBottomLeft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 contourW="12700">
              <a:bevelT w="171450" h="368300" prst="coolSlant"/>
              <a:contourClr>
                <a:srgbClr val="FF66FF"/>
              </a:contourClr>
            </a:sp3d>
          </a:bodyPr>
          <a:lstStyle/>
          <a:p>
            <a:pPr algn="ctr"/>
            <a:r>
              <a:rPr lang="bn-BD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দেখতে পাচ্ছি?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3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66FDFB-C613-4198-A19C-88E3E1514B74}"/>
              </a:ext>
            </a:extLst>
          </p:cNvPr>
          <p:cNvSpPr/>
          <p:nvPr/>
        </p:nvSpPr>
        <p:spPr>
          <a:xfrm>
            <a:off x="1650175" y="313535"/>
            <a:ext cx="6958810" cy="1323439"/>
          </a:xfrm>
          <a:prstGeom prst="rect">
            <a:avLst/>
          </a:prstGeom>
          <a:scene3d>
            <a:camera prst="obliqueBottomLeft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 contourW="12700">
              <a:bevelT w="171450" h="368300" prst="coolSlant"/>
              <a:contourClr>
                <a:srgbClr val="FF66FF"/>
              </a:contourClr>
            </a:sp3d>
          </a:bodyPr>
          <a:lstStyle/>
          <a:p>
            <a:r>
              <a:rPr lang="bn-BD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পড়ব...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43" y="1096918"/>
            <a:ext cx="9525000" cy="56292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66FDFB-C613-4198-A19C-88E3E1514B74}"/>
              </a:ext>
            </a:extLst>
          </p:cNvPr>
          <p:cNvSpPr/>
          <p:nvPr/>
        </p:nvSpPr>
        <p:spPr>
          <a:xfrm>
            <a:off x="3836232" y="1638421"/>
            <a:ext cx="4519535" cy="1862048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 contourW="12700">
              <a:bevelT w="171450" h="368300" prst="coolSlant"/>
              <a:contourClr>
                <a:srgbClr val="FF66FF"/>
              </a:contourClr>
            </a:sp3d>
          </a:bodyPr>
          <a:lstStyle/>
          <a:p>
            <a:r>
              <a:rPr lang="en-US" sz="115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শব্দদূষণ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27C8ED-B65D-4C69-86A4-6A349B99C2B7}"/>
              </a:ext>
            </a:extLst>
          </p:cNvPr>
          <p:cNvSpPr/>
          <p:nvPr/>
        </p:nvSpPr>
        <p:spPr>
          <a:xfrm>
            <a:off x="2617978" y="3500469"/>
            <a:ext cx="6314089" cy="1107996"/>
          </a:xfrm>
          <a:prstGeom prst="rect">
            <a:avLst/>
          </a:prstGeom>
          <a:scene3d>
            <a:camera prst="obliqueBottomLeft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 contourW="38100">
              <a:bevelT w="171450" h="368300" prst="coolSlant"/>
              <a:contourClr>
                <a:srgbClr val="002060"/>
              </a:contourClr>
            </a:sp3d>
          </a:bodyPr>
          <a:lstStyle/>
          <a:p>
            <a:pPr algn="ctr"/>
            <a:r>
              <a:rPr lang="en-US" sz="66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সুকুমার বড়ুয়া</a:t>
            </a:r>
          </a:p>
        </p:txBody>
      </p:sp>
    </p:spTree>
    <p:extLst>
      <p:ext uri="{BB962C8B-B14F-4D97-AF65-F5344CB8AC3E}">
        <p14:creationId xmlns:p14="http://schemas.microsoft.com/office/powerpoint/2010/main" val="67064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66FDFB-C613-4198-A19C-88E3E1514B74}"/>
              </a:ext>
            </a:extLst>
          </p:cNvPr>
          <p:cNvSpPr/>
          <p:nvPr/>
        </p:nvSpPr>
        <p:spPr>
          <a:xfrm>
            <a:off x="1289460" y="438417"/>
            <a:ext cx="4630375" cy="1107996"/>
          </a:xfrm>
          <a:prstGeom prst="rect">
            <a:avLst/>
          </a:prstGeom>
          <a:scene3d>
            <a:camera prst="obliqueBottomLeft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 contourW="12700">
              <a:bevelT w="171450" h="368300" prst="coolSlant"/>
              <a:contourClr>
                <a:srgbClr val="FF66FF"/>
              </a:contourClr>
            </a:sp3d>
          </a:bodyPr>
          <a:lstStyle/>
          <a:p>
            <a:r>
              <a:rPr lang="bn-BD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46" y="1636295"/>
            <a:ext cx="2621130" cy="4475748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1BECED-0D16-4323-B2EC-72BDBE5E28FC}"/>
              </a:ext>
            </a:extLst>
          </p:cNvPr>
          <p:cNvSpPr/>
          <p:nvPr/>
        </p:nvSpPr>
        <p:spPr>
          <a:xfrm>
            <a:off x="4715243" y="1179445"/>
            <a:ext cx="6244496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n-BD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99331" y="762097"/>
            <a:ext cx="6453069" cy="1077218"/>
          </a:xfrm>
          <a:prstGeom prst="rect">
            <a:avLst/>
          </a:prstGeom>
          <a:solidFill>
            <a:srgbClr val="002060"/>
          </a:solidFill>
          <a:ln w="38100">
            <a:solidFill>
              <a:srgbClr val="92D05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32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সুকুমার বড়ুয়া ১৯৩৮ সালের ৫ই জানুয়ারি চট্টগ্রামের রাউজানে জন্মগ্রহণ করেন।</a:t>
            </a:r>
            <a:endParaRPr lang="bn-BD" sz="32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76134" y="2492205"/>
            <a:ext cx="6269594" cy="584775"/>
          </a:xfrm>
          <a:prstGeom prst="rect">
            <a:avLst/>
          </a:prstGeom>
          <a:solidFill>
            <a:srgbClr val="002060"/>
          </a:solidFill>
          <a:ln w="38100">
            <a:solidFill>
              <a:srgbClr val="92D05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32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একজন প্রখ্যাত ছড়াকার।</a:t>
            </a:r>
            <a:endParaRPr lang="bn-BD" sz="32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39405" y="3729748"/>
            <a:ext cx="6339701" cy="1077218"/>
          </a:xfrm>
          <a:prstGeom prst="rect">
            <a:avLst/>
          </a:prstGeom>
          <a:solidFill>
            <a:srgbClr val="002060"/>
          </a:solidFill>
          <a:ln w="38100">
            <a:solidFill>
              <a:srgbClr val="92D05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32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পাগলা ঘোড়া , ভিজে বেড়াল , চন্দনা রঞ্জনার ছড়া ,চিচিংফাঁক প্রভৃতি তাঁর উল্লেখযোগ্য গ্রন্থ ।</a:t>
            </a:r>
            <a:endParaRPr lang="bn-BD" sz="32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48169" y="5434288"/>
            <a:ext cx="6322172" cy="1077218"/>
          </a:xfrm>
          <a:prstGeom prst="rect">
            <a:avLst/>
          </a:prstGeom>
          <a:solidFill>
            <a:srgbClr val="002060"/>
          </a:solidFill>
          <a:ln w="38100">
            <a:solidFill>
              <a:srgbClr val="92D05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32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শিশু সাহিত্যে বাংলা একাডেমি পুরস্কার লাভ করেন।</a:t>
            </a:r>
            <a:endParaRPr lang="bn-BD" sz="32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Arrow: Down 5">
            <a:extLst>
              <a:ext uri="{FF2B5EF4-FFF2-40B4-BE49-F238E27FC236}">
                <a16:creationId xmlns:a16="http://schemas.microsoft.com/office/drawing/2014/main" id="{7FCE0E98-61A7-4B36-8094-9B7F1B778C02}"/>
              </a:ext>
            </a:extLst>
          </p:cNvPr>
          <p:cNvSpPr/>
          <p:nvPr/>
        </p:nvSpPr>
        <p:spPr>
          <a:xfrm>
            <a:off x="8013239" y="1859719"/>
            <a:ext cx="738619" cy="610084"/>
          </a:xfrm>
          <a:prstGeom prst="downArrow">
            <a:avLst/>
          </a:prstGeom>
          <a:solidFill>
            <a:srgbClr val="66CCFF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5">
            <a:extLst>
              <a:ext uri="{FF2B5EF4-FFF2-40B4-BE49-F238E27FC236}">
                <a16:creationId xmlns:a16="http://schemas.microsoft.com/office/drawing/2014/main" id="{7FCE0E98-61A7-4B36-8094-9B7F1B778C02}"/>
              </a:ext>
            </a:extLst>
          </p:cNvPr>
          <p:cNvSpPr/>
          <p:nvPr/>
        </p:nvSpPr>
        <p:spPr>
          <a:xfrm>
            <a:off x="8039945" y="4859600"/>
            <a:ext cx="738619" cy="610084"/>
          </a:xfrm>
          <a:prstGeom prst="downArrow">
            <a:avLst/>
          </a:prstGeom>
          <a:solidFill>
            <a:srgbClr val="66CCFF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5">
            <a:extLst>
              <a:ext uri="{FF2B5EF4-FFF2-40B4-BE49-F238E27FC236}">
                <a16:creationId xmlns:a16="http://schemas.microsoft.com/office/drawing/2014/main" id="{7FCE0E98-61A7-4B36-8094-9B7F1B778C02}"/>
              </a:ext>
            </a:extLst>
          </p:cNvPr>
          <p:cNvSpPr/>
          <p:nvPr/>
        </p:nvSpPr>
        <p:spPr>
          <a:xfrm>
            <a:off x="8013239" y="3161011"/>
            <a:ext cx="738619" cy="610084"/>
          </a:xfrm>
          <a:prstGeom prst="downArrow">
            <a:avLst/>
          </a:prstGeom>
          <a:solidFill>
            <a:srgbClr val="66CCFF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5">
            <a:extLst>
              <a:ext uri="{FF2B5EF4-FFF2-40B4-BE49-F238E27FC236}">
                <a16:creationId xmlns:a16="http://schemas.microsoft.com/office/drawing/2014/main" id="{7FCE0E98-61A7-4B36-8094-9B7F1B778C02}"/>
              </a:ext>
            </a:extLst>
          </p:cNvPr>
          <p:cNvSpPr/>
          <p:nvPr/>
        </p:nvSpPr>
        <p:spPr>
          <a:xfrm rot="16200000">
            <a:off x="2556375" y="2907049"/>
            <a:ext cx="3151675" cy="1934237"/>
          </a:xfrm>
          <a:prstGeom prst="downArrow">
            <a:avLst/>
          </a:prstGeom>
          <a:solidFill>
            <a:srgbClr val="00B0F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7126F4-32F4-46E7-BE50-114B0E75E5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51" y="302471"/>
            <a:ext cx="5802749" cy="438207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32DEFA-9226-4455-8111-4BA0C4D57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02471"/>
            <a:ext cx="5810835" cy="4382072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1" name="Flowchart: Collate 10">
            <a:extLst>
              <a:ext uri="{FF2B5EF4-FFF2-40B4-BE49-F238E27FC236}">
                <a16:creationId xmlns:a16="http://schemas.microsoft.com/office/drawing/2014/main" id="{4A718B46-DB72-409F-8DE6-47B2B16C83D5}"/>
              </a:ext>
            </a:extLst>
          </p:cNvPr>
          <p:cNvSpPr/>
          <p:nvPr/>
        </p:nvSpPr>
        <p:spPr>
          <a:xfrm>
            <a:off x="4595894" y="302470"/>
            <a:ext cx="3000212" cy="4382073"/>
          </a:xfrm>
          <a:prstGeom prst="flowChartCollat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73D2C3-63F8-412B-A24A-A5BBAA1CA8AE}"/>
              </a:ext>
            </a:extLst>
          </p:cNvPr>
          <p:cNvSpPr/>
          <p:nvPr/>
        </p:nvSpPr>
        <p:spPr>
          <a:xfrm>
            <a:off x="2613660" y="4801203"/>
            <a:ext cx="7782364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 ডাকে হাঁস ডাকে-ডাকে কবুতর</a:t>
            </a:r>
          </a:p>
          <a:p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 ডাকে শত পাখি সারা দিনভর।   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467</Words>
  <Application>Microsoft Office PowerPoint</Application>
  <PresentationFormat>Widescreen</PresentationFormat>
  <Paragraphs>95</Paragraphs>
  <Slides>25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Algerian</vt:lpstr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Technology</cp:lastModifiedBy>
  <cp:revision>162</cp:revision>
  <dcterms:created xsi:type="dcterms:W3CDTF">2020-11-02T14:22:14Z</dcterms:created>
  <dcterms:modified xsi:type="dcterms:W3CDTF">2021-01-03T15:24:32Z</dcterms:modified>
</cp:coreProperties>
</file>