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7" r:id="rId7"/>
    <p:sldId id="261" r:id="rId8"/>
    <p:sldId id="268" r:id="rId9"/>
    <p:sldId id="269" r:id="rId10"/>
    <p:sldId id="262" r:id="rId11"/>
    <p:sldId id="263"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85F2-7A1E-C743-A4BA-A4744031D4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5C40E2-5798-BD41-A587-25807D1D2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B98E35-1C0F-C24A-987C-259C3F8D25F9}"/>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5" name="Footer Placeholder 4">
            <a:extLst>
              <a:ext uri="{FF2B5EF4-FFF2-40B4-BE49-F238E27FC236}">
                <a16:creationId xmlns:a16="http://schemas.microsoft.com/office/drawing/2014/main" id="{D48F4AD0-FDE8-C64A-A6F7-31A6850A2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07204-17D4-3D48-8592-F16F74CB992E}"/>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57239464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C5CF-9E86-C748-A3C2-88F47CD6E0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A365FB-F64E-E242-810B-57136F964B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9300F4-2744-2D48-87F3-B2C1E408F3AA}"/>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5" name="Footer Placeholder 4">
            <a:extLst>
              <a:ext uri="{FF2B5EF4-FFF2-40B4-BE49-F238E27FC236}">
                <a16:creationId xmlns:a16="http://schemas.microsoft.com/office/drawing/2014/main" id="{882281ED-F0E0-7B4F-806C-35595AFDF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37A88-D10B-144D-80F7-CA2239DDA14A}"/>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66935440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C3A178-4153-5342-9217-2144677819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B4FED1-0D67-1C47-86F3-2AD32060F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17372-3C54-E04B-9969-622A335ADB4B}"/>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5" name="Footer Placeholder 4">
            <a:extLst>
              <a:ext uri="{FF2B5EF4-FFF2-40B4-BE49-F238E27FC236}">
                <a16:creationId xmlns:a16="http://schemas.microsoft.com/office/drawing/2014/main" id="{ABA3E32C-6012-5C4F-B99D-F8ACECA09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572773-04F3-9B47-9E10-AEE7EB6F7847}"/>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1715599583"/>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9A069-7C5A-F041-8BB9-0B28601730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9BE25F-163E-A240-B1FB-540676FE8B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2D21BD-E971-9D4E-9677-3684F77DC106}"/>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5" name="Footer Placeholder 4">
            <a:extLst>
              <a:ext uri="{FF2B5EF4-FFF2-40B4-BE49-F238E27FC236}">
                <a16:creationId xmlns:a16="http://schemas.microsoft.com/office/drawing/2014/main" id="{D7841642-F357-8F4A-8F51-42138F776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E887D-5A39-BF44-9B77-4B13623231E6}"/>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2897487002"/>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75CAE-ED4A-0045-9D5E-9BEB03B92A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B880BC-98EF-EB44-B4A1-16F742C877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F9D560-E9E2-004A-9560-9A1AD0308D74}"/>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5" name="Footer Placeholder 4">
            <a:extLst>
              <a:ext uri="{FF2B5EF4-FFF2-40B4-BE49-F238E27FC236}">
                <a16:creationId xmlns:a16="http://schemas.microsoft.com/office/drawing/2014/main" id="{3FE3DE6A-E401-D143-A66A-7B1920F5D1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08A60-341C-0A4F-98B2-60AD32783680}"/>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4186988305"/>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67455-B42C-FD4D-B0F2-4B3292F862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306AF1-8C48-264C-AE2F-C2A92CD012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AB465C-9D1C-BD4F-9108-1A93A47BA5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5527D0-FBFF-8044-AC6F-E4E90A56AE79}"/>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6" name="Footer Placeholder 5">
            <a:extLst>
              <a:ext uri="{FF2B5EF4-FFF2-40B4-BE49-F238E27FC236}">
                <a16:creationId xmlns:a16="http://schemas.microsoft.com/office/drawing/2014/main" id="{6C39C22E-8B7E-3940-9E52-A14DCA9F05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621CC3-3288-ED4F-8FF2-AAD6A7B50398}"/>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174973375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07F89-2F7B-F045-8022-7836D5419E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A01157-E387-4644-8ADF-B765691F26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E989B5-D0F6-FE4D-B003-39D431E5E0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E4B22A-27F6-C844-9659-D1DBEF4BD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330A9E-BEBB-FB4C-BA7A-CE3A58C3A1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319C7F-DD7A-0D47-907B-4D045142D507}"/>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8" name="Footer Placeholder 7">
            <a:extLst>
              <a:ext uri="{FF2B5EF4-FFF2-40B4-BE49-F238E27FC236}">
                <a16:creationId xmlns:a16="http://schemas.microsoft.com/office/drawing/2014/main" id="{700C97F4-5D5F-A349-8A1F-1438A2A197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DF31D9-68DC-A54C-A84F-4771F6CFF0A8}"/>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356443055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36A5-1B7F-5A43-ACD4-198327C064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A8072A-91D2-7B46-AD97-9D3E6D14423A}"/>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4" name="Footer Placeholder 3">
            <a:extLst>
              <a:ext uri="{FF2B5EF4-FFF2-40B4-BE49-F238E27FC236}">
                <a16:creationId xmlns:a16="http://schemas.microsoft.com/office/drawing/2014/main" id="{F7C3DA6E-E495-4046-B608-EA0ECB12C9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7F42B0-C579-FA45-9D20-1F92DCA71523}"/>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356542984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466643-5799-6B49-A972-24767A688E0F}"/>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3" name="Footer Placeholder 2">
            <a:extLst>
              <a:ext uri="{FF2B5EF4-FFF2-40B4-BE49-F238E27FC236}">
                <a16:creationId xmlns:a16="http://schemas.microsoft.com/office/drawing/2014/main" id="{9D054898-F92D-6445-AEA9-CB13201671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5E52A5-E5AA-0B42-A42F-16A6DC1B4E96}"/>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244038450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7143D-5CD7-024C-8110-CED942250A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C6D66-DC72-C14F-B010-9B7B91977E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3830E6-A5E5-5546-9F4A-0EDCAFA487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58CE66-4EA8-A540-A332-ED37AE17B25E}"/>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6" name="Footer Placeholder 5">
            <a:extLst>
              <a:ext uri="{FF2B5EF4-FFF2-40B4-BE49-F238E27FC236}">
                <a16:creationId xmlns:a16="http://schemas.microsoft.com/office/drawing/2014/main" id="{689747C8-63DA-F74E-A005-120FEAC0F3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39290-1467-1242-B4AE-4E22C6B7A14B}"/>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405731710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8425-866A-5945-BBE0-5C7F2036F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C59B4E-EA09-5049-8435-142EB01D02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9A7235-7ECB-C846-8BDA-09891D86D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77A0EB-6F33-E849-AAB9-83F150DC9CD1}"/>
              </a:ext>
            </a:extLst>
          </p:cNvPr>
          <p:cNvSpPr>
            <a:spLocks noGrp="1"/>
          </p:cNvSpPr>
          <p:nvPr>
            <p:ph type="dt" sz="half" idx="10"/>
          </p:nvPr>
        </p:nvSpPr>
        <p:spPr/>
        <p:txBody>
          <a:bodyPr/>
          <a:lstStyle/>
          <a:p>
            <a:fld id="{0A06EC53-FA22-1B44-9FED-94D7876199DB}" type="datetimeFigureOut">
              <a:rPr lang="en-US"/>
              <a:t>1/3/2021</a:t>
            </a:fld>
            <a:endParaRPr lang="en-US"/>
          </a:p>
        </p:txBody>
      </p:sp>
      <p:sp>
        <p:nvSpPr>
          <p:cNvPr id="6" name="Footer Placeholder 5">
            <a:extLst>
              <a:ext uri="{FF2B5EF4-FFF2-40B4-BE49-F238E27FC236}">
                <a16:creationId xmlns:a16="http://schemas.microsoft.com/office/drawing/2014/main" id="{FAC85AFC-48DB-5245-8692-6A60C091D9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098DFD-5210-7D4F-BC7A-7A77A4039C0D}"/>
              </a:ext>
            </a:extLst>
          </p:cNvPr>
          <p:cNvSpPr>
            <a:spLocks noGrp="1"/>
          </p:cNvSpPr>
          <p:nvPr>
            <p:ph type="sldNum" sz="quarter" idx="12"/>
          </p:nvPr>
        </p:nvSpPr>
        <p:spPr/>
        <p:txBody>
          <a:bodyPr/>
          <a:lstStyle/>
          <a:p>
            <a:fld id="{5EF78B46-4DB2-EF4D-936B-85DB6FD87EE9}" type="slidenum">
              <a:rPr lang="en-US"/>
              <a:t>‹#›</a:t>
            </a:fld>
            <a:endParaRPr lang="en-US"/>
          </a:p>
        </p:txBody>
      </p:sp>
    </p:spTree>
    <p:extLst>
      <p:ext uri="{BB962C8B-B14F-4D97-AF65-F5344CB8AC3E}">
        <p14:creationId xmlns:p14="http://schemas.microsoft.com/office/powerpoint/2010/main" val="80812071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99E845-ADB0-B943-9C3A-79243611F9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D730B-081F-FF41-B0F3-1C6165EC9B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B63D2-3877-8E43-8ECF-80899D727B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06EC53-FA22-1B44-9FED-94D7876199DB}" type="datetimeFigureOut">
              <a:rPr lang="en-US"/>
              <a:t>1/3/2021</a:t>
            </a:fld>
            <a:endParaRPr lang="en-US"/>
          </a:p>
        </p:txBody>
      </p:sp>
      <p:sp>
        <p:nvSpPr>
          <p:cNvPr id="5" name="Footer Placeholder 4">
            <a:extLst>
              <a:ext uri="{FF2B5EF4-FFF2-40B4-BE49-F238E27FC236}">
                <a16:creationId xmlns:a16="http://schemas.microsoft.com/office/drawing/2014/main" id="{A90E5177-6F68-8240-9C25-ED5E3218BC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2A0F42-15F1-414D-A3B7-2BC4633C04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F78B46-4DB2-EF4D-936B-85DB6FD87EE9}" type="slidenum">
              <a:rPr lang="en-US"/>
              <a:t>‹#›</a:t>
            </a:fld>
            <a:endParaRPr lang="en-US"/>
          </a:p>
        </p:txBody>
      </p:sp>
    </p:spTree>
    <p:extLst>
      <p:ext uri="{BB962C8B-B14F-4D97-AF65-F5344CB8AC3E}">
        <p14:creationId xmlns:p14="http://schemas.microsoft.com/office/powerpoint/2010/main" val="365964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 /><Relationship Id="rId2" Type="http://schemas.openxmlformats.org/officeDocument/2006/relationships/image" Target="../media/image1.jpeg" /><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90223B5B-8D39-7841-819F-B8430CA8A3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028" y="12370"/>
            <a:ext cx="16495635" cy="6857999"/>
          </a:xfrm>
          <a:prstGeom prst="rect">
            <a:avLst/>
          </a:prstGeom>
        </p:spPr>
      </p:pic>
      <p:sp>
        <p:nvSpPr>
          <p:cNvPr id="3" name="TextBox 2">
            <a:extLst>
              <a:ext uri="{FF2B5EF4-FFF2-40B4-BE49-F238E27FC236}">
                <a16:creationId xmlns:a16="http://schemas.microsoft.com/office/drawing/2014/main" id="{1B42DCB4-B0BE-C64E-9A83-3B368AADEB65}"/>
              </a:ext>
            </a:extLst>
          </p:cNvPr>
          <p:cNvSpPr txBox="1"/>
          <p:nvPr/>
        </p:nvSpPr>
        <p:spPr>
          <a:xfrm rot="10800000" flipV="1">
            <a:off x="2060960" y="879116"/>
            <a:ext cx="7021328" cy="1107996"/>
          </a:xfrm>
          <a:prstGeom prst="rect">
            <a:avLst/>
          </a:prstGeom>
          <a:noFill/>
        </p:spPr>
        <p:txBody>
          <a:bodyPr wrap="square" rtlCol="0" anchor="ctr">
            <a:spAutoFit/>
          </a:bodyPr>
          <a:lstStyle/>
          <a:p>
            <a:pPr algn="ctr"/>
            <a:r>
              <a:rPr lang="en-GB" sz="6600">
                <a:solidFill>
                  <a:srgbClr val="FF0000"/>
                </a:solidFill>
              </a:rPr>
              <a:t> Welcome </a:t>
            </a:r>
            <a:endParaRPr lang="en-US" sz="6600">
              <a:solidFill>
                <a:srgbClr val="FF0000"/>
              </a:solidFill>
            </a:endParaRPr>
          </a:p>
        </p:txBody>
      </p:sp>
      <p:sp>
        <p:nvSpPr>
          <p:cNvPr id="5" name="TextBox 4">
            <a:extLst>
              <a:ext uri="{FF2B5EF4-FFF2-40B4-BE49-F238E27FC236}">
                <a16:creationId xmlns:a16="http://schemas.microsoft.com/office/drawing/2014/main" id="{E129ACF2-56D1-B041-AEEC-8017D600A233}"/>
              </a:ext>
            </a:extLst>
          </p:cNvPr>
          <p:cNvSpPr txBox="1"/>
          <p:nvPr/>
        </p:nvSpPr>
        <p:spPr>
          <a:xfrm flipV="1">
            <a:off x="2790703" y="879114"/>
            <a:ext cx="5546765" cy="878646"/>
          </a:xfrm>
          <a:prstGeom prst="rect">
            <a:avLst/>
          </a:prstGeom>
          <a:noFill/>
        </p:spPr>
        <p:txBody>
          <a:bodyPr wrap="square" rtlCol="0">
            <a:spAutoFit/>
          </a:bodyPr>
          <a:lstStyle/>
          <a:p>
            <a:pPr algn="l"/>
            <a:endParaRPr lang="en-US" sz="4400">
              <a:solidFill>
                <a:srgbClr val="FF0000"/>
              </a:solidFill>
            </a:endParaRPr>
          </a:p>
        </p:txBody>
      </p:sp>
      <p:pic>
        <p:nvPicPr>
          <p:cNvPr id="2" name="Picture 3">
            <a:extLst>
              <a:ext uri="{FF2B5EF4-FFF2-40B4-BE49-F238E27FC236}">
                <a16:creationId xmlns:a16="http://schemas.microsoft.com/office/drawing/2014/main" id="{E711C236-5792-4242-990E-16A3192016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73976" y="1757760"/>
            <a:ext cx="6827321" cy="3877417"/>
          </a:xfrm>
          <a:prstGeom prst="rect">
            <a:avLst/>
          </a:prstGeom>
        </p:spPr>
      </p:pic>
    </p:spTree>
    <p:extLst>
      <p:ext uri="{BB962C8B-B14F-4D97-AF65-F5344CB8AC3E}">
        <p14:creationId xmlns:p14="http://schemas.microsoft.com/office/powerpoint/2010/main" val="30650692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nodePh="1">
                                  <p:stCondLst>
                                    <p:cond delay="0"/>
                                  </p:stCondLst>
                                  <p:endCondLst>
                                    <p:cond evt="begin" delay="0">
                                      <p:tn val="16"/>
                                    </p:cond>
                                  </p:end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6FD9119D-2F4F-E043-918E-3065E5C849B1}"/>
              </a:ext>
            </a:extLst>
          </p:cNvPr>
          <p:cNvSpPr/>
          <p:nvPr/>
        </p:nvSpPr>
        <p:spPr>
          <a:xfrm>
            <a:off x="3593524" y="0"/>
            <a:ext cx="3983181" cy="27884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a:solidFill>
                  <a:srgbClr val="FF0000"/>
                </a:solidFill>
              </a:rPr>
              <a:t>শ্রেণির কাজ</a:t>
            </a:r>
            <a:endParaRPr lang="en-US" sz="4400">
              <a:solidFill>
                <a:srgbClr val="FF0000"/>
              </a:solidFill>
            </a:endParaRPr>
          </a:p>
        </p:txBody>
      </p:sp>
      <p:sp>
        <p:nvSpPr>
          <p:cNvPr id="3" name="Rectangle: Rounded Corners 2">
            <a:extLst>
              <a:ext uri="{FF2B5EF4-FFF2-40B4-BE49-F238E27FC236}">
                <a16:creationId xmlns:a16="http://schemas.microsoft.com/office/drawing/2014/main" id="{379BD0FC-30B4-7843-9158-E03DBC78B62B}"/>
              </a:ext>
            </a:extLst>
          </p:cNvPr>
          <p:cNvSpPr/>
          <p:nvPr/>
        </p:nvSpPr>
        <p:spPr>
          <a:xfrm>
            <a:off x="1125682" y="3241962"/>
            <a:ext cx="9141525" cy="31853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a:solidFill>
                  <a:srgbClr val="FF0000"/>
                </a:solidFill>
              </a:rPr>
              <a:t>১.হযরত ওমর(রাঃ) এর জন্মসাল কত খৃস্টাব্দ?</a:t>
            </a:r>
          </a:p>
          <a:p>
            <a:pPr algn="ctr"/>
            <a:r>
              <a:rPr lang="en-GB" sz="4400">
                <a:solidFill>
                  <a:srgbClr val="FF0000"/>
                </a:solidFill>
              </a:rPr>
              <a:t>২.হযরত ওমর(রাঃ) এর মৃত্যু সাল কত খৃস্টাব্দ ?</a:t>
            </a:r>
          </a:p>
          <a:p>
            <a:pPr algn="ctr"/>
            <a:r>
              <a:rPr lang="en-GB" sz="4400">
                <a:solidFill>
                  <a:srgbClr val="FF0000"/>
                </a:solidFill>
              </a:rPr>
              <a:t>৩.তিনি কত তম খলিফা ছিলেন?</a:t>
            </a:r>
            <a:endParaRPr lang="en-US" sz="4400">
              <a:solidFill>
                <a:srgbClr val="FF0000"/>
              </a:solidFill>
            </a:endParaRPr>
          </a:p>
        </p:txBody>
      </p:sp>
    </p:spTree>
    <p:extLst>
      <p:ext uri="{BB962C8B-B14F-4D97-AF65-F5344CB8AC3E}">
        <p14:creationId xmlns:p14="http://schemas.microsoft.com/office/powerpoint/2010/main" val="36769170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down)">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4D0E6AAC-E9F9-5248-9737-2384425FDC72}"/>
              </a:ext>
            </a:extLst>
          </p:cNvPr>
          <p:cNvSpPr/>
          <p:nvPr/>
        </p:nvSpPr>
        <p:spPr>
          <a:xfrm>
            <a:off x="903020" y="1793669"/>
            <a:ext cx="10143506" cy="449035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42900" indent="-342900" algn="ctr">
              <a:buFont typeface="+mj-lt"/>
              <a:buAutoNum type="arabicPeriod"/>
            </a:pPr>
            <a:r>
              <a:rPr lang="en-GB" sz="4400">
                <a:solidFill>
                  <a:schemeClr val="tx1"/>
                </a:solidFill>
              </a:rPr>
              <a:t>نيات  শব্দের مفرد কী?</a:t>
            </a:r>
          </a:p>
          <a:p>
            <a:pPr marL="342900" indent="-342900" algn="ctr">
              <a:buFont typeface="+mj-lt"/>
              <a:buAutoNum type="arabicPeriod"/>
            </a:pPr>
            <a:r>
              <a:rPr lang="en-GB" sz="4400">
                <a:solidFill>
                  <a:schemeClr val="tx1"/>
                </a:solidFill>
              </a:rPr>
              <a:t>ما نوي এর শাব্দিক অর্থ কী? </a:t>
            </a:r>
          </a:p>
          <a:p>
            <a:pPr marL="342900" indent="-342900" algn="ctr">
              <a:buFont typeface="+mj-lt"/>
              <a:buAutoNum type="arabicPeriod"/>
            </a:pPr>
            <a:r>
              <a:rPr lang="en-GB" sz="4400">
                <a:solidFill>
                  <a:schemeClr val="tx1"/>
                </a:solidFill>
              </a:rPr>
              <a:t>متفق عليه এর শাব্দিক অর্থ কী? </a:t>
            </a:r>
            <a:endParaRPr lang="en-US" sz="4400">
              <a:solidFill>
                <a:schemeClr val="tx1"/>
              </a:solidFill>
            </a:endParaRPr>
          </a:p>
        </p:txBody>
      </p:sp>
      <p:sp>
        <p:nvSpPr>
          <p:cNvPr id="3" name="Oval 2">
            <a:extLst>
              <a:ext uri="{FF2B5EF4-FFF2-40B4-BE49-F238E27FC236}">
                <a16:creationId xmlns:a16="http://schemas.microsoft.com/office/drawing/2014/main" id="{5706B307-6884-FE44-88AF-54120DF6A71C}"/>
              </a:ext>
            </a:extLst>
          </p:cNvPr>
          <p:cNvSpPr/>
          <p:nvPr/>
        </p:nvSpPr>
        <p:spPr>
          <a:xfrm>
            <a:off x="4787240" y="451510"/>
            <a:ext cx="2362696" cy="13421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মূল্যায়ণ</a:t>
            </a:r>
            <a:endParaRPr lang="en-US"/>
          </a:p>
        </p:txBody>
      </p:sp>
    </p:spTree>
    <p:extLst>
      <p:ext uri="{BB962C8B-B14F-4D97-AF65-F5344CB8AC3E}">
        <p14:creationId xmlns:p14="http://schemas.microsoft.com/office/powerpoint/2010/main" val="36308748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heel(1)">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F649F68D-8588-3646-B371-6A82B52B74EB}"/>
              </a:ext>
            </a:extLst>
          </p:cNvPr>
          <p:cNvSpPr/>
          <p:nvPr/>
        </p:nvSpPr>
        <p:spPr>
          <a:xfrm rot="10800000" flipV="1">
            <a:off x="4087018" y="306395"/>
            <a:ext cx="4470201" cy="2476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a:t>বাড়ির কাজ</a:t>
            </a:r>
            <a:endParaRPr lang="en-US" sz="4000"/>
          </a:p>
        </p:txBody>
      </p:sp>
      <p:sp>
        <p:nvSpPr>
          <p:cNvPr id="3" name="Rectangle: Rounded Corners 2">
            <a:extLst>
              <a:ext uri="{FF2B5EF4-FFF2-40B4-BE49-F238E27FC236}">
                <a16:creationId xmlns:a16="http://schemas.microsoft.com/office/drawing/2014/main" id="{6ABD6780-6231-2443-BA40-26BAE42D1368}"/>
              </a:ext>
            </a:extLst>
          </p:cNvPr>
          <p:cNvSpPr/>
          <p:nvPr/>
        </p:nvSpPr>
        <p:spPr>
          <a:xfrm>
            <a:off x="2065811" y="2919350"/>
            <a:ext cx="8683831" cy="27747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a:t>হযরত ওমর (রাঃ) এর জীবনী সংক্ষিপ্তাকারে লিখ।</a:t>
            </a:r>
            <a:endParaRPr lang="en-US" sz="4400"/>
          </a:p>
        </p:txBody>
      </p:sp>
    </p:spTree>
    <p:extLst>
      <p:ext uri="{BB962C8B-B14F-4D97-AF65-F5344CB8AC3E}">
        <p14:creationId xmlns:p14="http://schemas.microsoft.com/office/powerpoint/2010/main" val="224363894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E440DD1-74C4-CD4A-AB13-84686A71908D}"/>
              </a:ext>
            </a:extLst>
          </p:cNvPr>
          <p:cNvSpPr/>
          <p:nvPr/>
        </p:nvSpPr>
        <p:spPr>
          <a:xfrm>
            <a:off x="3192483" y="1720436"/>
            <a:ext cx="5466608" cy="3648199"/>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4400"/>
              <a:t>ধন্যবাদ।</a:t>
            </a:r>
            <a:endParaRPr lang="en-US" sz="4400"/>
          </a:p>
        </p:txBody>
      </p:sp>
    </p:spTree>
    <p:extLst>
      <p:ext uri="{BB962C8B-B14F-4D97-AF65-F5344CB8AC3E}">
        <p14:creationId xmlns:p14="http://schemas.microsoft.com/office/powerpoint/2010/main" val="38176562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952B0612-28AC-4845-9430-C82341012A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8640" y="-1"/>
            <a:ext cx="3853047" cy="3429001"/>
          </a:xfrm>
          <a:prstGeom prst="rect">
            <a:avLst/>
          </a:prstGeom>
        </p:spPr>
      </p:pic>
      <p:sp>
        <p:nvSpPr>
          <p:cNvPr id="6" name="Rectangle 5">
            <a:extLst>
              <a:ext uri="{FF2B5EF4-FFF2-40B4-BE49-F238E27FC236}">
                <a16:creationId xmlns:a16="http://schemas.microsoft.com/office/drawing/2014/main" id="{02092E3D-6771-6949-9A14-772B6BBAD67B}"/>
              </a:ext>
            </a:extLst>
          </p:cNvPr>
          <p:cNvSpPr/>
          <p:nvPr/>
        </p:nvSpPr>
        <p:spPr>
          <a:xfrm>
            <a:off x="98960" y="3525487"/>
            <a:ext cx="6593279" cy="3332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পরিচিতিঃ</a:t>
            </a:r>
          </a:p>
          <a:p>
            <a:pPr algn="ctr"/>
            <a:r>
              <a:rPr lang="en-GB" sz="2800"/>
              <a:t>নামঃমুহাম্মদ আলাউদ্দিন </a:t>
            </a:r>
          </a:p>
          <a:p>
            <a:pPr algn="ctr"/>
            <a:r>
              <a:rPr lang="en-GB" sz="2800"/>
              <a:t>সহকারী শিক্ষক (আরবি)</a:t>
            </a:r>
          </a:p>
          <a:p>
            <a:pPr algn="ctr"/>
            <a:r>
              <a:rPr lang="en-GB" sz="2800"/>
              <a:t>মাদরাসা-এ মুহাম্মদিয়া আহমদিয়া সুন্নিয়া আলিম </a:t>
            </a:r>
          </a:p>
          <a:p>
            <a:pPr algn="ctr"/>
            <a:r>
              <a:rPr lang="en-GB" sz="2800"/>
              <a:t>সীতাকুন্ড,চট্টগ্রাম। </a:t>
            </a:r>
          </a:p>
        </p:txBody>
      </p:sp>
      <p:sp>
        <p:nvSpPr>
          <p:cNvPr id="7" name="Rectangle 6">
            <a:extLst>
              <a:ext uri="{FF2B5EF4-FFF2-40B4-BE49-F238E27FC236}">
                <a16:creationId xmlns:a16="http://schemas.microsoft.com/office/drawing/2014/main" id="{FE63E030-F8D4-AA4F-A822-C3C65E0FEB84}"/>
              </a:ext>
            </a:extLst>
          </p:cNvPr>
          <p:cNvSpPr/>
          <p:nvPr/>
        </p:nvSpPr>
        <p:spPr>
          <a:xfrm>
            <a:off x="6308767" y="3500747"/>
            <a:ext cx="5888181" cy="3332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t>আলিম ১ম বর্ষ </a:t>
            </a:r>
          </a:p>
          <a:p>
            <a:pPr algn="ctr"/>
            <a:r>
              <a:rPr lang="en-GB" sz="2800"/>
              <a:t>হাদিস শরীফ</a:t>
            </a:r>
          </a:p>
          <a:p>
            <a:pPr algn="ctr"/>
            <a:r>
              <a:rPr lang="en-GB" sz="2800"/>
              <a:t>১মঅধ্যায়</a:t>
            </a:r>
          </a:p>
          <a:p>
            <a:pPr algn="ctr"/>
            <a:r>
              <a:rPr lang="en-GB" sz="2800"/>
              <a:t>১ম হাদিস</a:t>
            </a:r>
          </a:p>
          <a:p>
            <a:pPr algn="ctr"/>
            <a:r>
              <a:rPr lang="en-GB" sz="2800"/>
              <a:t>সময়ঃ৪০মিনিট</a:t>
            </a:r>
          </a:p>
          <a:p>
            <a:pPr algn="ctr"/>
            <a:r>
              <a:rPr lang="en-GB" sz="2800"/>
              <a:t>পিরিয়ডঃ৩য়</a:t>
            </a:r>
            <a:endParaRPr lang="en-US" sz="2800"/>
          </a:p>
        </p:txBody>
      </p:sp>
    </p:spTree>
    <p:extLst>
      <p:ext uri="{BB962C8B-B14F-4D97-AF65-F5344CB8AC3E}">
        <p14:creationId xmlns:p14="http://schemas.microsoft.com/office/powerpoint/2010/main" val="9457475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583D21-AFAE-9946-8BDE-E42B94304F1E}"/>
              </a:ext>
            </a:extLst>
          </p:cNvPr>
          <p:cNvSpPr/>
          <p:nvPr/>
        </p:nvSpPr>
        <p:spPr>
          <a:xfrm rot="10800000" flipV="1">
            <a:off x="3505932" y="0"/>
            <a:ext cx="5519286" cy="16060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a:solidFill>
                  <a:schemeClr val="bg1"/>
                </a:solidFill>
              </a:rPr>
              <a:t>তোমরা নিচের ছবিতে কী দেখতে পাচ্ছো?</a:t>
            </a:r>
            <a:endParaRPr lang="en-US" sz="2800">
              <a:solidFill>
                <a:schemeClr val="bg1"/>
              </a:solidFill>
            </a:endParaRPr>
          </a:p>
        </p:txBody>
      </p:sp>
      <p:pic>
        <p:nvPicPr>
          <p:cNvPr id="4" name="Picture 4">
            <a:extLst>
              <a:ext uri="{FF2B5EF4-FFF2-40B4-BE49-F238E27FC236}">
                <a16:creationId xmlns:a16="http://schemas.microsoft.com/office/drawing/2014/main" id="{A181E2C5-6572-054B-93D9-5E97149C04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734" y="1994063"/>
            <a:ext cx="10712532" cy="4574476"/>
          </a:xfrm>
          <a:prstGeom prst="rect">
            <a:avLst/>
          </a:prstGeom>
        </p:spPr>
      </p:pic>
    </p:spTree>
    <p:extLst>
      <p:ext uri="{BB962C8B-B14F-4D97-AF65-F5344CB8AC3E}">
        <p14:creationId xmlns:p14="http://schemas.microsoft.com/office/powerpoint/2010/main" val="7967440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3617F6-9FFC-874B-AF9A-B5DF6AB63CC7}"/>
              </a:ext>
            </a:extLst>
          </p:cNvPr>
          <p:cNvSpPr txBox="1"/>
          <p:nvPr/>
        </p:nvSpPr>
        <p:spPr>
          <a:xfrm>
            <a:off x="2189513" y="2512125"/>
            <a:ext cx="9240487" cy="2585323"/>
          </a:xfrm>
          <a:prstGeom prst="rect">
            <a:avLst/>
          </a:prstGeom>
          <a:noFill/>
        </p:spPr>
        <p:txBody>
          <a:bodyPr wrap="square" rtlCol="0">
            <a:spAutoFit/>
          </a:bodyPr>
          <a:lstStyle/>
          <a:p>
            <a:pPr algn="l"/>
            <a:r>
              <a:rPr lang="en-GB" sz="5400" b="1">
                <a:solidFill>
                  <a:srgbClr val="FF0000"/>
                </a:solidFill>
              </a:rPr>
              <a:t>চলো আজ আমরা মিশকাতুল মাসাবিহ  এর  ০১ নং হাদিস সম্পর্কে জানব।</a:t>
            </a:r>
            <a:endParaRPr lang="en-US" sz="5400" b="1">
              <a:solidFill>
                <a:srgbClr val="FF0000"/>
              </a:solidFill>
            </a:endParaRPr>
          </a:p>
        </p:txBody>
      </p:sp>
    </p:spTree>
    <p:extLst>
      <p:ext uri="{BB962C8B-B14F-4D97-AF65-F5344CB8AC3E}">
        <p14:creationId xmlns:p14="http://schemas.microsoft.com/office/powerpoint/2010/main" val="42759950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4229FEE0-1BCD-A647-BA3C-E6F73D43AE43}"/>
              </a:ext>
            </a:extLst>
          </p:cNvPr>
          <p:cNvSpPr/>
          <p:nvPr/>
        </p:nvSpPr>
        <p:spPr>
          <a:xfrm>
            <a:off x="86591" y="1521526"/>
            <a:ext cx="11746675" cy="5195455"/>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AE" sz="3600"/>
              <a:t>عن عُمَرَ بْن الْخَطَّابِ ـ رضى الله عنه ـ قال قَالَ رَسُول اللَّهِ صلى الله عليه وسلم ‏ "‏ إِنَّمَا الأَعْمَالُ بِالنِّيَّاتِ، وَإِنَّمَا لِكُلِّ امْرِئٍ مَا نَوَى، فَمَنْ كَانَتْ هِجْرَتُهُ إِلَى الله ورسوله فهجرته الى الله ورسوله ومن كانت هجرته الى دُنْيَا يُصِيبُهَا أَوْ إِلَى امْرَأَةٍ يتزوجها فَهِجْرَتُهُ إِلَى مَا هَاجَرَ إِلَيْهِ ‏"‏‏.‏</a:t>
            </a:r>
            <a:br>
              <a:rPr lang="ar-AE" sz="3600"/>
            </a:br>
            <a:r>
              <a:rPr lang="ar-AE" sz="3600"/>
              <a:t>(متفق عليه)</a:t>
            </a:r>
            <a:br>
              <a:rPr lang="ar-AE" sz="3600"/>
            </a:br>
            <a:endParaRPr lang="en-US" sz="3600">
              <a:solidFill>
                <a:srgbClr val="FFFF00"/>
              </a:solidFill>
            </a:endParaRPr>
          </a:p>
        </p:txBody>
      </p:sp>
      <p:sp>
        <p:nvSpPr>
          <p:cNvPr id="3" name="Oval 2">
            <a:extLst>
              <a:ext uri="{FF2B5EF4-FFF2-40B4-BE49-F238E27FC236}">
                <a16:creationId xmlns:a16="http://schemas.microsoft.com/office/drawing/2014/main" id="{41C18497-F87F-504D-A403-2F5D74F8A1D5}"/>
              </a:ext>
            </a:extLst>
          </p:cNvPr>
          <p:cNvSpPr/>
          <p:nvPr/>
        </p:nvSpPr>
        <p:spPr>
          <a:xfrm>
            <a:off x="3999757" y="0"/>
            <a:ext cx="3434691" cy="13483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মূল ইবারত</a:t>
            </a:r>
            <a:endParaRPr lang="en-US"/>
          </a:p>
        </p:txBody>
      </p:sp>
    </p:spTree>
    <p:extLst>
      <p:ext uri="{BB962C8B-B14F-4D97-AF65-F5344CB8AC3E}">
        <p14:creationId xmlns:p14="http://schemas.microsoft.com/office/powerpoint/2010/main" val="16310358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80276F-630A-2749-AC35-1F7E5A2E191D}"/>
              </a:ext>
            </a:extLst>
          </p:cNvPr>
          <p:cNvSpPr/>
          <p:nvPr/>
        </p:nvSpPr>
        <p:spPr>
          <a:xfrm>
            <a:off x="606136" y="2554431"/>
            <a:ext cx="11058896" cy="41749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4000"/>
          </a:p>
          <a:p>
            <a:pPr marL="457200" indent="-457200" algn="ctr">
              <a:buFont typeface="Arial" panose="020B0604020202020204" pitchFamily="34" charset="0"/>
              <a:buChar char="•"/>
            </a:pPr>
            <a:r>
              <a:rPr lang="en-GB" sz="4000"/>
              <a:t>الاعمال-কর্মসমূহ</a:t>
            </a:r>
          </a:p>
          <a:p>
            <a:pPr marL="457200" indent="-457200" algn="ctr">
              <a:buFont typeface="Arial" panose="020B0604020202020204" pitchFamily="34" charset="0"/>
              <a:buChar char="•"/>
            </a:pPr>
            <a:r>
              <a:rPr lang="en-GB" sz="4000"/>
              <a:t>نوي –সে নিয়ত /ইচ্ছা করেছে।</a:t>
            </a:r>
          </a:p>
          <a:p>
            <a:pPr marL="457200" indent="-457200" algn="ctr">
              <a:buFont typeface="Arial" panose="020B0604020202020204" pitchFamily="34" charset="0"/>
              <a:buChar char="•"/>
            </a:pPr>
            <a:r>
              <a:rPr lang="en-GB" sz="4000"/>
              <a:t>يصيب – সে পায়।</a:t>
            </a:r>
          </a:p>
          <a:p>
            <a:pPr marL="457200" indent="-457200" algn="ctr">
              <a:buFont typeface="Arial" panose="020B0604020202020204" pitchFamily="34" charset="0"/>
              <a:buChar char="•"/>
            </a:pPr>
            <a:r>
              <a:rPr lang="en-GB" sz="4000"/>
              <a:t>يتزوج –সে বিবাহ করে।</a:t>
            </a:r>
          </a:p>
          <a:p>
            <a:pPr marL="457200" indent="-457200" algn="ctr">
              <a:buFont typeface="Arial" panose="020B0604020202020204" pitchFamily="34" charset="0"/>
              <a:buChar char="•"/>
            </a:pPr>
            <a:r>
              <a:rPr lang="en-GB" sz="4000"/>
              <a:t>هاجر –সে হিজরত করেছে। </a:t>
            </a:r>
          </a:p>
          <a:p>
            <a:pPr algn="ctr"/>
            <a:endParaRPr lang="en-GB" sz="4000"/>
          </a:p>
        </p:txBody>
      </p:sp>
      <p:sp>
        <p:nvSpPr>
          <p:cNvPr id="3" name="Oval 2">
            <a:extLst>
              <a:ext uri="{FF2B5EF4-FFF2-40B4-BE49-F238E27FC236}">
                <a16:creationId xmlns:a16="http://schemas.microsoft.com/office/drawing/2014/main" id="{C0E9DB1E-6514-A442-877A-BD9937BEF341}"/>
              </a:ext>
            </a:extLst>
          </p:cNvPr>
          <p:cNvSpPr/>
          <p:nvPr/>
        </p:nvSpPr>
        <p:spPr>
          <a:xfrm>
            <a:off x="3798743" y="0"/>
            <a:ext cx="4594514" cy="25544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a:t>معانى المفردات (শব্দার্থ)</a:t>
            </a:r>
            <a:endParaRPr lang="en-US" sz="4000"/>
          </a:p>
        </p:txBody>
      </p:sp>
    </p:spTree>
    <p:extLst>
      <p:ext uri="{BB962C8B-B14F-4D97-AF65-F5344CB8AC3E}">
        <p14:creationId xmlns:p14="http://schemas.microsoft.com/office/powerpoint/2010/main" val="4100385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3D2831-8D3B-A54E-B654-AE8021463CE7}"/>
              </a:ext>
            </a:extLst>
          </p:cNvPr>
          <p:cNvSpPr txBox="1"/>
          <p:nvPr/>
        </p:nvSpPr>
        <p:spPr>
          <a:xfrm>
            <a:off x="387185" y="612844"/>
            <a:ext cx="11417630" cy="6186309"/>
          </a:xfrm>
          <a:prstGeom prst="rect">
            <a:avLst/>
          </a:prstGeom>
          <a:noFill/>
        </p:spPr>
        <p:txBody>
          <a:bodyPr wrap="square">
            <a:spAutoFit/>
          </a:bodyPr>
          <a:lstStyle/>
          <a:p>
            <a:pPr algn="ctr"/>
            <a:r>
              <a:rPr lang="en-GB" sz="3600">
                <a:solidFill>
                  <a:srgbClr val="FF0000"/>
                </a:solidFill>
              </a:rPr>
              <a:t>বাংলা অনুবাদঃ</a:t>
            </a:r>
            <a:br>
              <a:rPr lang="as-IN" sz="3600">
                <a:solidFill>
                  <a:srgbClr val="FF0000"/>
                </a:solidFill>
              </a:rPr>
            </a:br>
            <a:endParaRPr lang="en-GB" sz="3600">
              <a:solidFill>
                <a:srgbClr val="FF0000"/>
              </a:solidFill>
            </a:endParaRPr>
          </a:p>
          <a:p>
            <a:r>
              <a:rPr lang="as-IN" sz="3600">
                <a:solidFill>
                  <a:srgbClr val="FF0000"/>
                </a:solidFill>
              </a:rPr>
              <a:t>হযরত ওমর ইবনে খাত্তাব (রা) হতে বর্ণিত, তিনি বলেন, রাসুলুল্লাহ সাল্লাল্লাহু আলাইহি ওয়াসাল্লাম-ইরশাদ করেছেন, সকল কর্ম নিয়্যতগুলোর উপর নির্ভরশীল। প্রত্যেক ব্যক্তির জন্য তাই রয়েছে, যা সে নিয়্যত করে।সুতরাং যার হিজরত আল্লাহ ও তাঁর রসূলের দিকে হবে, তার হিজরত আল্লাহ ও তাঁর রসূলের দিকে হবে। আর যার হিজরত দুনিয়া অর্জন কিংবা কোন নারীকে বিয়ে করার জন্য হবে, তার হিজরত তার দিকেই হবে, যার জন্য সে হিজরত করেছে।</a:t>
            </a:r>
            <a:br>
              <a:rPr lang="as-IN" sz="3600">
                <a:solidFill>
                  <a:srgbClr val="FF0000"/>
                </a:solidFill>
              </a:rPr>
            </a:br>
            <a:r>
              <a:rPr lang="as-IN" sz="3600">
                <a:solidFill>
                  <a:srgbClr val="FF0000"/>
                </a:solidFill>
              </a:rPr>
              <a:t>(বোখারী ও মুসলিম) </a:t>
            </a:r>
            <a:endParaRPr lang="en-US" sz="3600">
              <a:solidFill>
                <a:srgbClr val="FF0000"/>
              </a:solidFill>
            </a:endParaRPr>
          </a:p>
        </p:txBody>
      </p:sp>
    </p:spTree>
    <p:extLst>
      <p:ext uri="{BB962C8B-B14F-4D97-AF65-F5344CB8AC3E}">
        <p14:creationId xmlns:p14="http://schemas.microsoft.com/office/powerpoint/2010/main" val="8090805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7F8C334-C7A0-5B41-BB73-ABB392F4D334}"/>
              </a:ext>
            </a:extLst>
          </p:cNvPr>
          <p:cNvSpPr/>
          <p:nvPr/>
        </p:nvSpPr>
        <p:spPr>
          <a:xfrm rot="10800000" flipV="1">
            <a:off x="2781149" y="63841"/>
            <a:ext cx="5959232" cy="260488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a:t>হযরত  উমর (রাঃ) এর জীবনী </a:t>
            </a:r>
            <a:endParaRPr lang="en-US" sz="4000"/>
          </a:p>
        </p:txBody>
      </p:sp>
      <p:sp>
        <p:nvSpPr>
          <p:cNvPr id="5" name="Rectangle 4">
            <a:extLst>
              <a:ext uri="{FF2B5EF4-FFF2-40B4-BE49-F238E27FC236}">
                <a16:creationId xmlns:a16="http://schemas.microsoft.com/office/drawing/2014/main" id="{B169B125-817F-1845-8B8E-7027DFC5A0D6}"/>
              </a:ext>
            </a:extLst>
          </p:cNvPr>
          <p:cNvSpPr/>
          <p:nvPr/>
        </p:nvSpPr>
        <p:spPr>
          <a:xfrm>
            <a:off x="142256" y="2668730"/>
            <a:ext cx="11907486" cy="4345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4000"/>
              <a:t>উমর ইবনুল খাত্তাব ছিলেন ইসলামের দ্বিতীয় খলীফা এবং প্রধান সাহাবীদের অন্যতম। আবু বকর এর মৃত্যুর পর তিনি দ্বিতীয় খলীফা হিসেবে দায়িত্ব নেন। উমর ইসলামী আইনের একজন অভিজ্ঞ আইনজ্ঞ ছিলেন। ন্যায়ের পক্ষাবলম্বন করার কারণে তাকে আল-ফারুক উপাধি দেওয়া হয়। আমীরুল মু’মিনীন উপাধিটি সর্বপ্রথম তার ক্ষেত্রে ব্যবহৃত হয়েছে।</a:t>
            </a:r>
            <a:endParaRPr lang="en-US" sz="4000"/>
          </a:p>
        </p:txBody>
      </p:sp>
    </p:spTree>
    <p:extLst>
      <p:ext uri="{BB962C8B-B14F-4D97-AF65-F5344CB8AC3E}">
        <p14:creationId xmlns:p14="http://schemas.microsoft.com/office/powerpoint/2010/main" val="6401903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B9DB9E9-5A1F-BE4E-B431-B43EEEE73C8A}"/>
              </a:ext>
            </a:extLst>
          </p:cNvPr>
          <p:cNvSpPr/>
          <p:nvPr/>
        </p:nvSpPr>
        <p:spPr>
          <a:xfrm>
            <a:off x="432954" y="1"/>
            <a:ext cx="11021786" cy="674172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as-IN" sz="3200"/>
              <a:t>জন্ম: ৫৮৪ খৃষ্টাব্দ, মক্কা, সৌদি আরব</a:t>
            </a:r>
            <a:br>
              <a:rPr lang="as-IN" sz="3200"/>
            </a:br>
            <a:br>
              <a:rPr lang="as-IN" sz="3200"/>
            </a:br>
            <a:r>
              <a:rPr lang="as-IN" sz="3200"/>
              <a:t>নিহত হয়েছিলেন: ৩ নভেম্বর, ৬৪৪ খৃষ্টাব্দ, মদীনা, সৌদি আরব</a:t>
            </a:r>
            <a:br>
              <a:rPr lang="as-IN" sz="3200"/>
            </a:br>
            <a:br>
              <a:rPr lang="as-IN" sz="3200"/>
            </a:br>
            <a:r>
              <a:rPr lang="as-IN" sz="3200"/>
              <a:t>পূর্ণ নাম: উমর ফারুক; (আরবি: </a:t>
            </a:r>
            <a:r>
              <a:rPr lang="ar-AE" sz="3200"/>
              <a:t>عمر بن الخطاب‎‎)</a:t>
            </a:r>
            <a:br>
              <a:rPr lang="ar-AE" sz="3200"/>
            </a:br>
            <a:br>
              <a:rPr lang="ar-AE" sz="3200"/>
            </a:br>
            <a:r>
              <a:rPr lang="as-IN" sz="3200"/>
              <a:t>মৃত্যু: ৩ নভেম্বর ৬৪৪ (২৬ জিলহজ ২৩ হিজরি)</a:t>
            </a:r>
            <a:br>
              <a:rPr lang="as-IN" sz="3200"/>
            </a:br>
            <a:br>
              <a:rPr lang="as-IN" sz="3200"/>
            </a:br>
            <a:r>
              <a:rPr lang="as-IN" sz="3200"/>
              <a:t>স্বামী বা স্ত্রী: </a:t>
            </a:r>
            <a:r>
              <a:rPr lang="en-GB" sz="3200"/>
              <a:t>Qurayba bint Abi Umayya (</a:t>
            </a:r>
            <a:r>
              <a:rPr lang="as-IN" sz="3200"/>
              <a:t>বিবাহ. ?–৬২৮ খৃষ্টাব্দ), আতিকা ইবনে যায়েদ</a:t>
            </a:r>
            <a:r>
              <a:rPr lang="en-GB" sz="3200"/>
              <a:t>।</a:t>
            </a:r>
            <a:br>
              <a:rPr lang="as-IN" sz="3200"/>
            </a:br>
            <a:br>
              <a:rPr lang="as-IN" sz="3200"/>
            </a:br>
            <a:r>
              <a:rPr lang="as-IN" sz="3200"/>
              <a:t>সন্তান: আবদুল্লাহ ইবনে উমর, হাফসা বিনতে উমর, </a:t>
            </a:r>
            <a:r>
              <a:rPr lang="en-GB" sz="3200"/>
              <a:t>Ubaid Allah ibn 'Umar, </a:t>
            </a:r>
            <a:r>
              <a:rPr lang="as-IN" sz="3200"/>
              <a:t>আসিম ইবনে উমর, </a:t>
            </a:r>
            <a:r>
              <a:rPr lang="en-GB" sz="3200"/>
              <a:t>Iyaad ibn 'Umar, </a:t>
            </a:r>
            <a:endParaRPr lang="en-US" sz="3200"/>
          </a:p>
        </p:txBody>
      </p:sp>
    </p:spTree>
    <p:extLst>
      <p:ext uri="{BB962C8B-B14F-4D97-AF65-F5344CB8AC3E}">
        <p14:creationId xmlns:p14="http://schemas.microsoft.com/office/powerpoint/2010/main" val="3922796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8801829321710</dc:creator>
  <cp:lastModifiedBy>8801829321710</cp:lastModifiedBy>
  <cp:revision>17</cp:revision>
  <dcterms:created xsi:type="dcterms:W3CDTF">2020-12-22T04:39:56Z</dcterms:created>
  <dcterms:modified xsi:type="dcterms:W3CDTF">2021-01-03T05:35:19Z</dcterms:modified>
</cp:coreProperties>
</file>