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64" r:id="rId2"/>
    <p:sldId id="280" r:id="rId3"/>
    <p:sldId id="276" r:id="rId4"/>
    <p:sldId id="279" r:id="rId5"/>
    <p:sldId id="278" r:id="rId6"/>
    <p:sldId id="281" r:id="rId7"/>
    <p:sldId id="256" r:id="rId8"/>
    <p:sldId id="257" r:id="rId9"/>
    <p:sldId id="258" r:id="rId10"/>
    <p:sldId id="267" r:id="rId11"/>
    <p:sldId id="268" r:id="rId12"/>
    <p:sldId id="269" r:id="rId13"/>
    <p:sldId id="270" r:id="rId14"/>
    <p:sldId id="271" r:id="rId15"/>
    <p:sldId id="259" r:id="rId16"/>
    <p:sldId id="272" r:id="rId17"/>
    <p:sldId id="260" r:id="rId18"/>
    <p:sldId id="266" r:id="rId19"/>
    <p:sldId id="261" r:id="rId20"/>
    <p:sldId id="282" r:id="rId21"/>
    <p:sldId id="275" r:id="rId22"/>
    <p:sldId id="283" r:id="rId23"/>
    <p:sldId id="273" r:id="rId24"/>
    <p:sldId id="27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05" autoAdjust="0"/>
  </p:normalViewPr>
  <p:slideViewPr>
    <p:cSldViewPr>
      <p:cViewPr>
        <p:scale>
          <a:sx n="76" d="100"/>
          <a:sy n="76" d="100"/>
        </p:scale>
        <p:origin x="-120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0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1" d="100"/>
        <a:sy n="4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4C7A9-43E1-49FF-8A02-487CAFDB8C34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9C3EF-868A-4919-831C-1706408A9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59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9C3EF-868A-4919-831C-1706408A9DD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491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9C3EF-868A-4919-831C-1706408A9DD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670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28800"/>
            <a:ext cx="7772400" cy="4952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381000"/>
            <a:ext cx="8153400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latin typeface="SutonnyMJ" pitchFamily="2" charset="0"/>
                <a:cs typeface="SutonnyMJ" pitchFamily="2" charset="0"/>
              </a:rPr>
              <a:t>K¬v‡k</a:t>
            </a:r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latin typeface="SutonnyMJ" pitchFamily="2" charset="0"/>
                <a:cs typeface="SutonnyMJ" pitchFamily="2" charset="0"/>
              </a:rPr>
              <a:t>mevB‡K</a:t>
            </a:r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 ¯^</a:t>
            </a:r>
            <a:r>
              <a:rPr lang="en-US" sz="6000" b="1" dirty="0" err="1" smtClean="0">
                <a:latin typeface="SutonnyMJ" pitchFamily="2" charset="0"/>
                <a:cs typeface="SutonnyMJ" pitchFamily="2" charset="0"/>
              </a:rPr>
              <a:t>vMZg</a:t>
            </a:r>
            <a:endParaRPr lang="en-US" sz="6000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33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6800" y="4038600"/>
            <a:ext cx="7391400" cy="990600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36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`~</a:t>
            </a:r>
            <a:r>
              <a:rPr lang="en-US" sz="3600" dirty="0" err="1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iZ</a:t>
            </a:r>
            <a:r>
              <a:rPr lang="en-US" sz="36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¡ I </a:t>
            </a:r>
            <a:r>
              <a:rPr lang="en-US" sz="3600" dirty="0" err="1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D”PZv</a:t>
            </a:r>
            <a:endParaRPr lang="en-US" sz="3600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36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1600200"/>
            <a:ext cx="9067800" cy="457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ভূ-রেখা , উর্ধরেখা , উল্লম্বতল , উন্নতিকোন ও অবনতি কোন ব্যাখ্যা করতে পারবে ।</a:t>
            </a:r>
            <a:endParaRPr lang="en-US" sz="3600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v"/>
            </a:pPr>
            <a:endParaRPr lang="bn-BD" sz="3600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ত্রিকোনমিতির সাহায্যে দূরত্ব ও উচ্চতা বিষয়ক গানিতিক সমস্যা সমাধান করতে পারবে ।</a:t>
            </a:r>
            <a:endParaRPr lang="en-US" sz="3600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600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ত্রিকোনমিতির সাহায্যে হাতে-কলমে দূরত্ব ও উচ্চতা বিষয়ক বিভিন্ন পরিমাপ করতে পারবে ।  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95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304800"/>
            <a:ext cx="9130862" cy="71628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3200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ভূ-রেখা </a:t>
            </a:r>
            <a:r>
              <a:rPr lang="bn-BD" sz="32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উর্ধরেখা , </a:t>
            </a:r>
            <a:r>
              <a:rPr lang="bn-BD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উল্লম্বতলঃ</a:t>
            </a:r>
          </a:p>
          <a:p>
            <a:pPr>
              <a:lnSpc>
                <a:spcPct val="150000"/>
              </a:lnSpc>
            </a:pPr>
            <a:endParaRPr lang="bn-BD" sz="2400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bn-BD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ভূ-রেখা হচ্ছে ভূমি তলে অবস্থিত যেকোন সলরেখা , ভূ-রেখাকে শয়নরেখাও বলা হয় । উর্ধরেখা হচ্ছে ভূমি তলের উপর লম্ব যেকোন সরলরেখা । একে উল্লম্ব রেখাও বলে ।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endParaRPr lang="bn-BD" sz="2400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ভূমি তলের উপর লম্বভাবে অবস্থিত পরস্পরচ্ছেদী ভূ-রেখা ও উর্ধরেখা একটি তল নির্দিষ্ট করে । এ তলকে উল্লম্ব তল বলে ।</a:t>
            </a:r>
          </a:p>
        </p:txBody>
      </p:sp>
    </p:spTree>
    <p:extLst>
      <p:ext uri="{BB962C8B-B14F-4D97-AF65-F5344CB8AC3E}">
        <p14:creationId xmlns:p14="http://schemas.microsoft.com/office/powerpoint/2010/main" val="415991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3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3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648200"/>
            <a:ext cx="9144000" cy="2286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v"/>
            </a:pPr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চিত্রেঃ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ভূমি </a:t>
            </a:r>
            <a:r>
              <a:rPr lang="bn-BD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তলের কোন স্থানে 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C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থেকে 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C B </a:t>
            </a:r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দূরত্বে </a:t>
            </a:r>
            <a:r>
              <a:rPr lang="bn-BD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A B</a:t>
            </a:r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FF0000"/>
                </a:solidFill>
                <a:latin typeface="Times New Roman" pitchFamily="18" charset="0"/>
                <a:cs typeface="NikoshBAN" pitchFamily="2" charset="0"/>
              </a:rPr>
              <a:t>উচ্চতা</a:t>
            </a:r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বিশিষ্ট একটি গাছ খাড়া অবস্থায় দন্ডয়মান । এখানে 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C B </a:t>
            </a:r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রেখা </a:t>
            </a:r>
            <a:r>
              <a:rPr lang="bn-BD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হচ্ছে ভূ-রেখা </a:t>
            </a:r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B A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রেখা </a:t>
            </a:r>
            <a:r>
              <a:rPr lang="bn-BD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হচ্ছে ঊর্ধরেখা </a:t>
            </a:r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A B C</a:t>
            </a:r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তলটি </a:t>
            </a:r>
            <a:r>
              <a:rPr lang="bn-BD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ভূমির উপর লম্ব যা </a:t>
            </a:r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উল্লম্ব </a:t>
            </a:r>
            <a:r>
              <a:rPr lang="bn-BD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তল ।   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904999" y="152400"/>
            <a:ext cx="5029201" cy="3962400"/>
            <a:chOff x="1904999" y="152400"/>
            <a:chExt cx="5029201" cy="3962400"/>
          </a:xfrm>
        </p:grpSpPr>
        <p:sp>
          <p:nvSpPr>
            <p:cNvPr id="7" name="Right Triangle 6"/>
            <p:cNvSpPr/>
            <p:nvPr/>
          </p:nvSpPr>
          <p:spPr>
            <a:xfrm flipH="1">
              <a:off x="2554158" y="562303"/>
              <a:ext cx="3566809" cy="3005959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Plain">
                <a:avLst/>
              </a:prstTxWarp>
            </a:bodyPr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510063" y="3921234"/>
              <a:ext cx="1640732" cy="19356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000" dirty="0" smtClean="0"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ভূ-রেখা</a:t>
              </a:r>
              <a:endParaRPr lang="en-US" sz="20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577519" y="1063297"/>
              <a:ext cx="356681" cy="20495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none" rtlCol="0" anchor="ctr"/>
            <a:lstStyle/>
            <a:p>
              <a:pPr algn="ctr"/>
              <a:r>
                <a:rPr lang="bn-BD" sz="2000" dirty="0" smtClean="0"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উর্ধরেখা বা উল্লম্বরেখা </a:t>
              </a:r>
              <a:endParaRPr lang="en-US" sz="20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2539891" y="3818759"/>
              <a:ext cx="3609611" cy="2277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5721485" y="152400"/>
              <a:ext cx="784698" cy="4554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04999" y="3477172"/>
              <a:ext cx="891702" cy="5920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006830" y="3488559"/>
              <a:ext cx="784698" cy="535152"/>
            </a:xfrm>
            <a:prstGeom prst="rect">
              <a:avLst/>
            </a:prstGeom>
            <a:solidFill>
              <a:schemeClr val="bg1"/>
            </a:solidFill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6399179" y="562303"/>
              <a:ext cx="0" cy="3005959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0349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0" y="3041523"/>
                <a:ext cx="9296400" cy="3505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softEdge rad="635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bn-BD" sz="2000" b="1" dirty="0" smtClean="0">
                    <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উন্নতি কোণ ও অবনতি কোণ </a:t>
                </a:r>
              </a:p>
              <a:p>
                <a:pPr marL="342900" indent="-342900">
                  <a:lnSpc>
                    <a:spcPct val="150000"/>
                  </a:lnSpc>
                  <a:buFont typeface="Wingdings" pitchFamily="2" charset="2"/>
                  <a:buChar char="v"/>
                </a:pPr>
                <a:r>
                  <a:rPr lang="bn-BD" sz="2000" dirty="0" smtClean="0">
                    <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চিত্রটি লক্ষ করি ,ভূমির সমান্তরাল </a:t>
                </a:r>
                <a:r>
                  <a:rPr lang="en-US" sz="2000" dirty="0" smtClean="0">
                    <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A B </a:t>
                </a:r>
                <a:r>
                  <a:rPr lang="bn-BD" sz="2000" dirty="0" smtClean="0">
                    <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একটি সরলরেখা । </a:t>
                </a:r>
                <a:r>
                  <a:rPr lang="en-US" sz="2000" dirty="0" smtClean="0">
                    <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O , B P </a:t>
                </a:r>
                <a:r>
                  <a:rPr lang="bn-BD" sz="2000" dirty="0" smtClean="0">
                    <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বিন্দুগুলো একই উল্লম্ব তলে অবস্থিত । </a:t>
                </a:r>
                <a:r>
                  <a:rPr lang="en-US" sz="2000" dirty="0" smtClean="0">
                    <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A B </a:t>
                </a:r>
                <a:r>
                  <a:rPr lang="bn-BD" sz="2000" dirty="0" smtClean="0">
                    <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সরলরেখার উপরের </a:t>
                </a:r>
                <a:r>
                  <a:rPr lang="en-US" sz="2000" dirty="0" smtClean="0">
                    <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P </a:t>
                </a:r>
                <a:r>
                  <a:rPr lang="bn-BD" sz="2000" dirty="0" smtClean="0">
                    <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বিন্দুটি </a:t>
                </a:r>
                <a:r>
                  <a:rPr lang="en-US" sz="2000" dirty="0" smtClean="0">
                    <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A B </a:t>
                </a:r>
                <a:r>
                  <a:rPr lang="bn-BD" sz="2000" dirty="0" smtClean="0">
                    <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রেখার </a:t>
                </a:r>
                <a:r>
                  <a:rPr lang="bn-BD" sz="2000" dirty="0" smtClean="0">
                    <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olidFill>
                      <a:schemeClr val="tx1"/>
                    </a:solidFill>
                    <a:latin typeface="Times New Roman" pitchFamily="18" charset="0"/>
                    <a:cs typeface="NikoshBAN" pitchFamily="2" charset="0"/>
                  </a:rPr>
                  <a:t>সাথে</a:t>
                </a:r>
                <a:r>
                  <a:rPr lang="bn-BD" sz="2000" dirty="0" smtClean="0">
                    <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sz="2000" i="1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∠</m:t>
                    </m:r>
                  </m:oMath>
                </a14:m>
                <a:r>
                  <a:rPr lang="en-US" sz="2000" dirty="0" smtClean="0">
                    <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POB </a:t>
                </a:r>
                <a:r>
                  <a:rPr lang="bn-BD" sz="2000" dirty="0" smtClean="0">
                    <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উৎপন্ন করে । এখানে , </a:t>
                </a:r>
                <a:r>
                  <a:rPr lang="en-US" sz="2000" dirty="0" smtClean="0">
                    <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O </a:t>
                </a:r>
                <a:r>
                  <a:rPr lang="bn-BD" sz="2000" dirty="0" smtClean="0">
                    <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বিন্দুতে </a:t>
                </a:r>
                <a:r>
                  <a:rPr lang="en-US" sz="2000" dirty="0" smtClean="0">
                    <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P </a:t>
                </a:r>
                <a:r>
                  <a:rPr lang="bn-BD" sz="2000" dirty="0" smtClean="0">
                    <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বিন্দুর </a:t>
                </a:r>
                <a:r>
                  <a:rPr lang="en-US" sz="2000" dirty="0" smtClean="0">
                    <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    </a:t>
                </a:r>
                <a:r>
                  <a:rPr lang="bn-BD" sz="2000" dirty="0" smtClean="0">
                    <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উন্নতি কোণ হচ্ছে </a:t>
                </a:r>
                <a14:m>
                  <m:oMath xmlns:m="http://schemas.openxmlformats.org/officeDocument/2006/math">
                    <m:r>
                      <a:rPr lang="bn-BD" sz="2000" i="1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∠ </m:t>
                    </m:r>
                  </m:oMath>
                </a14:m>
                <a:r>
                  <a:rPr lang="en-US" sz="2000" dirty="0" smtClean="0">
                    <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POB </a:t>
                </a:r>
                <a:r>
                  <a:rPr lang="bn-BD" sz="2000" dirty="0" smtClean="0">
                    <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 সুতরাং ভূতলের উপরের কোন বিন্দু ভুমির সমান্তরল রেখার সাথে যে কোণ উৎপন্ন করে তাকে উন্নতি কোণ বলা হয় । আবার , </a:t>
                </a:r>
                <a:r>
                  <a:rPr lang="en-US" sz="2000" dirty="0">
                    <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O</a:t>
                </a:r>
                <a:r>
                  <a:rPr lang="en-US" sz="2000" dirty="0" smtClean="0">
                    <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,A,Q </a:t>
                </a:r>
                <a:r>
                  <a:rPr lang="bn-BD" sz="2000" dirty="0" smtClean="0">
                    <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বিন্দুগুলো একই উল্লম্ব তলে অবস্থিত এবং </a:t>
                </a:r>
                <a:r>
                  <a:rPr lang="en-US" sz="2000" dirty="0" smtClean="0">
                    <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Q </a:t>
                </a:r>
                <a:r>
                  <a:rPr lang="bn-BD" sz="2000" dirty="0" smtClean="0">
                    <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বিন্দু ভূ-রেখার সমান্তরাল </a:t>
                </a:r>
                <a:r>
                  <a:rPr lang="en-US" sz="2000" dirty="0" smtClean="0">
                    <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A B </a:t>
                </a:r>
                <a:r>
                  <a:rPr lang="bn-BD" sz="2000" dirty="0" smtClean="0">
                    <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রেখার নিচের দিকে অবস্থিত । এখানে , </a:t>
                </a:r>
                <a:r>
                  <a:rPr lang="en-US" sz="2000" dirty="0" smtClean="0">
                    <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O </a:t>
                </a:r>
                <a:r>
                  <a:rPr lang="bn-BD" sz="2000" dirty="0" smtClean="0">
                    <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বিন্দুতে </a:t>
                </a:r>
                <a:r>
                  <a:rPr lang="en-US" sz="2000" dirty="0" smtClean="0">
                    <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Q </a:t>
                </a:r>
                <a:r>
                  <a:rPr lang="bn-BD" sz="2000" dirty="0" smtClean="0">
                    <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বিন্দুর অবনতি কোণ হচ্ছে </a:t>
                </a:r>
                <a14:m>
                  <m:oMath xmlns:m="http://schemas.openxmlformats.org/officeDocument/2006/math">
                    <m:r>
                      <a:rPr lang="bn-BD" sz="2000" i="1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∠</m:t>
                    </m:r>
                  </m:oMath>
                </a14:m>
                <a:r>
                  <a:rPr lang="en-US" sz="2000" dirty="0" smtClean="0">
                    <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QOB</a:t>
                </a:r>
                <a:r>
                  <a:rPr lang="bn-BD" sz="2000" dirty="0" smtClean="0">
                    <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 সুতরং ভূতলের সমান্তরাল রেখার নিচের কোন বিন্দু ভূ-রেখার সাথে যে কোণ উৎপন্ন করে তাকে অবনিত কোণ বলা হয় । 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41523"/>
                <a:ext cx="9296400" cy="3505200"/>
              </a:xfrm>
              <a:prstGeom prst="rect">
                <a:avLst/>
              </a:prstGeom>
              <a:blipFill rotWithShape="1">
                <a:blip r:embed="rId2"/>
                <a:stretch>
                  <a:fillRect l="-523" t="-691" r="-1112" b="-7081"/>
                </a:stretch>
              </a:blipFill>
              <a:ln>
                <a:solidFill>
                  <a:schemeClr val="bg1"/>
                </a:solidFill>
              </a:ln>
              <a:effectLst>
                <a:softEdge rad="6350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/>
          <p:cNvGrpSpPr/>
          <p:nvPr/>
        </p:nvGrpSpPr>
        <p:grpSpPr>
          <a:xfrm>
            <a:off x="1066800" y="997669"/>
            <a:ext cx="2358458" cy="1897931"/>
            <a:chOff x="1066800" y="997669"/>
            <a:chExt cx="2358458" cy="1897931"/>
          </a:xfrm>
        </p:grpSpPr>
        <p:grpSp>
          <p:nvGrpSpPr>
            <p:cNvPr id="8" name="Group 7"/>
            <p:cNvGrpSpPr/>
            <p:nvPr/>
          </p:nvGrpSpPr>
          <p:grpSpPr>
            <a:xfrm>
              <a:off x="1066800" y="997669"/>
              <a:ext cx="2358458" cy="1897931"/>
              <a:chOff x="152400" y="152400"/>
              <a:chExt cx="8763000" cy="6400800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>
                <a:off x="457200" y="3291840"/>
                <a:ext cx="8138160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flipV="1">
                <a:off x="2667000" y="228600"/>
                <a:ext cx="3352800" cy="306324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>
                <a:off x="2667000" y="3291840"/>
                <a:ext cx="2971800" cy="295656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Freeform 11"/>
              <p:cNvSpPr/>
              <p:nvPr/>
            </p:nvSpPr>
            <p:spPr>
              <a:xfrm>
                <a:off x="3093720" y="3291840"/>
                <a:ext cx="133651" cy="441960"/>
              </a:xfrm>
              <a:custGeom>
                <a:avLst/>
                <a:gdLst>
                  <a:gd name="connsiteX0" fmla="*/ 121920 w 133651"/>
                  <a:gd name="connsiteY0" fmla="*/ 0 h 441960"/>
                  <a:gd name="connsiteX1" fmla="*/ 121920 w 133651"/>
                  <a:gd name="connsiteY1" fmla="*/ 228600 h 441960"/>
                  <a:gd name="connsiteX2" fmla="*/ 0 w 133651"/>
                  <a:gd name="connsiteY2" fmla="*/ 441960 h 441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3651" h="441960">
                    <a:moveTo>
                      <a:pt x="121920" y="0"/>
                    </a:moveTo>
                    <a:cubicBezTo>
                      <a:pt x="132080" y="77470"/>
                      <a:pt x="142240" y="154940"/>
                      <a:pt x="121920" y="228600"/>
                    </a:cubicBezTo>
                    <a:cubicBezTo>
                      <a:pt x="101600" y="302260"/>
                      <a:pt x="50800" y="372110"/>
                      <a:pt x="0" y="44196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3200400" y="2819400"/>
                <a:ext cx="176300" cy="502920"/>
              </a:xfrm>
              <a:custGeom>
                <a:avLst/>
                <a:gdLst>
                  <a:gd name="connsiteX0" fmla="*/ 0 w 176300"/>
                  <a:gd name="connsiteY0" fmla="*/ 0 h 502920"/>
                  <a:gd name="connsiteX1" fmla="*/ 167640 w 176300"/>
                  <a:gd name="connsiteY1" fmla="*/ 213360 h 502920"/>
                  <a:gd name="connsiteX2" fmla="*/ 137160 w 176300"/>
                  <a:gd name="connsiteY2" fmla="*/ 502920 h 502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6300" h="502920">
                    <a:moveTo>
                      <a:pt x="0" y="0"/>
                    </a:moveTo>
                    <a:cubicBezTo>
                      <a:pt x="72390" y="64770"/>
                      <a:pt x="144780" y="129540"/>
                      <a:pt x="167640" y="213360"/>
                    </a:cubicBezTo>
                    <a:cubicBezTo>
                      <a:pt x="190500" y="297180"/>
                      <a:pt x="163830" y="400050"/>
                      <a:pt x="137160" y="50292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52400" y="4300448"/>
                <a:ext cx="990599" cy="6019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softEdge rad="635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7863840" y="4064227"/>
                <a:ext cx="1051560" cy="83820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softEdge rad="635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5943600" y="152400"/>
                <a:ext cx="1066800" cy="914400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endPara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867400" y="5791200"/>
                <a:ext cx="838200" cy="76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softEdge rad="635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Q</a:t>
                </a:r>
                <a:endParaRPr lang="en-US" sz="2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352800" y="1760219"/>
                <a:ext cx="5036818" cy="128512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softEdge rad="635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2000" dirty="0" smtClean="0"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উন্নতি</a:t>
                </a:r>
                <a:endParaRPr lang="en-US" sz="3200" dirty="0"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352797" y="3827207"/>
                <a:ext cx="5036821" cy="1075222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635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dirty="0" smtClean="0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chemeClr val="bg2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অবনতি</a:t>
                </a:r>
                <a:endParaRPr lang="en-US" sz="3200" dirty="0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chemeClr val="bg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1857716" y="1557040"/>
              <a:ext cx="752829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softEdge rad="635000"/>
            </a:effectLst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sz="14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247436" y="368173"/>
            <a:ext cx="2971799" cy="3086100"/>
            <a:chOff x="6172201" y="3429000"/>
            <a:chExt cx="2971799" cy="3086100"/>
          </a:xfrm>
        </p:grpSpPr>
        <p:grpSp>
          <p:nvGrpSpPr>
            <p:cNvPr id="42" name="Group 41"/>
            <p:cNvGrpSpPr/>
            <p:nvPr/>
          </p:nvGrpSpPr>
          <p:grpSpPr>
            <a:xfrm>
              <a:off x="6172201" y="4484370"/>
              <a:ext cx="2895599" cy="2030730"/>
              <a:chOff x="6172201" y="4484370"/>
              <a:chExt cx="2895599" cy="2030730"/>
            </a:xfrm>
          </p:grpSpPr>
          <p:cxnSp>
            <p:nvCxnSpPr>
              <p:cNvPr id="3" name="Straight Connector 2"/>
              <p:cNvCxnSpPr/>
              <p:nvPr/>
            </p:nvCxnSpPr>
            <p:spPr>
              <a:xfrm>
                <a:off x="7346638" y="5394325"/>
                <a:ext cx="497225" cy="2444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7346638" y="5715000"/>
                <a:ext cx="535472" cy="3052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7346638" y="6020201"/>
                <a:ext cx="497225" cy="2885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" name="Group 19"/>
              <p:cNvGrpSpPr/>
              <p:nvPr/>
            </p:nvGrpSpPr>
            <p:grpSpPr>
              <a:xfrm>
                <a:off x="6172201" y="4484370"/>
                <a:ext cx="2895599" cy="2030730"/>
                <a:chOff x="6172201" y="4484370"/>
                <a:chExt cx="2895599" cy="2030730"/>
              </a:xfrm>
            </p:grpSpPr>
            <p:grpSp>
              <p:nvGrpSpPr>
                <p:cNvPr id="83" name="Group 82"/>
                <p:cNvGrpSpPr/>
                <p:nvPr/>
              </p:nvGrpSpPr>
              <p:grpSpPr>
                <a:xfrm>
                  <a:off x="6172201" y="4484370"/>
                  <a:ext cx="2895599" cy="2030730"/>
                  <a:chOff x="6172201" y="4484370"/>
                  <a:chExt cx="2895599" cy="2030730"/>
                </a:xfrm>
              </p:grpSpPr>
              <p:sp>
                <p:nvSpPr>
                  <p:cNvPr id="21" name="Rectangle 20"/>
                  <p:cNvSpPr/>
                  <p:nvPr/>
                </p:nvSpPr>
                <p:spPr>
                  <a:xfrm>
                    <a:off x="7843863" y="5318125"/>
                    <a:ext cx="1223937" cy="1196975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2" name="Straight Connector 21"/>
                  <p:cNvCxnSpPr/>
                  <p:nvPr/>
                </p:nvCxnSpPr>
                <p:spPr>
                  <a:xfrm flipH="1" flipV="1">
                    <a:off x="7346638" y="5111750"/>
                    <a:ext cx="497225" cy="206375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/>
                  <p:nvPr/>
                </p:nvCxnSpPr>
                <p:spPr>
                  <a:xfrm>
                    <a:off x="7346638" y="5111750"/>
                    <a:ext cx="0" cy="1196975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/>
                  <p:cNvCxnSpPr/>
                  <p:nvPr/>
                </p:nvCxnSpPr>
                <p:spPr>
                  <a:xfrm>
                    <a:off x="7346638" y="6308725"/>
                    <a:ext cx="497225" cy="206375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/>
                  <p:cNvCxnSpPr/>
                  <p:nvPr/>
                </p:nvCxnSpPr>
                <p:spPr>
                  <a:xfrm>
                    <a:off x="7346638" y="5111750"/>
                    <a:ext cx="1185689" cy="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Connector 25"/>
                  <p:cNvCxnSpPr/>
                  <p:nvPr/>
                </p:nvCxnSpPr>
                <p:spPr>
                  <a:xfrm>
                    <a:off x="8532327" y="5111750"/>
                    <a:ext cx="535473" cy="206375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/>
                  <p:cNvCxnSpPr/>
                  <p:nvPr/>
                </p:nvCxnSpPr>
                <p:spPr>
                  <a:xfrm flipH="1" flipV="1">
                    <a:off x="6696421" y="4492625"/>
                    <a:ext cx="650217" cy="619125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27"/>
                  <p:cNvCxnSpPr/>
                  <p:nvPr/>
                </p:nvCxnSpPr>
                <p:spPr>
                  <a:xfrm>
                    <a:off x="6696421" y="4492625"/>
                    <a:ext cx="1415178" cy="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/>
                  <p:cNvCxnSpPr/>
                  <p:nvPr/>
                </p:nvCxnSpPr>
                <p:spPr>
                  <a:xfrm flipH="1">
                    <a:off x="6428685" y="5111750"/>
                    <a:ext cx="917953" cy="140335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/>
                  <p:cNvCxnSpPr/>
                  <p:nvPr/>
                </p:nvCxnSpPr>
                <p:spPr>
                  <a:xfrm flipH="1">
                    <a:off x="6428685" y="6515100"/>
                    <a:ext cx="1415178" cy="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" name="Freeform 30"/>
                  <p:cNvSpPr/>
                  <p:nvPr/>
                </p:nvSpPr>
                <p:spPr>
                  <a:xfrm>
                    <a:off x="6581677" y="6298399"/>
                    <a:ext cx="98315" cy="216701"/>
                  </a:xfrm>
                  <a:custGeom>
                    <a:avLst/>
                    <a:gdLst>
                      <a:gd name="connsiteX0" fmla="*/ 0 w 192289"/>
                      <a:gd name="connsiteY0" fmla="*/ 0 h 400064"/>
                      <a:gd name="connsiteX1" fmla="*/ 182880 w 192289"/>
                      <a:gd name="connsiteY1" fmla="*/ 182880 h 400064"/>
                      <a:gd name="connsiteX2" fmla="*/ 167640 w 192289"/>
                      <a:gd name="connsiteY2" fmla="*/ 381000 h 400064"/>
                      <a:gd name="connsiteX3" fmla="*/ 182880 w 192289"/>
                      <a:gd name="connsiteY3" fmla="*/ 381000 h 4000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2289" h="400064">
                        <a:moveTo>
                          <a:pt x="0" y="0"/>
                        </a:moveTo>
                        <a:cubicBezTo>
                          <a:pt x="77470" y="59690"/>
                          <a:pt x="154940" y="119380"/>
                          <a:pt x="182880" y="182880"/>
                        </a:cubicBezTo>
                        <a:cubicBezTo>
                          <a:pt x="210820" y="246380"/>
                          <a:pt x="167640" y="347980"/>
                          <a:pt x="167640" y="381000"/>
                        </a:cubicBezTo>
                        <a:cubicBezTo>
                          <a:pt x="167640" y="414020"/>
                          <a:pt x="175260" y="397510"/>
                          <a:pt x="182880" y="381000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" name="Freeform 31"/>
                  <p:cNvSpPr/>
                  <p:nvPr/>
                </p:nvSpPr>
                <p:spPr>
                  <a:xfrm>
                    <a:off x="6887661" y="4484370"/>
                    <a:ext cx="79066" cy="198120"/>
                  </a:xfrm>
                  <a:custGeom>
                    <a:avLst/>
                    <a:gdLst>
                      <a:gd name="connsiteX0" fmla="*/ 106680 w 157520"/>
                      <a:gd name="connsiteY0" fmla="*/ 0 h 365760"/>
                      <a:gd name="connsiteX1" fmla="*/ 152400 w 157520"/>
                      <a:gd name="connsiteY1" fmla="*/ 198120 h 365760"/>
                      <a:gd name="connsiteX2" fmla="*/ 0 w 157520"/>
                      <a:gd name="connsiteY2" fmla="*/ 365760 h 365760"/>
                      <a:gd name="connsiteX3" fmla="*/ 0 w 157520"/>
                      <a:gd name="connsiteY3" fmla="*/ 365760 h 365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7520" h="365760">
                        <a:moveTo>
                          <a:pt x="106680" y="0"/>
                        </a:moveTo>
                        <a:cubicBezTo>
                          <a:pt x="138430" y="68580"/>
                          <a:pt x="170180" y="137160"/>
                          <a:pt x="152400" y="198120"/>
                        </a:cubicBezTo>
                        <a:cubicBezTo>
                          <a:pt x="134620" y="259080"/>
                          <a:pt x="0" y="365760"/>
                          <a:pt x="0" y="365760"/>
                        </a:cubicBezTo>
                        <a:lnTo>
                          <a:pt x="0" y="365760"/>
                        </a:ln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Rectangle 34"/>
                  <p:cNvSpPr/>
                  <p:nvPr/>
                </p:nvSpPr>
                <p:spPr>
                  <a:xfrm>
                    <a:off x="6172201" y="6102350"/>
                    <a:ext cx="1357806" cy="330200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bn-BD" sz="12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rPr>
                      <a:t>অবনতি</a:t>
                    </a:r>
                    <a:r>
                      <a:rPr lang="bn-BD" sz="2000" dirty="0" smtClean="0">
                        <a:latin typeface="NikoshBAN" pitchFamily="2" charset="0"/>
                        <a:cs typeface="NikoshBAN" pitchFamily="2" charset="0"/>
                      </a:rPr>
                      <a:t> </a:t>
                    </a:r>
                    <a:endParaRPr lang="en-US" dirty="0"/>
                  </a:p>
                </p:txBody>
              </p:sp>
              <p:sp>
                <p:nvSpPr>
                  <p:cNvPr id="36" name="Rectangle 35"/>
                  <p:cNvSpPr/>
                  <p:nvPr/>
                </p:nvSpPr>
                <p:spPr>
                  <a:xfrm>
                    <a:off x="6477001" y="4533900"/>
                    <a:ext cx="1376930" cy="28892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bn-BD" sz="12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rPr>
                      <a:t>উন্নতি</a:t>
                    </a:r>
                    <a:endParaRPr lang="en-US" sz="2400" dirty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</p:grpSp>
            <p:sp>
              <p:nvSpPr>
                <p:cNvPr id="2" name="Rectangle 1"/>
                <p:cNvSpPr/>
                <p:nvPr/>
              </p:nvSpPr>
              <p:spPr>
                <a:xfrm>
                  <a:off x="8111599" y="5470525"/>
                  <a:ext cx="248664" cy="24447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8686800" y="5470525"/>
                  <a:ext cx="228600" cy="24447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8111599" y="5813425"/>
                  <a:ext cx="248664" cy="20677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8686800" y="5813425"/>
                  <a:ext cx="228600" cy="20677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8111599" y="6143825"/>
                  <a:ext cx="248664" cy="1649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8686800" y="6143825"/>
                  <a:ext cx="228600" cy="1649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679992" y="3429000"/>
              <a:ext cx="2464008" cy="1000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421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981275"/>
            <a:ext cx="5791200" cy="1091360"/>
          </a:xfrm>
          <a:prstGeom prst="rect">
            <a:avLst/>
          </a:prstGeom>
          <a:solidFill>
            <a:schemeClr val="bg1"/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১)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30◦</a:t>
            </a:r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কোন অঙ্কনের ক্ষেত্রে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ভূমি  &gt;  লম্ব হবে  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3947160"/>
            <a:ext cx="5410200" cy="624840"/>
          </a:xfrm>
          <a:prstGeom prst="rect">
            <a:avLst/>
          </a:prstGeom>
          <a:solidFill>
            <a:schemeClr val="bg1"/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২)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◦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কোন অঙ্কনের ক্ষেত্রে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ভূমি =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লম্ব হবে । 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1" y="5638800"/>
            <a:ext cx="5618747" cy="762000"/>
          </a:xfrm>
          <a:prstGeom prst="rect">
            <a:avLst/>
          </a:prstGeom>
          <a:solidFill>
            <a:schemeClr val="bg1"/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৩)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60◦</a:t>
            </a:r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কোন অঙ্কনের ক্ষেত্রে ভূমি &lt;  লম্ব হবে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" y="0"/>
            <a:ext cx="51816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BD" sz="20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বিশেষে দ্রষ্টব্য-আনুমানিক সঠিক চিত্র</a:t>
            </a:r>
            <a:endParaRPr lang="en-US" sz="2000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429000" y="-76200"/>
            <a:ext cx="4800600" cy="2045732"/>
            <a:chOff x="3429000" y="-76200"/>
            <a:chExt cx="4800600" cy="2045732"/>
          </a:xfrm>
        </p:grpSpPr>
        <p:grpSp>
          <p:nvGrpSpPr>
            <p:cNvPr id="14" name="Group 13"/>
            <p:cNvGrpSpPr/>
            <p:nvPr/>
          </p:nvGrpSpPr>
          <p:grpSpPr>
            <a:xfrm>
              <a:off x="3733800" y="118520"/>
              <a:ext cx="3810000" cy="1710280"/>
              <a:chOff x="4800600" y="152400"/>
              <a:chExt cx="3810000" cy="1710280"/>
            </a:xfrm>
          </p:grpSpPr>
          <p:sp>
            <p:nvSpPr>
              <p:cNvPr id="5" name="Right Triangle 4"/>
              <p:cNvSpPr/>
              <p:nvPr/>
            </p:nvSpPr>
            <p:spPr>
              <a:xfrm flipH="1">
                <a:off x="4800600" y="152400"/>
                <a:ext cx="3810000" cy="1676400"/>
              </a:xfrm>
              <a:prstGeom prst="rtTriangl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>
                <a:prstTxWarp prst="textPlain">
                  <a:avLst/>
                </a:prstTxWarp>
              </a:bodyPr>
              <a:lstStyle/>
              <a:p>
                <a:pPr algn="ctr"/>
                <a:endParaRPr lang="en-US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5775960" y="1386840"/>
                <a:ext cx="160377" cy="475840"/>
              </a:xfrm>
              <a:custGeom>
                <a:avLst/>
                <a:gdLst>
                  <a:gd name="connsiteX0" fmla="*/ 0 w 160377"/>
                  <a:gd name="connsiteY0" fmla="*/ 0 h 475840"/>
                  <a:gd name="connsiteX1" fmla="*/ 152400 w 160377"/>
                  <a:gd name="connsiteY1" fmla="*/ 213360 h 475840"/>
                  <a:gd name="connsiteX2" fmla="*/ 137160 w 160377"/>
                  <a:gd name="connsiteY2" fmla="*/ 457200 h 475840"/>
                  <a:gd name="connsiteX3" fmla="*/ 121920 w 160377"/>
                  <a:gd name="connsiteY3" fmla="*/ 457200 h 475840"/>
                  <a:gd name="connsiteX4" fmla="*/ 152400 w 160377"/>
                  <a:gd name="connsiteY4" fmla="*/ 441960 h 475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377" h="475840">
                    <a:moveTo>
                      <a:pt x="0" y="0"/>
                    </a:moveTo>
                    <a:cubicBezTo>
                      <a:pt x="64770" y="68580"/>
                      <a:pt x="129540" y="137160"/>
                      <a:pt x="152400" y="213360"/>
                    </a:cubicBezTo>
                    <a:cubicBezTo>
                      <a:pt x="175260" y="289560"/>
                      <a:pt x="142240" y="416560"/>
                      <a:pt x="137160" y="457200"/>
                    </a:cubicBezTo>
                    <a:cubicBezTo>
                      <a:pt x="132080" y="497840"/>
                      <a:pt x="119380" y="459740"/>
                      <a:pt x="121920" y="457200"/>
                    </a:cubicBezTo>
                    <a:cubicBezTo>
                      <a:pt x="124460" y="454660"/>
                      <a:pt x="138430" y="448310"/>
                      <a:pt x="152400" y="44196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7620000" y="-762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n>
                    <a:solidFill>
                      <a:schemeClr val="tx1"/>
                    </a:solidFill>
                  </a:ln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bn-BD" dirty="0" smtClean="0">
                  <a:ln>
                    <a:solidFill>
                      <a:schemeClr val="tx1"/>
                    </a:solidFill>
                  </a:ln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620000" y="16002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429000" y="15240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257800" y="1981200"/>
            <a:ext cx="2743200" cy="1828800"/>
            <a:chOff x="5257800" y="1981200"/>
            <a:chExt cx="2895600" cy="2133600"/>
          </a:xfrm>
        </p:grpSpPr>
        <p:grpSp>
          <p:nvGrpSpPr>
            <p:cNvPr id="15" name="Group 14"/>
            <p:cNvGrpSpPr/>
            <p:nvPr/>
          </p:nvGrpSpPr>
          <p:grpSpPr>
            <a:xfrm>
              <a:off x="5638800" y="2133600"/>
              <a:ext cx="1828800" cy="1828800"/>
              <a:chOff x="6705600" y="2133600"/>
              <a:chExt cx="1828800" cy="1828800"/>
            </a:xfrm>
          </p:grpSpPr>
          <p:sp>
            <p:nvSpPr>
              <p:cNvPr id="6" name="Right Triangle 5"/>
              <p:cNvSpPr/>
              <p:nvPr/>
            </p:nvSpPr>
            <p:spPr>
              <a:xfrm flipH="1">
                <a:off x="6705600" y="2133600"/>
                <a:ext cx="1828800" cy="1828800"/>
              </a:xfrm>
              <a:prstGeom prst="rtTriangl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7162800" y="3535680"/>
                <a:ext cx="224912" cy="426720"/>
              </a:xfrm>
              <a:custGeom>
                <a:avLst/>
                <a:gdLst>
                  <a:gd name="connsiteX0" fmla="*/ 0 w 224912"/>
                  <a:gd name="connsiteY0" fmla="*/ 0 h 426720"/>
                  <a:gd name="connsiteX1" fmla="*/ 213360 w 224912"/>
                  <a:gd name="connsiteY1" fmla="*/ 198120 h 426720"/>
                  <a:gd name="connsiteX2" fmla="*/ 198120 w 224912"/>
                  <a:gd name="connsiteY2" fmla="*/ 411480 h 426720"/>
                  <a:gd name="connsiteX3" fmla="*/ 198120 w 224912"/>
                  <a:gd name="connsiteY3" fmla="*/ 411480 h 426720"/>
                  <a:gd name="connsiteX4" fmla="*/ 182880 w 224912"/>
                  <a:gd name="connsiteY4" fmla="*/ 396240 h 426720"/>
                  <a:gd name="connsiteX5" fmla="*/ 167640 w 224912"/>
                  <a:gd name="connsiteY5" fmla="*/ 350520 h 426720"/>
                  <a:gd name="connsiteX6" fmla="*/ 213360 w 224912"/>
                  <a:gd name="connsiteY6" fmla="*/ 426720 h 426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4912" h="426720">
                    <a:moveTo>
                      <a:pt x="0" y="0"/>
                    </a:moveTo>
                    <a:cubicBezTo>
                      <a:pt x="90170" y="64770"/>
                      <a:pt x="180340" y="129540"/>
                      <a:pt x="213360" y="198120"/>
                    </a:cubicBezTo>
                    <a:cubicBezTo>
                      <a:pt x="246380" y="266700"/>
                      <a:pt x="198120" y="411480"/>
                      <a:pt x="198120" y="411480"/>
                    </a:cubicBezTo>
                    <a:lnTo>
                      <a:pt x="198120" y="411480"/>
                    </a:lnTo>
                    <a:cubicBezTo>
                      <a:pt x="195580" y="408940"/>
                      <a:pt x="187960" y="406400"/>
                      <a:pt x="182880" y="396240"/>
                    </a:cubicBezTo>
                    <a:cubicBezTo>
                      <a:pt x="177800" y="386080"/>
                      <a:pt x="162560" y="345440"/>
                      <a:pt x="167640" y="350520"/>
                    </a:cubicBezTo>
                    <a:cubicBezTo>
                      <a:pt x="172720" y="355600"/>
                      <a:pt x="213360" y="426720"/>
                      <a:pt x="213360" y="42672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7620000" y="19812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620000" y="374546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257800" y="3669268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</a:t>
              </a:r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174337" y="4126468"/>
            <a:ext cx="2940963" cy="2655332"/>
            <a:chOff x="5174337" y="4126468"/>
            <a:chExt cx="2940963" cy="2655332"/>
          </a:xfrm>
        </p:grpSpPr>
        <p:grpSp>
          <p:nvGrpSpPr>
            <p:cNvPr id="16" name="Group 15"/>
            <p:cNvGrpSpPr/>
            <p:nvPr/>
          </p:nvGrpSpPr>
          <p:grpSpPr>
            <a:xfrm>
              <a:off x="5638800" y="4343400"/>
              <a:ext cx="1828800" cy="2301240"/>
              <a:chOff x="6705600" y="4343400"/>
              <a:chExt cx="1828800" cy="2301240"/>
            </a:xfrm>
          </p:grpSpPr>
          <p:sp>
            <p:nvSpPr>
              <p:cNvPr id="7" name="Right Triangle 6"/>
              <p:cNvSpPr/>
              <p:nvPr/>
            </p:nvSpPr>
            <p:spPr>
              <a:xfrm flipH="1">
                <a:off x="6705600" y="4343400"/>
                <a:ext cx="1828800" cy="2286000"/>
              </a:xfrm>
              <a:prstGeom prst="rtTriangl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7010400" y="6263640"/>
                <a:ext cx="189500" cy="381000"/>
              </a:xfrm>
              <a:custGeom>
                <a:avLst/>
                <a:gdLst>
                  <a:gd name="connsiteX0" fmla="*/ 0 w 189500"/>
                  <a:gd name="connsiteY0" fmla="*/ 0 h 381000"/>
                  <a:gd name="connsiteX1" fmla="*/ 182880 w 189500"/>
                  <a:gd name="connsiteY1" fmla="*/ 167640 h 381000"/>
                  <a:gd name="connsiteX2" fmla="*/ 152400 w 189500"/>
                  <a:gd name="connsiteY2" fmla="*/ 381000 h 381000"/>
                  <a:gd name="connsiteX3" fmla="*/ 152400 w 189500"/>
                  <a:gd name="connsiteY3" fmla="*/ 381000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9500" h="381000">
                    <a:moveTo>
                      <a:pt x="0" y="0"/>
                    </a:moveTo>
                    <a:cubicBezTo>
                      <a:pt x="78740" y="52070"/>
                      <a:pt x="157480" y="104140"/>
                      <a:pt x="182880" y="167640"/>
                    </a:cubicBezTo>
                    <a:cubicBezTo>
                      <a:pt x="208280" y="231140"/>
                      <a:pt x="152400" y="381000"/>
                      <a:pt x="152400" y="381000"/>
                    </a:cubicBezTo>
                    <a:lnTo>
                      <a:pt x="152400" y="38100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7620000" y="4126468"/>
              <a:ext cx="495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620000" y="6400800"/>
              <a:ext cx="3429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Q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174337" y="6412468"/>
              <a:ext cx="5406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536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876800"/>
            <a:ext cx="9144000" cy="190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v"/>
            </a:pPr>
            <a:r>
              <a:rPr lang="bn-BD" sz="24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চিত্রটি চিহ্নিত কর এবং ভূ-রেখা , উর্ধরেখা , উল্লম্বতল , উন্নতি কোণ ও অবনতি কোণ নির্দেশ কর ।</a:t>
            </a:r>
            <a:endParaRPr lang="en-US" sz="2400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6324600" y="1028700"/>
            <a:ext cx="1220657" cy="243080"/>
          </a:xfrm>
          <a:custGeom>
            <a:avLst/>
            <a:gdLst>
              <a:gd name="connsiteX0" fmla="*/ 4684 w 1220657"/>
              <a:gd name="connsiteY0" fmla="*/ 76200 h 243080"/>
              <a:gd name="connsiteX1" fmla="*/ 80884 w 1220657"/>
              <a:gd name="connsiteY1" fmla="*/ 127000 h 243080"/>
              <a:gd name="connsiteX2" fmla="*/ 207884 w 1220657"/>
              <a:gd name="connsiteY2" fmla="*/ 152400 h 243080"/>
              <a:gd name="connsiteX3" fmla="*/ 271384 w 1220657"/>
              <a:gd name="connsiteY3" fmla="*/ 165100 h 243080"/>
              <a:gd name="connsiteX4" fmla="*/ 360284 w 1220657"/>
              <a:gd name="connsiteY4" fmla="*/ 190500 h 243080"/>
              <a:gd name="connsiteX5" fmla="*/ 474584 w 1220657"/>
              <a:gd name="connsiteY5" fmla="*/ 203200 h 243080"/>
              <a:gd name="connsiteX6" fmla="*/ 538084 w 1220657"/>
              <a:gd name="connsiteY6" fmla="*/ 215900 h 243080"/>
              <a:gd name="connsiteX7" fmla="*/ 817484 w 1220657"/>
              <a:gd name="connsiteY7" fmla="*/ 228600 h 243080"/>
              <a:gd name="connsiteX8" fmla="*/ 1198484 w 1220657"/>
              <a:gd name="connsiteY8" fmla="*/ 215900 h 243080"/>
              <a:gd name="connsiteX9" fmla="*/ 1185784 w 1220657"/>
              <a:gd name="connsiteY9" fmla="*/ 50800 h 243080"/>
              <a:gd name="connsiteX10" fmla="*/ 1147684 w 1220657"/>
              <a:gd name="connsiteY10" fmla="*/ 38100 h 243080"/>
              <a:gd name="connsiteX11" fmla="*/ 1071484 w 1220657"/>
              <a:gd name="connsiteY11" fmla="*/ 0 h 243080"/>
              <a:gd name="connsiteX12" fmla="*/ 347584 w 1220657"/>
              <a:gd name="connsiteY12" fmla="*/ 12700 h 243080"/>
              <a:gd name="connsiteX13" fmla="*/ 296784 w 1220657"/>
              <a:gd name="connsiteY13" fmla="*/ 25400 h 243080"/>
              <a:gd name="connsiteX14" fmla="*/ 17384 w 1220657"/>
              <a:gd name="connsiteY14" fmla="*/ 50800 h 243080"/>
              <a:gd name="connsiteX15" fmla="*/ 4684 w 1220657"/>
              <a:gd name="connsiteY15" fmla="*/ 76200 h 24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657" h="243080">
                <a:moveTo>
                  <a:pt x="4684" y="76200"/>
                </a:moveTo>
                <a:cubicBezTo>
                  <a:pt x="15267" y="88900"/>
                  <a:pt x="54199" y="112175"/>
                  <a:pt x="80884" y="127000"/>
                </a:cubicBezTo>
                <a:cubicBezTo>
                  <a:pt x="112180" y="144387"/>
                  <a:pt x="184445" y="148494"/>
                  <a:pt x="207884" y="152400"/>
                </a:cubicBezTo>
                <a:cubicBezTo>
                  <a:pt x="229176" y="155949"/>
                  <a:pt x="250443" y="159865"/>
                  <a:pt x="271384" y="165100"/>
                </a:cubicBezTo>
                <a:cubicBezTo>
                  <a:pt x="324491" y="178377"/>
                  <a:pt x="298520" y="180998"/>
                  <a:pt x="360284" y="190500"/>
                </a:cubicBezTo>
                <a:cubicBezTo>
                  <a:pt x="398173" y="196329"/>
                  <a:pt x="436635" y="197779"/>
                  <a:pt x="474584" y="203200"/>
                </a:cubicBezTo>
                <a:cubicBezTo>
                  <a:pt x="495953" y="206253"/>
                  <a:pt x="516557" y="214305"/>
                  <a:pt x="538084" y="215900"/>
                </a:cubicBezTo>
                <a:cubicBezTo>
                  <a:pt x="631059" y="222787"/>
                  <a:pt x="724351" y="224367"/>
                  <a:pt x="817484" y="228600"/>
                </a:cubicBezTo>
                <a:cubicBezTo>
                  <a:pt x="944484" y="224367"/>
                  <a:pt x="1084050" y="271144"/>
                  <a:pt x="1198484" y="215900"/>
                </a:cubicBezTo>
                <a:cubicBezTo>
                  <a:pt x="1248191" y="191904"/>
                  <a:pt x="1200947" y="103872"/>
                  <a:pt x="1185784" y="50800"/>
                </a:cubicBezTo>
                <a:cubicBezTo>
                  <a:pt x="1182106" y="37928"/>
                  <a:pt x="1159658" y="44087"/>
                  <a:pt x="1147684" y="38100"/>
                </a:cubicBezTo>
                <a:cubicBezTo>
                  <a:pt x="1049207" y="-11139"/>
                  <a:pt x="1167249" y="31922"/>
                  <a:pt x="1071484" y="0"/>
                </a:cubicBezTo>
                <a:lnTo>
                  <a:pt x="347584" y="12700"/>
                </a:lnTo>
                <a:cubicBezTo>
                  <a:pt x="330139" y="13272"/>
                  <a:pt x="314036" y="22746"/>
                  <a:pt x="296784" y="25400"/>
                </a:cubicBezTo>
                <a:cubicBezTo>
                  <a:pt x="221603" y="36966"/>
                  <a:pt x="85393" y="45569"/>
                  <a:pt x="17384" y="50800"/>
                </a:cubicBezTo>
                <a:cubicBezTo>
                  <a:pt x="2791" y="94580"/>
                  <a:pt x="-5899" y="63500"/>
                  <a:pt x="4684" y="76200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048000" y="685800"/>
            <a:ext cx="2628900" cy="3443645"/>
            <a:chOff x="3314700" y="685800"/>
            <a:chExt cx="2628900" cy="3443645"/>
          </a:xfrm>
        </p:grpSpPr>
        <p:grpSp>
          <p:nvGrpSpPr>
            <p:cNvPr id="28" name="Group 27"/>
            <p:cNvGrpSpPr/>
            <p:nvPr/>
          </p:nvGrpSpPr>
          <p:grpSpPr>
            <a:xfrm>
              <a:off x="3657600" y="1143000"/>
              <a:ext cx="2286000" cy="2986445"/>
              <a:chOff x="6858000" y="1143000"/>
              <a:chExt cx="2286000" cy="2986445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6858000" y="1143000"/>
                <a:ext cx="1600200" cy="2617857"/>
                <a:chOff x="6858000" y="1115943"/>
                <a:chExt cx="1600200" cy="2617857"/>
              </a:xfrm>
            </p:grpSpPr>
            <p:sp>
              <p:nvSpPr>
                <p:cNvPr id="7" name="Right Triangle 6"/>
                <p:cNvSpPr/>
                <p:nvPr/>
              </p:nvSpPr>
              <p:spPr>
                <a:xfrm flipH="1">
                  <a:off x="6995160" y="1905000"/>
                  <a:ext cx="1463040" cy="1828800"/>
                </a:xfrm>
                <a:prstGeom prst="rtTriangl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6" name="Straight Connector 15"/>
                <p:cNvCxnSpPr>
                  <a:stCxn id="7" idx="0"/>
                </p:cNvCxnSpPr>
                <p:nvPr/>
              </p:nvCxnSpPr>
              <p:spPr>
                <a:xfrm flipH="1">
                  <a:off x="6858000" y="1905000"/>
                  <a:ext cx="1600200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flipV="1">
                  <a:off x="8458200" y="1115943"/>
                  <a:ext cx="0" cy="941457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" name="TextBox 22"/>
              <p:cNvSpPr txBox="1"/>
              <p:nvPr/>
            </p:nvSpPr>
            <p:spPr>
              <a:xfrm>
                <a:off x="7467600" y="3729335"/>
                <a:ext cx="1676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000" dirty="0" smtClean="0">
                    <a:latin typeface="NikoshBAN" pitchFamily="2" charset="0"/>
                    <a:cs typeface="NikoshBAN" pitchFamily="2" charset="0"/>
                  </a:rPr>
                  <a:t>ভূমি</a:t>
                </a:r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25" name="Straight Arrow Connector 24"/>
              <p:cNvCxnSpPr>
                <a:stCxn id="23" idx="1"/>
              </p:cNvCxnSpPr>
              <p:nvPr/>
            </p:nvCxnSpPr>
            <p:spPr>
              <a:xfrm flipH="1">
                <a:off x="6995160" y="3929390"/>
                <a:ext cx="472440" cy="1396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>
                <a:off x="8001000" y="3960168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" name="TextBox 1"/>
            <p:cNvSpPr txBox="1"/>
            <p:nvPr/>
          </p:nvSpPr>
          <p:spPr>
            <a:xfrm>
              <a:off x="5410200" y="1828800"/>
              <a:ext cx="4572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486400" y="3593068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429000" y="35814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05400" y="685800"/>
              <a:ext cx="3810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14700" y="1752600"/>
              <a:ext cx="571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3383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362200" y="914400"/>
            <a:ext cx="3914775" cy="2209800"/>
            <a:chOff x="5181600" y="571500"/>
            <a:chExt cx="3914775" cy="2209800"/>
          </a:xfrm>
        </p:grpSpPr>
        <p:sp>
          <p:nvSpPr>
            <p:cNvPr id="4" name="Right Triangle 3"/>
            <p:cNvSpPr/>
            <p:nvPr/>
          </p:nvSpPr>
          <p:spPr>
            <a:xfrm flipH="1">
              <a:off x="5943600" y="1104900"/>
              <a:ext cx="2286000" cy="914400"/>
            </a:xfrm>
            <a:prstGeom prst="rtTriangl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886700" y="571500"/>
              <a:ext cx="1028700" cy="838200"/>
            </a:xfrm>
            <a:prstGeom prst="rect">
              <a:avLst/>
            </a:prstGeom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772400" y="1714500"/>
              <a:ext cx="1295400" cy="1066800"/>
            </a:xfrm>
            <a:prstGeom prst="rect">
              <a:avLst/>
            </a:prstGeom>
            <a:solidFill>
              <a:schemeClr val="bg1"/>
            </a:solidFill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181600" y="1485900"/>
              <a:ext cx="1143000" cy="1066800"/>
            </a:xfrm>
            <a:prstGeom prst="rect">
              <a:avLst/>
            </a:prstGeom>
            <a:solidFill>
              <a:schemeClr val="bg1"/>
            </a:solidFill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928360" y="2095500"/>
              <a:ext cx="2225040" cy="647700"/>
            </a:xfrm>
            <a:prstGeom prst="rect">
              <a:avLst/>
            </a:prstGeom>
            <a:solidFill>
              <a:schemeClr val="bg1"/>
            </a:solidFill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75</a:t>
              </a:r>
              <a:r>
                <a:rPr lang="bn-BD" sz="2000" dirty="0" smtClean="0">
                  <a:solidFill>
                    <a:schemeClr val="tx1"/>
                  </a:solidFill>
                </a:rPr>
                <a:t> মিটার</a:t>
              </a:r>
              <a:r>
                <a:rPr lang="bn-BD" sz="2000" dirty="0" smtClean="0"/>
                <a:t> </a:t>
              </a:r>
              <a:endParaRPr lang="en-US" sz="20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486775" y="669984"/>
              <a:ext cx="609600" cy="1844616"/>
            </a:xfrm>
            <a:prstGeom prst="rect">
              <a:avLst/>
            </a:prstGeom>
            <a:solidFill>
              <a:schemeClr val="bg1"/>
            </a:solidFill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bn-BD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মিটার</a:t>
              </a:r>
              <a:endPara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324600" y="1524000"/>
              <a:ext cx="1295400" cy="647700"/>
            </a:xfrm>
            <a:prstGeom prst="rect">
              <a:avLst/>
            </a:prstGeom>
            <a:solidFill>
              <a:schemeClr val="bg1"/>
            </a:solidFill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30◦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6492240" y="1783080"/>
              <a:ext cx="111489" cy="258504"/>
            </a:xfrm>
            <a:custGeom>
              <a:avLst/>
              <a:gdLst>
                <a:gd name="connsiteX0" fmla="*/ 0 w 111489"/>
                <a:gd name="connsiteY0" fmla="*/ 0 h 258504"/>
                <a:gd name="connsiteX1" fmla="*/ 106680 w 111489"/>
                <a:gd name="connsiteY1" fmla="*/ 91440 h 258504"/>
                <a:gd name="connsiteX2" fmla="*/ 91440 w 111489"/>
                <a:gd name="connsiteY2" fmla="*/ 243840 h 258504"/>
                <a:gd name="connsiteX3" fmla="*/ 76200 w 111489"/>
                <a:gd name="connsiteY3" fmla="*/ 243840 h 258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489" h="258504">
                  <a:moveTo>
                    <a:pt x="0" y="0"/>
                  </a:moveTo>
                  <a:cubicBezTo>
                    <a:pt x="45720" y="25400"/>
                    <a:pt x="91440" y="50800"/>
                    <a:pt x="106680" y="91440"/>
                  </a:cubicBezTo>
                  <a:cubicBezTo>
                    <a:pt x="121920" y="132080"/>
                    <a:pt x="96520" y="218440"/>
                    <a:pt x="91440" y="243840"/>
                  </a:cubicBezTo>
                  <a:cubicBezTo>
                    <a:pt x="86360" y="269240"/>
                    <a:pt x="81280" y="256540"/>
                    <a:pt x="76200" y="24384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76200" y="3733800"/>
            <a:ext cx="9067800" cy="2628900"/>
          </a:xfrm>
          <a:prstGeom prst="rect">
            <a:avLst/>
          </a:prstGeom>
          <a:solidFill>
            <a:schemeClr val="bg1"/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v"/>
            </a:pP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 টাওয়ারের পাদদেশ থেকে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NikoshBAN" pitchFamily="2" charset="0"/>
              </a:rPr>
              <a:t>75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মিটার দূরে ভূতলস্থ কোন বিন্দুতে টাওরের শীর্ষের উন্নতি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30ᵒ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হলে , টাওয়ারের উভভতা নির্ণয় কর । 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4800" y="800100"/>
            <a:ext cx="2133600" cy="1028700"/>
          </a:xfrm>
          <a:prstGeom prst="rect">
            <a:avLst/>
          </a:prstGeom>
          <a:solidFill>
            <a:schemeClr val="bg1"/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94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-304800"/>
                <a:ext cx="9144000" cy="7010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softEdge rad="635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bn-BD" sz="2000" dirty="0" smtClean="0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সমাধানঃ</a:t>
                </a:r>
                <a:r>
                  <a:rPr lang="en-US" sz="2000" dirty="0" smtClean="0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bn-BD" sz="2000" dirty="0" smtClean="0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 smtClean="0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000" b="1" dirty="0" smtClean="0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মনেকরি ,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b="1" dirty="0" smtClean="0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000" b="1" dirty="0" smtClean="0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টাওয়ারের উচ্চতা </a:t>
                </a:r>
                <a:r>
                  <a:rPr lang="en-US" b="1" dirty="0" smtClean="0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A B</a:t>
                </a:r>
                <a:r>
                  <a:rPr lang="bn-BD" b="1" dirty="0" smtClean="0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= </a:t>
                </a:r>
                <a:r>
                  <a:rPr lang="en-US" b="1" dirty="0" smtClean="0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h</a:t>
                </a:r>
                <a:r>
                  <a:rPr lang="bn-BD" sz="2000" b="1" dirty="0" smtClean="0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মিটার টাওয়ারের পদদেশ থেকে </a:t>
                </a:r>
                <a:r>
                  <a:rPr lang="en-US" b="1" dirty="0" smtClean="0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BC</a:t>
                </a:r>
                <a:r>
                  <a:rPr lang="bn-BD" b="1" dirty="0" smtClean="0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000" b="1" dirty="0" smtClean="0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en-US" sz="2000" b="1" dirty="0" smtClean="0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b="1" dirty="0" smtClean="0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75 </a:t>
                </a:r>
                <a:r>
                  <a:rPr lang="bn-BD" sz="2000" b="1" dirty="0" smtClean="0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মিটার দূরে ভূতলস্থ </a:t>
                </a:r>
                <a:r>
                  <a:rPr lang="en-US" b="1" dirty="0" smtClean="0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bn-BD" sz="2000" b="1" dirty="0" smtClean="0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বিন্দুতে </a:t>
                </a:r>
                <a:r>
                  <a:rPr lang="en-US" sz="2000" b="1" dirty="0" smtClean="0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       </a:t>
                </a:r>
                <a:r>
                  <a:rPr lang="bn-BD" sz="2000" b="1" dirty="0" smtClean="0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টাওয়ারের শীর্ষ</a:t>
                </a:r>
                <a:r>
                  <a:rPr lang="en-US" sz="2000" b="1" dirty="0" smtClean="0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b="1" dirty="0" smtClean="0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bn-BD" sz="2000" b="1" dirty="0" smtClean="0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বিন্দুর উন্নতি </a:t>
                </a:r>
                <a14:m>
                  <m:oMath xmlns:m="http://schemas.openxmlformats.org/officeDocument/2006/math">
                    <m:r>
                      <a:rPr lang="bn-BD" sz="2000" b="1" i="1" dirty="0" smtClean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∠</m:t>
                    </m:r>
                  </m:oMath>
                </a14:m>
                <a:r>
                  <a:rPr lang="en-US" b="1" dirty="0" smtClean="0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ACB</a:t>
                </a:r>
                <a:r>
                  <a:rPr lang="bn-BD" b="1" dirty="0" smtClean="0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BD" sz="2000" b="1" dirty="0" smtClean="0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b="1" dirty="0" smtClean="0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30ᵒ</a:t>
                </a:r>
                <a:r>
                  <a:rPr lang="bn-BD" sz="2000" b="1" dirty="0" smtClean="0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  </a:t>
                </a:r>
                <a:endParaRPr lang="en-US" sz="2000" b="1" dirty="0" smtClean="0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bn-BD" sz="2000" b="1" dirty="0" smtClean="0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 সমকোণী </a:t>
                </a:r>
                <a:r>
                  <a:rPr lang="en-US" sz="2000" b="1" dirty="0" smtClean="0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/>
                      </a:rPr>
                      <m:t>∆</m:t>
                    </m:r>
                  </m:oMath>
                </a14:m>
                <a:r>
                  <a:rPr lang="en-US" b="1" dirty="0" smtClean="0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ABC </a:t>
                </a:r>
                <a:r>
                  <a:rPr lang="bn-BD" sz="2000" b="1" dirty="0" smtClean="0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থেকে পাই</a:t>
                </a:r>
                <a:r>
                  <a:rPr lang="en-US" sz="2000" b="1" dirty="0" smtClean="0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,</a:t>
                </a:r>
                <a:r>
                  <a:rPr lang="bn-BD" sz="2000" b="1" dirty="0" smtClean="0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b="1" dirty="0" smtClean="0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tan </a:t>
                </a:r>
                <a14:m>
                  <m:oMath xmlns:m="http://schemas.openxmlformats.org/officeDocument/2006/math">
                    <m:r>
                      <a:rPr lang="bn-BD" sz="2000" b="1" i="1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∠ </m:t>
                    </m:r>
                  </m:oMath>
                </a14:m>
                <a:r>
                  <a:rPr lang="en-US" sz="2000" b="1" dirty="0" smtClean="0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ACB</a:t>
                </a:r>
                <a:r>
                  <a:rPr lang="bn-BD" sz="2000" b="1" dirty="0" smtClean="0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smtClean="0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bn-BD" sz="2000" b="1" dirty="0" smtClean="0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 smtClean="0">
                            <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ln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 dirty="0">
                            <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ln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𝑨𝑩</m:t>
                        </m:r>
                        <m:r>
                          <a:rPr lang="bn-BD" b="1" i="1" dirty="0" smtClean="0">
                            <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ln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num>
                      <m:den>
                        <m:r>
                          <a:rPr lang="en-US" b="1" i="1" dirty="0">
                            <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ln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𝑩𝑪</m:t>
                        </m:r>
                        <m:r>
                          <a:rPr lang="bn-BD" b="1" i="1" dirty="0" smtClean="0">
                            <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ln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den>
                    </m:f>
                    <m:r>
                      <a:rPr lang="bn-BD" b="1" i="1" dirty="0" smtClean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b="1" dirty="0" smtClean="0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bn-BD" sz="2000" b="1" dirty="0" smtClean="0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বা,  </a:t>
                </a:r>
                <a:r>
                  <a:rPr lang="en-US" sz="2000" b="1" dirty="0" smtClean="0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Tan 30</a:t>
                </a:r>
                <a:r>
                  <a:rPr lang="en-US" sz="2000" b="1" dirty="0" smtClean="0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ᵒ</a:t>
                </a:r>
                <a:r>
                  <a:rPr lang="bn-BD" sz="2000" b="1" dirty="0" smtClean="0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2000" b="1" dirty="0" smtClean="0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ln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1" dirty="0">
                            <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ln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h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1" dirty="0">
                            <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ln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75</m:t>
                        </m:r>
                      </m:den>
                    </m:f>
                  </m:oMath>
                </a14:m>
                <a:r>
                  <a:rPr lang="bn-BD" sz="2000" b="1" dirty="0" smtClean="0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বা,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000" b="1" i="1" dirty="0" smtClean="0">
                            <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ln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1" dirty="0">
                            <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ln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1" dirty="0">
                            <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ln>
                            <a:solidFill>
                              <a:srgbClr val="FF0000"/>
                            </a:solidFill>
                            <a:latin typeface="Times New Roman"/>
                            <a:cs typeface="Times New Roman"/>
                          </a:rPr>
                          <m:t>√</m:t>
                        </m:r>
                        <m:r>
                          <m:rPr>
                            <m:nor/>
                          </m:rPr>
                          <a:rPr lang="en-US" sz="2000" b="1" dirty="0">
                            <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ln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b="1" dirty="0" smtClean="0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BD" sz="2000" b="1" dirty="0" smtClean="0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smtClean="0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dirty="0" smtClean="0">
                            <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ln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1" dirty="0">
                            <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ln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h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1" dirty="0">
                            <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ln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75</m:t>
                        </m:r>
                      </m:den>
                    </m:f>
                  </m:oMath>
                </a14:m>
                <a:r>
                  <a:rPr lang="bn-BD" sz="2000" b="1" dirty="0" smtClean="0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smtClean="0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000" b="1" dirty="0" smtClean="0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[</a:t>
                </a:r>
                <a:r>
                  <a:rPr lang="bn-BD" sz="2000" b="1" dirty="0" smtClean="0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bn-BD" sz="2000" b="1" dirty="0" smtClean="0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এখানে,</a:t>
                </a:r>
                <a:r>
                  <a:rPr lang="en-US" sz="2000" b="1" dirty="0" smtClean="0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tan</a:t>
                </a:r>
                <a:r>
                  <a:rPr lang="bn-BD" sz="2000" b="1" dirty="0" smtClean="0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smtClean="0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30</a:t>
                </a:r>
                <a:r>
                  <a:rPr lang="en-US" sz="2000" b="1" dirty="0" smtClean="0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ᵒ</a:t>
                </a:r>
                <a:r>
                  <a:rPr lang="en-US" sz="2000" b="1" dirty="0" smtClean="0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=</a:t>
                </a:r>
                <a:r>
                  <a:rPr lang="bn-BD" sz="2000" b="1" dirty="0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000" b="1" i="1" dirty="0">
                            <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ln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1" dirty="0">
                            <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ln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1" dirty="0">
                            <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ln>
                            <a:solidFill>
                              <a:srgbClr val="FF0000"/>
                            </a:solidFill>
                            <a:latin typeface="Times New Roman"/>
                            <a:cs typeface="Times New Roman"/>
                          </a:rPr>
                          <m:t>√</m:t>
                        </m:r>
                        <m:r>
                          <m:rPr>
                            <m:nor/>
                          </m:rPr>
                          <a:rPr lang="en-US" sz="2000" b="1" dirty="0">
                            <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ln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b="1" dirty="0" smtClean="0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BD" sz="2000" b="1" dirty="0" smtClean="0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smtClean="0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] </a:t>
                </a:r>
                <a:r>
                  <a:rPr lang="bn-BD" sz="2000" b="1" dirty="0" smtClean="0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    </a:t>
                </a:r>
              </a:p>
              <a:p>
                <a:pPr>
                  <a:lnSpc>
                    <a:spcPct val="150000"/>
                  </a:lnSpc>
                </a:pPr>
                <a:r>
                  <a:rPr lang="bn-BD" sz="2000" b="1" dirty="0" smtClean="0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    বা </a:t>
                </a:r>
                <a:r>
                  <a:rPr lang="bn-BD" b="1" dirty="0" smtClean="0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bn-BD" sz="2000" b="1" dirty="0" smtClean="0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2000" b="1" dirty="0" smtClean="0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√</a:t>
                </a:r>
                <a:r>
                  <a:rPr lang="en-US" sz="2000" b="1" dirty="0" smtClean="0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3h = 75  </a:t>
                </a:r>
                <a:r>
                  <a:rPr lang="bn-BD" sz="2000" b="1" dirty="0" smtClean="0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বা,  </a:t>
                </a:r>
                <a:r>
                  <a:rPr lang="en-US" sz="2000" b="1" dirty="0" smtClean="0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bn-BD" sz="2000" b="1" dirty="0" smtClean="0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smtClean="0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ln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1" dirty="0">
                            <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ln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75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1" dirty="0">
                            <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ln>
                            <a:solidFill>
                              <a:srgbClr val="FF0000"/>
                            </a:solidFill>
                            <a:latin typeface="Times New Roman"/>
                            <a:cs typeface="Times New Roman"/>
                          </a:rPr>
                          <m:t>√</m:t>
                        </m:r>
                        <m:r>
                          <m:rPr>
                            <m:nor/>
                          </m:rPr>
                          <a:rPr lang="en-US" sz="2000" b="1" dirty="0">
                            <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ln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b="1" dirty="0" smtClean="0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bn-BD" sz="2000" b="1" dirty="0" smtClean="0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বা, </a:t>
                </a:r>
                <a:r>
                  <a:rPr lang="en-US" sz="2000" b="1" dirty="0" smtClean="0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ln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1" dirty="0">
                            <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ln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75 </m:t>
                        </m:r>
                        <m:r>
                          <m:rPr>
                            <m:nor/>
                          </m:rPr>
                          <a:rPr lang="en-US" sz="2000" b="1" dirty="0">
                            <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ln>
                            <a:solidFill>
                              <a:srgbClr val="FF0000"/>
                            </a:solidFill>
                            <a:latin typeface="Times New Roman"/>
                            <a:cs typeface="Times New Roman"/>
                          </a:rPr>
                          <m:t>√</m:t>
                        </m:r>
                        <m:r>
                          <m:rPr>
                            <m:nor/>
                          </m:rPr>
                          <a:rPr lang="en-US" sz="2000" b="1" dirty="0">
                            <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ln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3</m:t>
                        </m:r>
                        <m:r>
                          <a:rPr lang="bn-BD" sz="2000" b="1" i="1" dirty="0" smtClean="0">
                            <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ln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1" dirty="0">
                            <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ln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b="1" dirty="0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smtClean="0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smtClean="0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[</a:t>
                </a:r>
                <a:r>
                  <a:rPr lang="en-US" sz="2000" b="1" dirty="0" smtClean="0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000" b="1" dirty="0" smtClean="0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হর এবং লবকে </a:t>
                </a:r>
                <a:r>
                  <a:rPr lang="en-US" sz="2000" b="1" dirty="0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√</a:t>
                </a:r>
                <a:r>
                  <a:rPr lang="en-US" sz="2000" b="1" dirty="0" smtClean="0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  <a:r>
                  <a:rPr lang="bn-BD" sz="2000" b="1" dirty="0" smtClean="0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দ্বারা গুন করে</a:t>
                </a:r>
                <a:r>
                  <a:rPr lang="en-US" sz="2000" b="1" dirty="0" smtClean="0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en-US" sz="2000" b="1" dirty="0" smtClean="0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]</a:t>
                </a:r>
                <a:r>
                  <a:rPr lang="bn-BD" sz="2000" b="1" dirty="0" smtClean="0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   </a:t>
                </a:r>
                <a:r>
                  <a:rPr lang="en-US" sz="2000" b="1" dirty="0" smtClean="0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 </a:t>
                </a:r>
                <a:endParaRPr lang="bn-BD" sz="2000" b="1" dirty="0" smtClean="0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FF0000"/>
                  </a:solidFill>
                  <a:latin typeface="Times New Roman"/>
                  <a:cs typeface="Times New Roman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bn-BD" sz="2000" b="1" dirty="0" smtClean="0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   বা,</a:t>
                </a:r>
                <a:r>
                  <a:rPr lang="en-US" sz="2000" b="1" dirty="0" smtClean="0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bn-BD" sz="2000" b="1" dirty="0" smtClean="0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2000" b="1" dirty="0" smtClean="0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ln>
                            <a:solidFill>
                              <a:srgbClr val="FF0000"/>
                            </a:solidFill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1" dirty="0">
                            <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ln>
                            <a:solidFill>
                              <a:srgbClr val="FF0000"/>
                            </a:solidFill>
                            <a:latin typeface="Times New Roman"/>
                            <a:cs typeface="Times New Roman"/>
                          </a:rPr>
                          <m:t>25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1" dirty="0">
                            <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ln>
                            <a:solidFill>
                              <a:srgbClr val="FF0000"/>
                            </a:solidFill>
                            <a:latin typeface="Times New Roman"/>
                            <a:cs typeface="Times New Roman"/>
                          </a:rPr>
                          <m:t>√</m:t>
                        </m:r>
                        <m:r>
                          <m:rPr>
                            <m:nor/>
                          </m:rPr>
                          <a:rPr lang="en-US" sz="2000" b="1" dirty="0">
                            <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ln>
                            <a:solidFill>
                              <a:srgbClr val="FF0000"/>
                            </a:solidFill>
                            <a:latin typeface="Times New Roman"/>
                            <a:cs typeface="Times New Roman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b="1" dirty="0" smtClean="0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bn-BD" sz="2000" b="1" dirty="0" smtClean="0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bn-BD" sz="2000" b="1" dirty="0" smtClean="0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বা,</a:t>
                </a:r>
                <a:r>
                  <a:rPr lang="en-US" sz="2000" b="1" dirty="0" smtClean="0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h = 43.301</a:t>
                </a:r>
                <a:r>
                  <a:rPr lang="bn-BD" sz="2000" b="1" dirty="0" smtClean="0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bn-BD" sz="2000" b="1" dirty="0" smtClean="0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প্রায়  )</a:t>
                </a:r>
              </a:p>
              <a:p>
                <a:pPr>
                  <a:lnSpc>
                    <a:spcPct val="150000"/>
                  </a:lnSpc>
                </a:pPr>
                <a:r>
                  <a:rPr lang="bn-BD" sz="2000" b="1" dirty="0" smtClean="0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   নির্ণয় টাওয়ারের উচ্চতা </a:t>
                </a:r>
                <a:r>
                  <a:rPr lang="en-US" sz="2000" b="1" dirty="0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43.301</a:t>
                </a:r>
                <a:r>
                  <a:rPr lang="bn-BD" sz="2000" b="1" dirty="0" smtClean="0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 মিটার  ( প্রায়  )  </a:t>
                </a:r>
                <a:endParaRPr lang="en-US" sz="2000" b="1" dirty="0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304800"/>
                <a:ext cx="9144000" cy="7010400"/>
              </a:xfrm>
              <a:prstGeom prst="rect">
                <a:avLst/>
              </a:prstGeom>
              <a:blipFill rotWithShape="1">
                <a:blip r:embed="rId2"/>
                <a:stretch>
                  <a:fillRect l="-532"/>
                </a:stretch>
              </a:blipFill>
              <a:ln>
                <a:solidFill>
                  <a:schemeClr val="bg1"/>
                </a:solidFill>
              </a:ln>
              <a:effectLst>
                <a:softEdge rad="6350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162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2743200" y="685800"/>
            <a:ext cx="2743200" cy="2590800"/>
            <a:chOff x="3200400" y="457200"/>
            <a:chExt cx="2743200" cy="2590800"/>
          </a:xfrm>
        </p:grpSpPr>
        <p:sp>
          <p:nvSpPr>
            <p:cNvPr id="4" name="Right Triangle 3"/>
            <p:cNvSpPr/>
            <p:nvPr/>
          </p:nvSpPr>
          <p:spPr>
            <a:xfrm flipH="1">
              <a:off x="3657600" y="838200"/>
              <a:ext cx="1828800" cy="1828800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prstTxWarp prst="textPlain">
                <a:avLst/>
              </a:prstTxWarp>
            </a:bodyPr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5181600" y="457200"/>
              <a:ext cx="609600" cy="381000"/>
            </a:xfrm>
            <a:prstGeom prst="rect">
              <a:avLst/>
            </a:prstGeom>
            <a:solidFill>
              <a:schemeClr val="bg1"/>
            </a:solidFill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5257800" y="2590800"/>
              <a:ext cx="609600" cy="457200"/>
            </a:xfrm>
            <a:prstGeom prst="rect">
              <a:avLst/>
            </a:prstGeom>
            <a:solidFill>
              <a:schemeClr val="bg1"/>
            </a:solidFill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1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200400" y="2590800"/>
              <a:ext cx="609600" cy="342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562600" y="1600200"/>
              <a:ext cx="3810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endParaRPr lang="en-US" sz="12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619500" y="2286000"/>
              <a:ext cx="647700" cy="5461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45◦</a:t>
              </a:r>
              <a:endParaRPr lang="en-US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4114800" y="2235200"/>
              <a:ext cx="208866" cy="460787"/>
            </a:xfrm>
            <a:custGeom>
              <a:avLst/>
              <a:gdLst>
                <a:gd name="connsiteX0" fmla="*/ 0 w 208866"/>
                <a:gd name="connsiteY0" fmla="*/ 0 h 460787"/>
                <a:gd name="connsiteX1" fmla="*/ 203200 w 208866"/>
                <a:gd name="connsiteY1" fmla="*/ 177800 h 460787"/>
                <a:gd name="connsiteX2" fmla="*/ 152400 w 208866"/>
                <a:gd name="connsiteY2" fmla="*/ 431800 h 460787"/>
                <a:gd name="connsiteX3" fmla="*/ 152400 w 208866"/>
                <a:gd name="connsiteY3" fmla="*/ 444500 h 460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866" h="460787">
                  <a:moveTo>
                    <a:pt x="0" y="0"/>
                  </a:moveTo>
                  <a:cubicBezTo>
                    <a:pt x="88900" y="52916"/>
                    <a:pt x="177800" y="105833"/>
                    <a:pt x="203200" y="177800"/>
                  </a:cubicBezTo>
                  <a:cubicBezTo>
                    <a:pt x="228600" y="249767"/>
                    <a:pt x="160867" y="387350"/>
                    <a:pt x="152400" y="431800"/>
                  </a:cubicBezTo>
                  <a:cubicBezTo>
                    <a:pt x="143933" y="476250"/>
                    <a:pt x="148166" y="460375"/>
                    <a:pt x="152400" y="444500"/>
                  </a:cubicBezTo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cxnSp>
          <p:nvCxnSpPr>
            <p:cNvPr id="17" name="Elbow Connector 16"/>
            <p:cNvCxnSpPr/>
            <p:nvPr/>
          </p:nvCxnSpPr>
          <p:spPr>
            <a:xfrm rot="5400000" flipH="1" flipV="1">
              <a:off x="5143500" y="2324100"/>
              <a:ext cx="381000" cy="304800"/>
            </a:xfrm>
            <a:prstGeom prst="bentConnector3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76200" y="3581400"/>
            <a:ext cx="8991600" cy="213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bn-BD" sz="24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মিটার লম্বা একটি মই একটি দেওয়ালের ছাদ বরাবর ঠেসে দিয়ে ভূমির সঙ্গে </a:t>
            </a:r>
            <a:r>
              <a:rPr lang="en-US" sz="24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r>
              <a:rPr lang="en-US" sz="24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  <a:latin typeface="Times New Roman"/>
                <a:cs typeface="Times New Roman"/>
              </a:rPr>
              <a:t>ᵒ</a:t>
            </a:r>
            <a:r>
              <a:rPr lang="bn-BD" sz="24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কোণ উৎপন্ন করে । দেওয়ালের উচ্চতা নির্নয় কর ।  </a:t>
            </a:r>
            <a:endParaRPr lang="en-US" sz="240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8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8662" y="228600"/>
            <a:ext cx="4191000" cy="1143000"/>
          </a:xfr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cwiwPwZ</a:t>
            </a:r>
            <a:endParaRPr lang="en-US" sz="80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304799" y="1981200"/>
            <a:ext cx="7792233" cy="1981200"/>
          </a:xfr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d‡ivR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Avng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`</a:t>
            </a:r>
          </a:p>
          <a:p>
            <a:pPr marL="0" indent="0">
              <a:buNone/>
            </a:pP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mnKvwi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40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ivDRvb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Avi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Avi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G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wm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g‡Wj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miKvwi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nvB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¯‹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zj</a:t>
            </a:r>
            <a:endParaRPr lang="bn-BD" sz="4000" b="1" dirty="0">
              <a:solidFill>
                <a:srgbClr val="FF0000"/>
              </a:solidFill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1395" y="4343400"/>
            <a:ext cx="7696200" cy="193899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</a:t>
            </a:r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elq</a:t>
            </a: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MwYZ</a:t>
            </a:r>
            <a:endParaRPr lang="en-US" sz="4000" dirty="0" smtClean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kÖwY</a:t>
            </a: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: beg/`kg</a:t>
            </a:r>
          </a:p>
          <a:p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w&amp;e‡kl</a:t>
            </a: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wÎ‡KvYwgwZ</a:t>
            </a: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(`kg </a:t>
            </a:r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Aa¨vq</a:t>
            </a: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)</a:t>
            </a:r>
            <a:endParaRPr lang="en-US" sz="40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2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" y="304800"/>
                <a:ext cx="8610600" cy="7035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b="1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সমাধান-</a:t>
                </a:r>
              </a:p>
              <a:p>
                <a:r>
                  <a:rPr lang="bn-BD" sz="2400" b="1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মনেকরি , </a:t>
                </a:r>
              </a:p>
              <a:p>
                <a:r>
                  <a:rPr lang="bn-BD" sz="2400" b="1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দেওয়ালটির উচ্চতা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AB</a:t>
                </a:r>
                <a:r>
                  <a:rPr lang="bn-BD" sz="2400" b="1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=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 </a:t>
                </a:r>
                <a:r>
                  <a:rPr lang="bn-BD" sz="2400" b="1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মিটার </a:t>
                </a:r>
                <a:endParaRPr lang="en-US" sz="24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2400" b="1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মইটির দৈর্ঘ্য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AC</a:t>
                </a:r>
                <a:r>
                  <a:rPr lang="bn-BD" sz="2400" b="1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=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18 </a:t>
                </a:r>
                <a:r>
                  <a:rPr lang="bn-BD" sz="2400" b="1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মিটার এবং ভুমির সংগে </a:t>
                </a:r>
                <a14:m>
                  <m:oMath xmlns:m="http://schemas.openxmlformats.org/officeDocument/2006/math">
                    <m:r>
                      <a:rPr lang="bn-BD" sz="2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∠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ACB</a:t>
                </a:r>
                <a:r>
                  <a:rPr lang="bn-BD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NikoshBAN" pitchFamily="2" charset="0"/>
                  </a:rPr>
                  <a:t>=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45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°</m:t>
                    </m:r>
                  </m:oMath>
                </a14:m>
                <a:r>
                  <a:rPr lang="bn-BD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NikoshBAN" pitchFamily="2" charset="0"/>
                  </a:rPr>
                  <a:t>উৎপন্ন</a:t>
                </a:r>
                <a:r>
                  <a:rPr lang="bn-BD" sz="2400" b="1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করে ।</a:t>
                </a:r>
                <a:endParaRPr lang="en-US" sz="24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bn-BD" sz="2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∆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ABC</a:t>
                </a:r>
                <a:r>
                  <a:rPr lang="bn-BD" sz="2400" b="1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থেকে পাই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,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uncPr>
                      <m:fName>
                        <m:r>
                          <a:rPr lang="en-US" sz="2400" b="1" i="0" smtClean="0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  <m:t>𝐬𝐢𝐧</m:t>
                        </m:r>
                      </m:fName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∠</m:t>
                        </m:r>
                        <m:r>
                          <m:rPr>
                            <m:nor/>
                          </m:rPr>
                          <a:rPr lang="bn-BD" sz="2400" b="1" dirty="0">
                            <a:solidFill>
                              <a:srgbClr val="FF0000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0000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m:t>ACB</m:t>
                        </m:r>
                      </m:e>
                    </m:func>
                  </m:oMath>
                </a14:m>
                <a:r>
                  <a:rPr lang="bn-BD" sz="2000" b="1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000" b="1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FF0000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m:t>AB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FF0000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m:t>AC</m:t>
                        </m:r>
                      </m:den>
                    </m:f>
                  </m:oMath>
                </a14:m>
                <a:r>
                  <a:rPr lang="bn-BD" sz="2400" b="1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    </a:t>
                </a:r>
                <a:r>
                  <a:rPr lang="bn-BD" sz="2400" b="1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bn-BD" sz="24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  <a:cs typeface="NikoshBAN" pitchFamily="2" charset="0"/>
                      </a:rPr>
                      <m:t>𝒔𝒊𝒏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45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° </m:t>
                    </m:r>
                  </m:oMath>
                </a14:m>
                <a:r>
                  <a:rPr lang="bn-BD" sz="2400" b="1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b="1" i="1" dirty="0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0000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0000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en-US" sz="24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400" b="1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4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বা,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√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0000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bn-BD" sz="2400" b="1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bn-BD" sz="24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b="1" i="1" dirty="0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dirty="0" smtClean="0">
                            <a:solidFill>
                              <a:srgbClr val="FF0000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2400" b="1" dirty="0" smtClean="0">
                            <a:solidFill>
                              <a:srgbClr val="FF0000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1" dirty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∵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  <m:t>𝒔𝒊𝒏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45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°</m:t>
                        </m:r>
                        <m:r>
                          <m:rPr>
                            <m:nor/>
                          </m:rPr>
                          <a:rPr lang="bn-BD" sz="2400" b="1" dirty="0">
                            <a:solidFill>
                              <a:srgbClr val="FF0000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400" b="1" dirty="0">
                                <a:solidFill>
                                  <a:srgbClr val="FF0000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√</m:t>
                            </m:r>
                            <m:r>
                              <m:rPr>
                                <m:nor/>
                              </m:rPr>
                              <a:rPr lang="en-US" sz="2400" b="1" dirty="0">
                                <a:solidFill>
                                  <a:srgbClr val="FF0000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2400" b="1" dirty="0">
                                <a:solidFill>
                                  <a:srgbClr val="FF0000"/>
                                </a:solidFill>
                                <a:latin typeface="NikoshBAN" pitchFamily="2" charset="0"/>
                                <a:cs typeface="NikoshBAN" pitchFamily="2" charset="0"/>
                              </a:rPr>
                              <m:t> 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     </a:t>
                </a:r>
                <a:r>
                  <a:rPr lang="bn-BD" sz="2400" b="1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bn-BD" sz="24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√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h</a:t>
                </a:r>
                <a:r>
                  <a:rPr lang="bn-BD" sz="2400" b="1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=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18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   </a:t>
                </a:r>
                <a:r>
                  <a:rPr lang="bn-BD" sz="2400" b="1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4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4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4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বা,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 h </a:t>
                </a:r>
                <a:r>
                  <a:rPr lang="bn-BD" sz="2400" b="1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bn-BD" sz="2400" b="1" dirty="0">
                    <a:solidFill>
                      <a:srgbClr val="FF0000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b="1" i="1" dirty="0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18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√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bn-BD" sz="2400" b="1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    </a:t>
                </a:r>
                <a:r>
                  <a:rPr lang="bn-BD" sz="2400" b="1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bn-BD" sz="24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en-US" sz="24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h </a:t>
                </a:r>
                <a:r>
                  <a:rPr lang="bn-BD" sz="2400" b="1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bn-BD" sz="2400" b="1" dirty="0">
                    <a:solidFill>
                      <a:srgbClr val="FF0000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b="1" i="1" dirty="0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18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√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bn-BD" sz="2400" b="1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bn-BD" sz="2400" b="1" dirty="0">
                            <a:solidFill>
                              <a:srgbClr val="FF0000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bn-BD" sz="2400" b="1" dirty="0">
                            <a:solidFill>
                              <a:srgbClr val="FF0000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m:t>হর ও</m:t>
                        </m:r>
                        <m:r>
                          <m:rPr>
                            <m:nor/>
                          </m:rPr>
                          <a:rPr lang="en-US" sz="2400" b="1" i="0" dirty="0" smtClean="0">
                            <a:solidFill>
                              <a:srgbClr val="FF0000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bn-BD" sz="2400" b="1" dirty="0">
                            <a:solidFill>
                              <a:srgbClr val="FF0000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m:t>লবকে</m:t>
                        </m:r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√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400" b="1" i="0" dirty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bn-BD" sz="2400" b="1" dirty="0">
                            <a:solidFill>
                              <a:srgbClr val="FF0000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m:t>দ্বারা গুন করে</m:t>
                        </m:r>
                        <m:r>
                          <m:rPr>
                            <m:nor/>
                          </m:rPr>
                          <a:rPr lang="en-US" sz="2400" b="1" i="0" dirty="0" smtClean="0">
                            <a:solidFill>
                              <a:srgbClr val="FF0000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bn-BD" sz="2400" b="1" dirty="0">
                            <a:solidFill>
                              <a:srgbClr val="FF0000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m:t>পাই</m:t>
                        </m:r>
                      </m:e>
                    </m:d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      </a:t>
                </a:r>
              </a:p>
              <a:p>
                <a:r>
                  <a:rPr lang="en-US" sz="2400" b="1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4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বা,</a:t>
                </a:r>
                <a:r>
                  <a:rPr lang="en-US" sz="24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h </a:t>
                </a:r>
                <a:r>
                  <a:rPr lang="bn-BD" sz="2400" b="1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en-US" sz="2400" b="1" dirty="0">
                    <a:solidFill>
                      <a:srgbClr val="FF0000"/>
                    </a:solidFill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𝟗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√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 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∴ 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bn-BD" sz="2400" b="1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=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12.728</a:t>
                </a:r>
                <a:r>
                  <a:rPr lang="bn-BD" sz="24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( প্রায় </a:t>
                </a:r>
                <a:r>
                  <a:rPr lang="bn-BD" sz="2400" b="1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)</a:t>
                </a:r>
                <a:endParaRPr lang="en-US" sz="24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2400" b="1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সুতরাং দেওয়ালটির উচ্চতা 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12.728 </a:t>
                </a:r>
                <a:r>
                  <a:rPr lang="bn-BD" sz="2400" b="1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মিটার ( প্রায় )</a:t>
                </a:r>
                <a:endParaRPr lang="en-US" sz="24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endParaRPr lang="en-US" sz="24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endParaRPr lang="en-US" sz="2400" dirty="0" smtClean="0">
                  <a:latin typeface="NikoshBAN" pitchFamily="2" charset="0"/>
                  <a:cs typeface="NikoshBAN" pitchFamily="2" charset="0"/>
                </a:endParaRPr>
              </a:p>
              <a:p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  <a:p>
                <a:endParaRPr lang="en-US" sz="2400" dirty="0" smtClean="0">
                  <a:latin typeface="NikoshBAN" pitchFamily="2" charset="0"/>
                  <a:cs typeface="NikoshBAN" pitchFamily="2" charset="0"/>
                </a:endParaRPr>
              </a:p>
              <a:p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  <a:p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04800"/>
                <a:ext cx="8610600" cy="7035837"/>
              </a:xfrm>
              <a:prstGeom prst="rect">
                <a:avLst/>
              </a:prstGeom>
              <a:blipFill rotWithShape="1">
                <a:blip r:embed="rId2"/>
                <a:stretch>
                  <a:fillRect l="-1133" t="-13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281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5001161"/>
            <a:ext cx="8915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ভূতলস্থ কোনো বিন্দুর কোন স্থানে একটি দালানের ছাদের একটি বিন্দুর উন্নতি কোণ  </a:t>
            </a:r>
            <a:r>
              <a:rPr lang="bn-BD" sz="2400" dirty="0" smtClean="0">
                <a:solidFill>
                  <a:srgbClr val="FF0000"/>
                </a:solidFill>
                <a:latin typeface="Times New Roman" pitchFamily="18" charset="0"/>
                <a:cs typeface="NikoshBAN" pitchFamily="2" charset="0"/>
              </a:rPr>
              <a:t>৬০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ডিগ্রী  । ঐ স্থান থেকে ৪২ মিটার পিছিয়ে গেলে দালানের ঐ বিন্দুর উন্নতি কোণ ৪৫ ডিগ্রী হয় । দালানের উচ্চতা নির্ণয় কর ।  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752600" y="304800"/>
            <a:ext cx="4267200" cy="4286310"/>
            <a:chOff x="4572000" y="533400"/>
            <a:chExt cx="4267200" cy="4286310"/>
          </a:xfrm>
        </p:grpSpPr>
        <p:grpSp>
          <p:nvGrpSpPr>
            <p:cNvPr id="39" name="Group 38"/>
            <p:cNvGrpSpPr/>
            <p:nvPr/>
          </p:nvGrpSpPr>
          <p:grpSpPr>
            <a:xfrm>
              <a:off x="4572000" y="533400"/>
              <a:ext cx="4267200" cy="4286310"/>
              <a:chOff x="4724400" y="533400"/>
              <a:chExt cx="4267200" cy="4286310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4724400" y="533400"/>
                <a:ext cx="4267200" cy="4286310"/>
                <a:chOff x="4724400" y="533400"/>
                <a:chExt cx="4267200" cy="4286310"/>
              </a:xfrm>
            </p:grpSpPr>
            <p:grpSp>
              <p:nvGrpSpPr>
                <p:cNvPr id="35" name="Group 34"/>
                <p:cNvGrpSpPr/>
                <p:nvPr/>
              </p:nvGrpSpPr>
              <p:grpSpPr>
                <a:xfrm>
                  <a:off x="5070157" y="533400"/>
                  <a:ext cx="3235643" cy="3962400"/>
                  <a:chOff x="5029200" y="533400"/>
                  <a:chExt cx="3235643" cy="3962400"/>
                </a:xfrm>
              </p:grpSpPr>
              <p:sp>
                <p:nvSpPr>
                  <p:cNvPr id="5" name="Right Triangle 4"/>
                  <p:cNvSpPr/>
                  <p:nvPr/>
                </p:nvSpPr>
                <p:spPr>
                  <a:xfrm flipH="1">
                    <a:off x="5029200" y="1143000"/>
                    <a:ext cx="2743200" cy="2743200"/>
                  </a:xfrm>
                  <a:prstGeom prst="rtTriangl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6" name="Straight Connector 5"/>
                  <p:cNvCxnSpPr>
                    <a:stCxn id="5" idx="3"/>
                    <a:endCxn id="5" idx="0"/>
                  </p:cNvCxnSpPr>
                  <p:nvPr/>
                </p:nvCxnSpPr>
                <p:spPr>
                  <a:xfrm flipV="1">
                    <a:off x="6400800" y="1143000"/>
                    <a:ext cx="1371600" cy="2743200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</p:cxnSp>
              <p:sp>
                <p:nvSpPr>
                  <p:cNvPr id="9" name="Freeform 8"/>
                  <p:cNvSpPr/>
                  <p:nvPr/>
                </p:nvSpPr>
                <p:spPr>
                  <a:xfrm>
                    <a:off x="5364480" y="3535680"/>
                    <a:ext cx="139605" cy="350520"/>
                  </a:xfrm>
                  <a:custGeom>
                    <a:avLst/>
                    <a:gdLst>
                      <a:gd name="connsiteX0" fmla="*/ 0 w 139605"/>
                      <a:gd name="connsiteY0" fmla="*/ 0 h 350520"/>
                      <a:gd name="connsiteX1" fmla="*/ 137160 w 139605"/>
                      <a:gd name="connsiteY1" fmla="*/ 152400 h 350520"/>
                      <a:gd name="connsiteX2" fmla="*/ 91440 w 139605"/>
                      <a:gd name="connsiteY2" fmla="*/ 335280 h 350520"/>
                      <a:gd name="connsiteX3" fmla="*/ 91440 w 139605"/>
                      <a:gd name="connsiteY3" fmla="*/ 335280 h 350520"/>
                      <a:gd name="connsiteX4" fmla="*/ 106680 w 139605"/>
                      <a:gd name="connsiteY4" fmla="*/ 350520 h 3505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605" h="350520">
                        <a:moveTo>
                          <a:pt x="0" y="0"/>
                        </a:moveTo>
                        <a:cubicBezTo>
                          <a:pt x="60960" y="48260"/>
                          <a:pt x="121920" y="96520"/>
                          <a:pt x="137160" y="152400"/>
                        </a:cubicBezTo>
                        <a:cubicBezTo>
                          <a:pt x="152400" y="208280"/>
                          <a:pt x="91440" y="335280"/>
                          <a:pt x="91440" y="335280"/>
                        </a:cubicBezTo>
                        <a:lnTo>
                          <a:pt x="91440" y="335280"/>
                        </a:lnTo>
                        <a:lnTo>
                          <a:pt x="106680" y="350520"/>
                        </a:lnTo>
                      </a:path>
                    </a:pathLst>
                  </a:cu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" name="Freeform 9"/>
                  <p:cNvSpPr/>
                  <p:nvPr/>
                </p:nvSpPr>
                <p:spPr>
                  <a:xfrm>
                    <a:off x="6568440" y="3505200"/>
                    <a:ext cx="185758" cy="354267"/>
                  </a:xfrm>
                  <a:custGeom>
                    <a:avLst/>
                    <a:gdLst>
                      <a:gd name="connsiteX0" fmla="*/ 0 w 185758"/>
                      <a:gd name="connsiteY0" fmla="*/ 0 h 354267"/>
                      <a:gd name="connsiteX1" fmla="*/ 167640 w 185758"/>
                      <a:gd name="connsiteY1" fmla="*/ 91440 h 354267"/>
                      <a:gd name="connsiteX2" fmla="*/ 182880 w 185758"/>
                      <a:gd name="connsiteY2" fmla="*/ 335280 h 354267"/>
                      <a:gd name="connsiteX3" fmla="*/ 182880 w 185758"/>
                      <a:gd name="connsiteY3" fmla="*/ 320040 h 354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5758" h="354267">
                        <a:moveTo>
                          <a:pt x="0" y="0"/>
                        </a:moveTo>
                        <a:cubicBezTo>
                          <a:pt x="68580" y="17780"/>
                          <a:pt x="137160" y="35560"/>
                          <a:pt x="167640" y="91440"/>
                        </a:cubicBezTo>
                        <a:cubicBezTo>
                          <a:pt x="198120" y="147320"/>
                          <a:pt x="180340" y="297180"/>
                          <a:pt x="182880" y="335280"/>
                        </a:cubicBezTo>
                        <a:cubicBezTo>
                          <a:pt x="185420" y="373380"/>
                          <a:pt x="184150" y="346710"/>
                          <a:pt x="182880" y="320040"/>
                        </a:cubicBezTo>
                      </a:path>
                    </a:pathLst>
                  </a:cu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1" name="Straight Arrow Connector 10"/>
                  <p:cNvCxnSpPr/>
                  <p:nvPr/>
                </p:nvCxnSpPr>
                <p:spPr>
                  <a:xfrm>
                    <a:off x="5029200" y="4343400"/>
                    <a:ext cx="1371600" cy="0"/>
                  </a:xfrm>
                  <a:prstGeom prst="straightConnector1">
                    <a:avLst/>
                  </a:prstGeom>
                  <a:ln>
                    <a:headEnd type="arrow"/>
                    <a:tailEnd type="arrow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Straight Arrow Connector 11"/>
                  <p:cNvCxnSpPr/>
                  <p:nvPr/>
                </p:nvCxnSpPr>
                <p:spPr>
                  <a:xfrm>
                    <a:off x="6400800" y="4495800"/>
                    <a:ext cx="1371600" cy="0"/>
                  </a:xfrm>
                  <a:prstGeom prst="straightConnector1">
                    <a:avLst/>
                  </a:prstGeom>
                  <a:ln>
                    <a:headEnd type="arrow"/>
                    <a:tailEnd type="arrow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" name="Rectangle 12"/>
                  <p:cNvSpPr/>
                  <p:nvPr/>
                </p:nvSpPr>
                <p:spPr>
                  <a:xfrm>
                    <a:off x="7566267" y="533400"/>
                    <a:ext cx="518091" cy="64633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3600" dirty="0">
                        <a:ln>
                          <a:solidFill>
                            <a:schemeClr val="tx1"/>
                          </a:solidFill>
                        </a:ln>
                        <a:latin typeface="Times New Roman" pitchFamily="18" charset="0"/>
                        <a:cs typeface="Times New Roman" pitchFamily="18" charset="0"/>
                      </a:rPr>
                      <a:t>A</a:t>
                    </a:r>
                  </a:p>
                </p:txBody>
              </p:sp>
              <p:sp>
                <p:nvSpPr>
                  <p:cNvPr id="15" name="Rectangle 14"/>
                  <p:cNvSpPr/>
                  <p:nvPr/>
                </p:nvSpPr>
                <p:spPr>
                  <a:xfrm>
                    <a:off x="6136956" y="3733800"/>
                    <a:ext cx="492444" cy="64633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3600" dirty="0">
                        <a:ln>
                          <a:solidFill>
                            <a:schemeClr val="tx1"/>
                          </a:solidFill>
                        </a:ln>
                        <a:latin typeface="Times New Roman" pitchFamily="18" charset="0"/>
                        <a:cs typeface="Times New Roman" pitchFamily="18" charset="0"/>
                      </a:rPr>
                      <a:t>C</a:t>
                    </a: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6" name="Rectangle 15"/>
                  <p:cNvSpPr/>
                  <p:nvPr/>
                </p:nvSpPr>
                <p:spPr>
                  <a:xfrm>
                    <a:off x="7772400" y="3733800"/>
                    <a:ext cx="492443" cy="64633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3600" dirty="0">
                        <a:ln>
                          <a:solidFill>
                            <a:schemeClr val="tx1"/>
                          </a:solidFill>
                        </a:ln>
                        <a:latin typeface="Times New Roman" pitchFamily="18" charset="0"/>
                        <a:cs typeface="Times New Roman" pitchFamily="18" charset="0"/>
                      </a:rPr>
                      <a:t>B</a:t>
                    </a:r>
                    <a:endParaRPr lang="en-US" sz="3600" dirty="0"/>
                  </a:p>
                </p:txBody>
              </p:sp>
            </p:grpSp>
            <p:sp>
              <p:nvSpPr>
                <p:cNvPr id="20" name="TextBox 19"/>
                <p:cNvSpPr txBox="1"/>
                <p:nvPr/>
              </p:nvSpPr>
              <p:spPr>
                <a:xfrm>
                  <a:off x="7772400" y="2133600"/>
                  <a:ext cx="1219200" cy="76944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dirty="0" smtClean="0">
                      <a:latin typeface="Times New Roman" pitchFamily="18" charset="0"/>
                      <a:cs typeface="Times New Roman" pitchFamily="18" charset="0"/>
                    </a:rPr>
                    <a:t>h</a:t>
                  </a:r>
                  <a:endParaRPr lang="en-US" sz="4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28" name="Straight Arrow Connector 27"/>
                <p:cNvCxnSpPr/>
                <p:nvPr/>
              </p:nvCxnSpPr>
              <p:spPr>
                <a:xfrm flipV="1">
                  <a:off x="8001000" y="1143000"/>
                  <a:ext cx="0" cy="107424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Arrow Connector 29"/>
                <p:cNvCxnSpPr/>
                <p:nvPr/>
              </p:nvCxnSpPr>
              <p:spPr>
                <a:xfrm>
                  <a:off x="8018621" y="2903041"/>
                  <a:ext cx="0" cy="98315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1" name="TextBox 30"/>
                <p:cNvSpPr txBox="1"/>
                <p:nvPr/>
              </p:nvSpPr>
              <p:spPr>
                <a:xfrm>
                  <a:off x="5105400" y="3562290"/>
                  <a:ext cx="9906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2000" dirty="0" smtClean="0">
                      <a:latin typeface="NikoshBAN" pitchFamily="2" charset="0"/>
                      <a:cs typeface="NikoshBAN" pitchFamily="2" charset="0"/>
                    </a:rPr>
                    <a:t>৪৫</a:t>
                  </a:r>
                  <a:r>
                    <a:rPr lang="en-US" sz="2000" dirty="0" smtClean="0">
                      <a:latin typeface="Times New Roman"/>
                      <a:cs typeface="Times New Roman"/>
                    </a:rPr>
                    <a:t>ᵒ</a:t>
                  </a:r>
                  <a:endParaRPr lang="en-US" sz="20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4724400" y="3758625"/>
                  <a:ext cx="1676400" cy="5847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>
                  <a:softEdge rad="635000"/>
                </a:effectLst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>
                      <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latin typeface="Times New Roman" pitchFamily="18" charset="0"/>
                      <a:cs typeface="Times New Roman" pitchFamily="18" charset="0"/>
                    </a:rPr>
                    <a:t>D</a:t>
                  </a:r>
                  <a:endParaRPr lang="en-US" dirty="0"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5562600" y="4267200"/>
                  <a:ext cx="22098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2000" dirty="0" smtClean="0">
                      <a:latin typeface="NikoshBAN" pitchFamily="2" charset="0"/>
                      <a:cs typeface="NikoshBAN" pitchFamily="2" charset="0"/>
                    </a:rPr>
                    <a:t>৪২</a:t>
                  </a:r>
                  <a:endParaRPr lang="en-US" sz="20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6934200" y="4419600"/>
                  <a:ext cx="20574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 smtClean="0">
                      <a:latin typeface="NikoshBAN" pitchFamily="2" charset="0"/>
                      <a:cs typeface="NikoshBAN" pitchFamily="2" charset="0"/>
                    </a:rPr>
                    <a:t>X</a:t>
                  </a:r>
                  <a:endParaRPr lang="en-US" sz="20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cxnSp>
            <p:nvCxnSpPr>
              <p:cNvPr id="38" name="Straight Connector 37"/>
              <p:cNvCxnSpPr/>
              <p:nvPr/>
            </p:nvCxnSpPr>
            <p:spPr>
              <a:xfrm>
                <a:off x="7813357" y="1981200"/>
                <a:ext cx="0" cy="92184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1" name="TextBox 40"/>
            <p:cNvSpPr txBox="1"/>
            <p:nvPr/>
          </p:nvSpPr>
          <p:spPr>
            <a:xfrm>
              <a:off x="6248400" y="3562290"/>
              <a:ext cx="1371600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softEdge rad="635000"/>
            </a:effectLst>
          </p:spPr>
          <p:txBody>
            <a:bodyPr wrap="square" rtlCol="0">
              <a:spAutoFit/>
            </a:bodyPr>
            <a:lstStyle/>
            <a:p>
              <a:r>
                <a:rPr lang="bn-BD" sz="2000" dirty="0" smtClean="0"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latin typeface="NikoshBAN" pitchFamily="2" charset="0"/>
                  <a:cs typeface="NikoshBAN" pitchFamily="2" charset="0"/>
                </a:rPr>
                <a:t>৬০</a:t>
              </a:r>
              <a:r>
                <a:rPr lang="en-US" sz="2000" dirty="0" smtClean="0"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latin typeface="Times New Roman"/>
                  <a:cs typeface="Times New Roman"/>
                </a:rPr>
                <a:t>ᵒ</a:t>
              </a:r>
              <a:endParaRPr lang="en-US" sz="20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078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0" y="340415"/>
                <a:ext cx="9144000" cy="82958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2000" b="1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সমাধান-</a:t>
                </a:r>
                <a:endParaRPr lang="en-US" sz="20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2000" b="1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মনেকরি ,</a:t>
                </a:r>
                <a:endParaRPr lang="en-US" sz="20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2000" b="1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0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দলানের উচ্চতা </a:t>
                </a:r>
                <a:r>
                  <a:rPr lang="en-US" sz="20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AB</a:t>
                </a:r>
                <a:r>
                  <a:rPr lang="bn-BD" sz="20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en-US" sz="20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h </a:t>
                </a:r>
                <a:r>
                  <a:rPr lang="bn-BD" sz="20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, শীর্ষের উন্নতি কোন </a:t>
                </a:r>
                <a14:m>
                  <m:oMath xmlns:m="http://schemas.openxmlformats.org/officeDocument/2006/math">
                    <m:r>
                      <a:rPr lang="bn-BD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∠</m:t>
                    </m:r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ACB</a:t>
                </a:r>
                <a:r>
                  <a:rPr lang="bn-BD" sz="20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= </a:t>
                </a:r>
                <a:r>
                  <a:rPr lang="en-US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60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°</m:t>
                    </m:r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BD" sz="20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এবং </a:t>
                </a:r>
                <a:r>
                  <a:rPr lang="en-US" sz="20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C</a:t>
                </a:r>
                <a:r>
                  <a:rPr lang="bn-BD" sz="20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স্থান </a:t>
                </a:r>
                <a:r>
                  <a:rPr lang="en-US" sz="20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0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থেকে</a:t>
                </a:r>
                <a:r>
                  <a:rPr lang="en-US" sz="20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CD </a:t>
                </a:r>
                <a:r>
                  <a:rPr lang="bn-BD" sz="20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42</a:t>
                </a:r>
                <a:r>
                  <a:rPr lang="bn-BD" sz="20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মিটার পিছিয়ে গেলে উন্নতি </a:t>
                </a:r>
                <a:r>
                  <a:rPr lang="en-US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ADB </a:t>
                </a:r>
                <a:r>
                  <a:rPr lang="bn-BD" sz="20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45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°</m:t>
                    </m:r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0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হয় ।</a:t>
                </a:r>
              </a:p>
              <a:p>
                <a:r>
                  <a:rPr lang="bn-BD" sz="20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  ধরি ,</a:t>
                </a:r>
                <a:r>
                  <a:rPr lang="en-US" sz="20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BC </a:t>
                </a:r>
                <a:r>
                  <a:rPr lang="bn-BD" sz="20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en-US" sz="20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bn-BD" sz="20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মিটার </a:t>
                </a:r>
              </a:p>
              <a:p>
                <a:r>
                  <a:rPr lang="bn-BD" sz="20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          </a:t>
                </a:r>
                <a:r>
                  <a:rPr lang="en-US" sz="20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BD </a:t>
                </a:r>
                <a:r>
                  <a:rPr lang="bn-BD" sz="20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en-US" sz="20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BC + CD = ( x + </a:t>
                </a:r>
                <a:r>
                  <a:rPr lang="en-US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42 ) </a:t>
                </a:r>
                <a:r>
                  <a:rPr lang="bn-BD" sz="20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মিটার</a:t>
                </a:r>
                <a:r>
                  <a:rPr lang="en-US" sz="20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20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∆</m:t>
                    </m:r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ABC</a:t>
                </a:r>
                <a:r>
                  <a:rPr lang="bn-BD" sz="20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0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থেকে পাই </a:t>
                </a:r>
                <a:r>
                  <a:rPr lang="en-US" sz="20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endParaRPr lang="bn-BD" sz="20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20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            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uncPr>
                      <m:fNam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  <m:t>𝒕𝒂𝒏</m:t>
                        </m:r>
                      </m:fName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  <m:t>𝟔𝟎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°</m:t>
                        </m:r>
                      </m:e>
                    </m:func>
                  </m:oMath>
                </a14:m>
                <a:r>
                  <a:rPr lang="bn-BD" sz="20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=</a:t>
                </a:r>
                <a:r>
                  <a:rPr lang="en-US" sz="20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  <m:t>𝑨𝑩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  <m:t>𝑩𝑪</m:t>
                        </m:r>
                      </m:den>
                    </m:f>
                  </m:oMath>
                </a14:m>
                <a:r>
                  <a:rPr lang="bn-BD" sz="20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     বা ,  </a:t>
                </a:r>
                <a14:m>
                  <m:oMath xmlns:m="http://schemas.openxmlformats.org/officeDocument/2006/math">
                    <m:r>
                      <a:rPr lang="bn-BD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√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𝟑</m:t>
                    </m:r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0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en-US" sz="20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  <m:t>𝒉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bn-BD" sz="20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bn-BD" sz="2000" b="1" i="1" dirty="0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bn-BD" sz="2000" b="1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∵</m:t>
                        </m:r>
                        <m:func>
                          <m:funcPr>
                            <m:ctrlPr>
                              <a:rPr lang="en-US" sz="2000" b="1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funcPr>
                          <m:fName>
                            <m:r>
                              <a:rPr lang="en-US" sz="2000" b="1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𝒕𝒂𝒏</m:t>
                            </m:r>
                          </m:fName>
                          <m:e>
                            <m:r>
                              <a:rPr lang="en-US" sz="2000" b="1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𝟔𝟎</m:t>
                            </m:r>
                            <m:r>
                              <a:rPr lang="en-US" sz="2000" b="1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°= √</m:t>
                            </m:r>
                            <m:r>
                              <a:rPr lang="en-US" sz="2000" b="1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𝟑</m:t>
                            </m:r>
                          </m:e>
                        </m:func>
                      </m:e>
                    </m:d>
                  </m:oMath>
                </a14:m>
                <a:r>
                  <a:rPr lang="bn-BD" sz="20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0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20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         </a:t>
                </a:r>
                <a:r>
                  <a:rPr lang="bn-BD" sz="2000" b="1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bn-BD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𝒙</m:t>
                    </m:r>
                  </m:oMath>
                </a14:m>
                <a:r>
                  <a:rPr lang="bn-BD" sz="20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=</a:t>
                </a:r>
                <a:r>
                  <a:rPr lang="en-US" sz="20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  <m:t>𝒉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𝟑</m:t>
                            </m:r>
                          </m:e>
                        </m:rad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   </m:t>
                        </m:r>
                      </m:den>
                    </m:f>
                  </m:oMath>
                </a14:m>
                <a:r>
                  <a:rPr lang="bn-BD" sz="20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---------( </a:t>
                </a:r>
                <a:r>
                  <a:rPr lang="en-US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1 )</a:t>
                </a:r>
                <a:r>
                  <a:rPr lang="bn-BD" sz="20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               </a:t>
                </a:r>
              </a:p>
              <a:p>
                <a:r>
                  <a:rPr lang="bn-BD" sz="2000" b="1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আবার </a:t>
                </a:r>
                <a:r>
                  <a:rPr lang="bn-BD" sz="20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,   </a:t>
                </a:r>
                <a:endParaRPr lang="en-US" sz="20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2000" b="1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bn-BD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∆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𝑨𝑫𝑩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 </m:t>
                    </m:r>
                  </m:oMath>
                </a14:m>
                <a:r>
                  <a:rPr lang="bn-BD" sz="20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থেকে পাই</a:t>
                </a:r>
                <a:r>
                  <a:rPr lang="en-US" sz="20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,</a:t>
                </a:r>
                <a:r>
                  <a:rPr lang="bn-BD" sz="20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bn-BD" sz="20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    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uncPr>
                      <m:fNam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  <m:t>𝒕𝒂𝒏</m:t>
                        </m:r>
                      </m:fName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  <m:t>𝟒𝟓</m:t>
                        </m:r>
                      </m:e>
                    </m:func>
                  </m:oMath>
                </a14:m>
                <a:r>
                  <a:rPr lang="bn-BD" sz="20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000" b="1" i="1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  <m:t>𝑨𝑩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  <m:t>𝑩𝑫</m:t>
                        </m:r>
                      </m:den>
                    </m:f>
                  </m:oMath>
                </a14:m>
                <a:r>
                  <a:rPr lang="bn-BD" sz="20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      বা , </a:t>
                </a:r>
                <a:r>
                  <a:rPr lang="en-US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bn-BD" sz="20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=</a:t>
                </a:r>
                <a:r>
                  <a:rPr lang="en-US" sz="20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  <m:t>𝒉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  <m:t>𝒙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  <m:t>𝟒𝟐</m:t>
                        </m:r>
                      </m:den>
                    </m:f>
                  </m:oMath>
                </a14:m>
                <a:r>
                  <a:rPr lang="bn-BD" sz="20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bn-BD" sz="2000" b="1" i="1" dirty="0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b="1" i="1" dirty="0">
                                <a:solidFill>
                                  <a:srgbClr val="FF000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funcPr>
                          <m:fName>
                            <m:r>
                              <a:rPr lang="en-US" sz="2000" b="1" i="1" dirty="0">
                                <a:solidFill>
                                  <a:srgbClr val="FF000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𝒕𝒂𝒏</m:t>
                            </m:r>
                          </m:fName>
                          <m:e>
                            <m:r>
                              <a:rPr lang="en-US" sz="2000" b="1" i="1" dirty="0">
                                <a:solidFill>
                                  <a:srgbClr val="FF000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𝟒𝟓</m:t>
                            </m:r>
                            <m:r>
                              <a:rPr lang="en-US" sz="2000" b="1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°=</m:t>
                            </m:r>
                            <m:r>
                              <a:rPr lang="en-US" sz="2000" b="1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𝟏</m:t>
                            </m:r>
                            <m:r>
                              <a:rPr lang="en-US" sz="2000" b="1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 </m:t>
                            </m:r>
                          </m:e>
                        </m:func>
                      </m:e>
                    </m:d>
                  </m:oMath>
                </a14:m>
                <a:r>
                  <a:rPr lang="bn-BD" sz="20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  </a:t>
                </a:r>
              </a:p>
              <a:p>
                <a:r>
                  <a:rPr lang="bn-BD" sz="2000" b="1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                বা </a:t>
                </a:r>
                <a:r>
                  <a:rPr lang="bn-BD" sz="20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bn-BD" sz="20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=  </a:t>
                </a:r>
                <a:r>
                  <a:rPr lang="en-US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x + 42</a:t>
                </a:r>
                <a:r>
                  <a:rPr lang="bn-BD" sz="20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         বা , </a:t>
                </a:r>
                <a:r>
                  <a:rPr lang="en-US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bn-BD" sz="20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000" b="1" i="1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  <m:t>𝒉</m:t>
                        </m:r>
                      </m:num>
                      <m:den>
                        <m:r>
                          <a:rPr lang="bn-BD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√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 +</a:t>
                </a:r>
                <a:r>
                  <a:rPr lang="bn-BD" sz="20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42</a:t>
                </a:r>
                <a:r>
                  <a:rPr lang="bn-BD" sz="20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bn-BD" sz="2000" b="1" i="1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  <m:t> (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2000" b="1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bn-BD" sz="2000" b="1" dirty="0">
                            <a:solidFill>
                              <a:srgbClr val="FF0000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m:t>নং সমীকরনের সাহায্যে  </m:t>
                        </m:r>
                      </m:e>
                    </m:d>
                  </m:oMath>
                </a14:m>
                <a:r>
                  <a:rPr lang="bn-BD" sz="20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        </a:t>
                </a:r>
                <a:endParaRPr lang="en-US" sz="20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20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sz="2000" b="1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              বা </a:t>
                </a:r>
                <a:r>
                  <a:rPr lang="bn-BD" sz="20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bn-BD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𝟑</m:t>
                        </m:r>
                      </m:e>
                    </m:rad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bn-BD" sz="20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=</a:t>
                </a:r>
                <a:r>
                  <a:rPr lang="en-US" sz="20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 </a:t>
                </a:r>
                <a:r>
                  <a:rPr lang="en-US" sz="20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+</a:t>
                </a:r>
                <a:r>
                  <a:rPr lang="en-US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bn-BD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bn-BD" sz="20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    বা ,</a:t>
                </a:r>
                <a:r>
                  <a:rPr lang="en-US" sz="20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bn-BD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bn-BD" sz="20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-</a:t>
                </a:r>
                <a:r>
                  <a:rPr lang="bn-BD" sz="20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bn-BD" sz="20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bn-BD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bn-BD" sz="20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  বা , </a:t>
                </a:r>
                <a:r>
                  <a:rPr lang="en-US" sz="20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bn-BD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bn-BD" sz="20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-</a:t>
                </a:r>
                <a:r>
                  <a:rPr lang="bn-BD" sz="20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𝟏</m:t>
                    </m:r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)</a:t>
                </a:r>
                <a:r>
                  <a:rPr lang="en-US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h</a:t>
                </a:r>
                <a:r>
                  <a:rPr lang="bn-BD" sz="20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=</a:t>
                </a:r>
                <a:r>
                  <a:rPr lang="en-US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42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bn-BD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bn-BD" sz="20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          </a:t>
                </a:r>
              </a:p>
              <a:p>
                <a:r>
                  <a:rPr lang="bn-BD" sz="2000" b="1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                 বা </a:t>
                </a:r>
                <a:r>
                  <a:rPr lang="bn-BD" sz="20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 </a:t>
                </a:r>
                <a:r>
                  <a:rPr lang="bn-BD" sz="20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000" b="1" i="1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42</m:t>
                        </m:r>
                        <m:rad>
                          <m:radPr>
                            <m:degHide m:val="on"/>
                            <m:ctrlPr>
                              <a:rPr lang="bn-BD" sz="20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bn-BD" sz="20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𝟑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bn-BD" sz="2000" b="1" dirty="0">
                            <a:solidFill>
                              <a:srgbClr val="FF0000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FF0000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bn-BD" sz="2000" b="1" dirty="0">
                            <a:solidFill>
                              <a:srgbClr val="FF0000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m:t> </m:t>
                        </m:r>
                        <m:r>
                          <a:rPr lang="en-US" sz="2000" b="1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bn-BD" sz="20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0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bn-BD" sz="20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বা , </a:t>
                </a:r>
                <a:r>
                  <a:rPr lang="en-US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bn-BD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bn-BD" sz="20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99.373</a:t>
                </a:r>
                <a:r>
                  <a:rPr lang="bn-BD" sz="20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 (প্রায়)   </a:t>
                </a:r>
                <a:endParaRPr lang="en-US" sz="20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2000" b="1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000" b="1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              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bn-BD" sz="20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দালানটির উচ্চতা </a:t>
                </a:r>
                <a:r>
                  <a:rPr lang="en-US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99.373</a:t>
                </a:r>
                <a:r>
                  <a:rPr lang="bn-BD" sz="20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মিটার ( প্রায় </a:t>
                </a:r>
                <a:r>
                  <a:rPr lang="bn-BD" sz="2000" b="1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)</a:t>
                </a:r>
                <a:endParaRPr lang="en-US" sz="20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endParaRPr lang="en-US" dirty="0">
                  <a:latin typeface="NikoshBAN" pitchFamily="2" charset="0"/>
                  <a:cs typeface="NikoshBAN" pitchFamily="2" charset="0"/>
                </a:endParaRPr>
              </a:p>
              <a:p>
                <a:endParaRPr lang="en-US" dirty="0" smtClean="0">
                  <a:latin typeface="NikoshBAN" pitchFamily="2" charset="0"/>
                  <a:cs typeface="NikoshBAN" pitchFamily="2" charset="0"/>
                </a:endParaRPr>
              </a:p>
              <a:p>
                <a:endParaRPr lang="en-US" dirty="0">
                  <a:latin typeface="NikoshBAN" pitchFamily="2" charset="0"/>
                  <a:cs typeface="NikoshBAN" pitchFamily="2" charset="0"/>
                </a:endParaRPr>
              </a:p>
              <a:p>
                <a:endParaRPr lang="en-US" dirty="0" smtClean="0">
                  <a:latin typeface="NikoshBAN" pitchFamily="2" charset="0"/>
                  <a:cs typeface="NikoshBAN" pitchFamily="2" charset="0"/>
                </a:endParaRPr>
              </a:p>
              <a:p>
                <a:endParaRPr lang="en-US" dirty="0">
                  <a:latin typeface="NikoshBAN" pitchFamily="2" charset="0"/>
                  <a:cs typeface="NikoshBAN" pitchFamily="2" charset="0"/>
                </a:endParaRPr>
              </a:p>
              <a:p>
                <a:endParaRPr lang="en-US" sz="2000" dirty="0" smtClean="0">
                  <a:latin typeface="NikoshBAN" pitchFamily="2" charset="0"/>
                  <a:cs typeface="NikoshBAN" pitchFamily="2" charset="0"/>
                </a:endParaRPr>
              </a:p>
              <a:p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  <a:p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40415"/>
                <a:ext cx="9144000" cy="8295861"/>
              </a:xfrm>
              <a:prstGeom prst="rect">
                <a:avLst/>
              </a:prstGeom>
              <a:blipFill rotWithShape="1">
                <a:blip r:embed="rId2"/>
                <a:stretch>
                  <a:fillRect l="-667" t="-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038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3403" y="1752600"/>
            <a:ext cx="8610600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ভূ-রেখা , উর্ধরেখা , উল্লম্বতল , উন্নতিকোন ও অবনতি </a:t>
            </a:r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 কাকে বলে ?  </a:t>
            </a:r>
            <a:endParaRPr lang="bn-BD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576670" y="3200400"/>
            <a:ext cx="5796780" cy="2888397"/>
            <a:chOff x="1536565" y="3669268"/>
            <a:chExt cx="6070878" cy="2888397"/>
          </a:xfrm>
        </p:grpSpPr>
        <p:sp>
          <p:nvSpPr>
            <p:cNvPr id="7" name="Rectangle 6"/>
            <p:cNvSpPr/>
            <p:nvPr/>
          </p:nvSpPr>
          <p:spPr>
            <a:xfrm>
              <a:off x="1536565" y="3669268"/>
              <a:ext cx="607087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571500" indent="-571500" algn="ctr">
                <a:buFont typeface="Wingdings" pitchFamily="2" charset="2"/>
                <a:buChar char="v"/>
              </a:pPr>
              <a:r>
                <a:rPr lang="en-US" sz="2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30</a:t>
              </a:r>
              <a:r>
                <a:rPr lang="en-US" sz="24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ᵒ</a:t>
              </a:r>
              <a:r>
                <a:rPr lang="bn-BD" sz="2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কোন অঙ্কনের ক্ষেত্রে ভূমি  </a:t>
              </a:r>
              <a:r>
                <a:rPr lang="bn-BD" sz="2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---- লম্ব </a:t>
              </a:r>
              <a:r>
                <a:rPr lang="bn-BD" sz="24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হবে </a:t>
              </a:r>
              <a:r>
                <a:rPr lang="bn-BD" sz="2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।   </a:t>
              </a:r>
              <a:endPara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824756" y="4812268"/>
              <a:ext cx="551855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685800" indent="-685800" algn="ctr">
                <a:buFont typeface="Wingdings" pitchFamily="2" charset="2"/>
                <a:buChar char="v"/>
              </a:pP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45</a:t>
              </a:r>
              <a:r>
                <a:rPr lang="en-US" sz="24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ᵒ</a:t>
              </a:r>
              <a:r>
                <a:rPr lang="bn-BD" sz="2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কোন অঙ্কনের ক্ষেত্রে </a:t>
              </a:r>
              <a:r>
                <a:rPr lang="bn-BD" sz="2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------লম্ব </a:t>
              </a:r>
              <a:r>
                <a:rPr lang="bn-BD" sz="24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হবে । </a:t>
              </a:r>
              <a:r>
                <a:rPr lang="bn-BD" sz="2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620506" y="6096000"/>
              <a:ext cx="590299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571500" indent="-571500" algn="ctr">
                <a:buFont typeface="Wingdings" pitchFamily="2" charset="2"/>
                <a:buChar char="v"/>
              </a:pPr>
              <a:r>
                <a:rPr lang="en-US" sz="2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60</a:t>
              </a:r>
              <a:r>
                <a:rPr lang="en-US" sz="24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ᵒ</a:t>
              </a:r>
              <a:r>
                <a:rPr lang="bn-BD" sz="2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কোন অঙ্কনের ক্ষেত্রে ভূমি </a:t>
              </a:r>
              <a:r>
                <a:rPr lang="bn-BD" sz="2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-----লম্ব </a:t>
              </a:r>
              <a:r>
                <a:rPr lang="bn-BD" sz="24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হবে । </a:t>
              </a:r>
              <a:r>
                <a:rPr lang="bn-BD" sz="2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696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6200" y="2971800"/>
            <a:ext cx="7848600" cy="612648"/>
            <a:chOff x="76200" y="2971800"/>
            <a:chExt cx="7848600" cy="612648"/>
          </a:xfrm>
          <a:solidFill>
            <a:schemeClr val="bg1"/>
          </a:solidFill>
        </p:grpSpPr>
        <p:sp>
          <p:nvSpPr>
            <p:cNvPr id="5" name="Cloud Callout 4"/>
            <p:cNvSpPr/>
            <p:nvPr/>
          </p:nvSpPr>
          <p:spPr>
            <a:xfrm>
              <a:off x="76200" y="2971800"/>
              <a:ext cx="914400" cy="612648"/>
            </a:xfrm>
            <a:prstGeom prst="cloudCallou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>
              <a:prstTxWarp prst="textChevron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" name="Cloud Callout 5"/>
            <p:cNvSpPr/>
            <p:nvPr/>
          </p:nvSpPr>
          <p:spPr>
            <a:xfrm>
              <a:off x="7010400" y="2971800"/>
              <a:ext cx="914400" cy="612648"/>
            </a:xfrm>
            <a:prstGeom prst="cloudCallou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>
              <a:prstTxWarp prst="textChevron">
                <a:avLst/>
              </a:prstTxWarp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62000" y="533400"/>
            <a:ext cx="7924800" cy="186204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1500" dirty="0" err="1">
                <a:latin typeface="SutonnyMJ" pitchFamily="2" charset="0"/>
                <a:cs typeface="SutonnyMJ" pitchFamily="2" charset="0"/>
              </a:rPr>
              <a:t>m</a:t>
            </a:r>
            <a:r>
              <a:rPr lang="en-US" sz="11500" dirty="0" err="1" smtClean="0">
                <a:latin typeface="SutonnyMJ" pitchFamily="2" charset="0"/>
                <a:cs typeface="SutonnyMJ" pitchFamily="2" charset="0"/>
              </a:rPr>
              <a:t>evB‡K</a:t>
            </a:r>
            <a:r>
              <a:rPr lang="en-US" sz="11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500" dirty="0" err="1" smtClean="0"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11500" dirty="0" smtClean="0">
                <a:latin typeface="SutonnyMJ" pitchFamily="2" charset="0"/>
                <a:cs typeface="SutonnyMJ" pitchFamily="2" charset="0"/>
              </a:rPr>
              <a:t>`</a:t>
            </a:r>
            <a:endParaRPr lang="en-US" sz="115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478088"/>
            <a:ext cx="9067800" cy="415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986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0800" y="279400"/>
            <a:ext cx="6125252" cy="6223000"/>
            <a:chOff x="50800" y="279400"/>
            <a:chExt cx="6125252" cy="6223000"/>
          </a:xfrm>
        </p:grpSpPr>
        <p:sp>
          <p:nvSpPr>
            <p:cNvPr id="7" name="Freeform 6"/>
            <p:cNvSpPr/>
            <p:nvPr/>
          </p:nvSpPr>
          <p:spPr>
            <a:xfrm>
              <a:off x="50800" y="482600"/>
              <a:ext cx="3775050" cy="4878387"/>
            </a:xfrm>
            <a:custGeom>
              <a:avLst/>
              <a:gdLst>
                <a:gd name="connsiteX0" fmla="*/ 0 w 3775050"/>
                <a:gd name="connsiteY0" fmla="*/ 0 h 4878387"/>
                <a:gd name="connsiteX1" fmla="*/ 317500 w 3775050"/>
                <a:gd name="connsiteY1" fmla="*/ 444500 h 4878387"/>
                <a:gd name="connsiteX2" fmla="*/ 1524000 w 3775050"/>
                <a:gd name="connsiteY2" fmla="*/ 762000 h 4878387"/>
                <a:gd name="connsiteX3" fmla="*/ 2794000 w 3775050"/>
                <a:gd name="connsiteY3" fmla="*/ 1270000 h 4878387"/>
                <a:gd name="connsiteX4" fmla="*/ 3530600 w 3775050"/>
                <a:gd name="connsiteY4" fmla="*/ 1727200 h 4878387"/>
                <a:gd name="connsiteX5" fmla="*/ 3733800 w 3775050"/>
                <a:gd name="connsiteY5" fmla="*/ 2438400 h 4878387"/>
                <a:gd name="connsiteX6" fmla="*/ 2806700 w 3775050"/>
                <a:gd name="connsiteY6" fmla="*/ 3048000 h 4878387"/>
                <a:gd name="connsiteX7" fmla="*/ 1206500 w 3775050"/>
                <a:gd name="connsiteY7" fmla="*/ 3149600 h 4878387"/>
                <a:gd name="connsiteX8" fmla="*/ 304800 w 3775050"/>
                <a:gd name="connsiteY8" fmla="*/ 3962400 h 4878387"/>
                <a:gd name="connsiteX9" fmla="*/ 50800 w 3775050"/>
                <a:gd name="connsiteY9" fmla="*/ 4749800 h 4878387"/>
                <a:gd name="connsiteX10" fmla="*/ 0 w 3775050"/>
                <a:gd name="connsiteY10" fmla="*/ 4876800 h 4878387"/>
                <a:gd name="connsiteX11" fmla="*/ 0 w 3775050"/>
                <a:gd name="connsiteY11" fmla="*/ 4876800 h 4878387"/>
                <a:gd name="connsiteX12" fmla="*/ 0 w 3775050"/>
                <a:gd name="connsiteY12" fmla="*/ 4851400 h 487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75050" h="4878387">
                  <a:moveTo>
                    <a:pt x="0" y="0"/>
                  </a:moveTo>
                  <a:cubicBezTo>
                    <a:pt x="31750" y="158750"/>
                    <a:pt x="63500" y="317500"/>
                    <a:pt x="317500" y="444500"/>
                  </a:cubicBezTo>
                  <a:cubicBezTo>
                    <a:pt x="571500" y="571500"/>
                    <a:pt x="1111250" y="624417"/>
                    <a:pt x="1524000" y="762000"/>
                  </a:cubicBezTo>
                  <a:cubicBezTo>
                    <a:pt x="1936750" y="899583"/>
                    <a:pt x="2459567" y="1109133"/>
                    <a:pt x="2794000" y="1270000"/>
                  </a:cubicBezTo>
                  <a:cubicBezTo>
                    <a:pt x="3128433" y="1430867"/>
                    <a:pt x="3373967" y="1532467"/>
                    <a:pt x="3530600" y="1727200"/>
                  </a:cubicBezTo>
                  <a:cubicBezTo>
                    <a:pt x="3687233" y="1921933"/>
                    <a:pt x="3854450" y="2218267"/>
                    <a:pt x="3733800" y="2438400"/>
                  </a:cubicBezTo>
                  <a:cubicBezTo>
                    <a:pt x="3613150" y="2658533"/>
                    <a:pt x="3227917" y="2929467"/>
                    <a:pt x="2806700" y="3048000"/>
                  </a:cubicBezTo>
                  <a:cubicBezTo>
                    <a:pt x="2385483" y="3166533"/>
                    <a:pt x="1623483" y="2997200"/>
                    <a:pt x="1206500" y="3149600"/>
                  </a:cubicBezTo>
                  <a:cubicBezTo>
                    <a:pt x="789517" y="3302000"/>
                    <a:pt x="497417" y="3695700"/>
                    <a:pt x="304800" y="3962400"/>
                  </a:cubicBezTo>
                  <a:cubicBezTo>
                    <a:pt x="112183" y="4229100"/>
                    <a:pt x="101600" y="4597400"/>
                    <a:pt x="50800" y="4749800"/>
                  </a:cubicBezTo>
                  <a:cubicBezTo>
                    <a:pt x="0" y="4902200"/>
                    <a:pt x="0" y="4876800"/>
                    <a:pt x="0" y="4876800"/>
                  </a:cubicBezTo>
                  <a:lnTo>
                    <a:pt x="0" y="4876800"/>
                  </a:lnTo>
                  <a:lnTo>
                    <a:pt x="0" y="485140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469900" y="279400"/>
              <a:ext cx="5706152" cy="6223000"/>
            </a:xfrm>
            <a:custGeom>
              <a:avLst/>
              <a:gdLst>
                <a:gd name="connsiteX0" fmla="*/ 88900 w 5706152"/>
                <a:gd name="connsiteY0" fmla="*/ 0 h 6223000"/>
                <a:gd name="connsiteX1" fmla="*/ 177800 w 5706152"/>
                <a:gd name="connsiteY1" fmla="*/ 101600 h 6223000"/>
                <a:gd name="connsiteX2" fmla="*/ 431800 w 5706152"/>
                <a:gd name="connsiteY2" fmla="*/ 203200 h 6223000"/>
                <a:gd name="connsiteX3" fmla="*/ 889000 w 5706152"/>
                <a:gd name="connsiteY3" fmla="*/ 279400 h 6223000"/>
                <a:gd name="connsiteX4" fmla="*/ 1676400 w 5706152"/>
                <a:gd name="connsiteY4" fmla="*/ 419100 h 6223000"/>
                <a:gd name="connsiteX5" fmla="*/ 2565400 w 5706152"/>
                <a:gd name="connsiteY5" fmla="*/ 444500 h 6223000"/>
                <a:gd name="connsiteX6" fmla="*/ 3175000 w 5706152"/>
                <a:gd name="connsiteY6" fmla="*/ 495300 h 6223000"/>
                <a:gd name="connsiteX7" fmla="*/ 3975100 w 5706152"/>
                <a:gd name="connsiteY7" fmla="*/ 609600 h 6223000"/>
                <a:gd name="connsiteX8" fmla="*/ 4559300 w 5706152"/>
                <a:gd name="connsiteY8" fmla="*/ 876300 h 6223000"/>
                <a:gd name="connsiteX9" fmla="*/ 5181600 w 5706152"/>
                <a:gd name="connsiteY9" fmla="*/ 1358900 h 6223000"/>
                <a:gd name="connsiteX10" fmla="*/ 5524500 w 5706152"/>
                <a:gd name="connsiteY10" fmla="*/ 1892300 h 6223000"/>
                <a:gd name="connsiteX11" fmla="*/ 5676900 w 5706152"/>
                <a:gd name="connsiteY11" fmla="*/ 2209800 h 6223000"/>
                <a:gd name="connsiteX12" fmla="*/ 5702300 w 5706152"/>
                <a:gd name="connsiteY12" fmla="*/ 2794000 h 6223000"/>
                <a:gd name="connsiteX13" fmla="*/ 5626100 w 5706152"/>
                <a:gd name="connsiteY13" fmla="*/ 3581400 h 6223000"/>
                <a:gd name="connsiteX14" fmla="*/ 5054600 w 5706152"/>
                <a:gd name="connsiteY14" fmla="*/ 3962400 h 6223000"/>
                <a:gd name="connsiteX15" fmla="*/ 4114800 w 5706152"/>
                <a:gd name="connsiteY15" fmla="*/ 4051300 h 6223000"/>
                <a:gd name="connsiteX16" fmla="*/ 3073400 w 5706152"/>
                <a:gd name="connsiteY16" fmla="*/ 4114800 h 6223000"/>
                <a:gd name="connsiteX17" fmla="*/ 2489200 w 5706152"/>
                <a:gd name="connsiteY17" fmla="*/ 4203700 h 6223000"/>
                <a:gd name="connsiteX18" fmla="*/ 1714500 w 5706152"/>
                <a:gd name="connsiteY18" fmla="*/ 4025900 h 6223000"/>
                <a:gd name="connsiteX19" fmla="*/ 1625600 w 5706152"/>
                <a:gd name="connsiteY19" fmla="*/ 4013200 h 6223000"/>
                <a:gd name="connsiteX20" fmla="*/ 1181100 w 5706152"/>
                <a:gd name="connsiteY20" fmla="*/ 4140200 h 6223000"/>
                <a:gd name="connsiteX21" fmla="*/ 1028700 w 5706152"/>
                <a:gd name="connsiteY21" fmla="*/ 4445000 h 6223000"/>
                <a:gd name="connsiteX22" fmla="*/ 1104900 w 5706152"/>
                <a:gd name="connsiteY22" fmla="*/ 4978400 h 6223000"/>
                <a:gd name="connsiteX23" fmla="*/ 787400 w 5706152"/>
                <a:gd name="connsiteY23" fmla="*/ 5473700 h 6223000"/>
                <a:gd name="connsiteX24" fmla="*/ 228600 w 5706152"/>
                <a:gd name="connsiteY24" fmla="*/ 5765800 h 6223000"/>
                <a:gd name="connsiteX25" fmla="*/ 63500 w 5706152"/>
                <a:gd name="connsiteY25" fmla="*/ 6121400 h 6223000"/>
                <a:gd name="connsiteX26" fmla="*/ 0 w 5706152"/>
                <a:gd name="connsiteY26" fmla="*/ 6223000 h 622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706152" h="6223000">
                  <a:moveTo>
                    <a:pt x="88900" y="0"/>
                  </a:moveTo>
                  <a:cubicBezTo>
                    <a:pt x="104775" y="33866"/>
                    <a:pt x="120650" y="67733"/>
                    <a:pt x="177800" y="101600"/>
                  </a:cubicBezTo>
                  <a:cubicBezTo>
                    <a:pt x="234950" y="135467"/>
                    <a:pt x="313267" y="173567"/>
                    <a:pt x="431800" y="203200"/>
                  </a:cubicBezTo>
                  <a:cubicBezTo>
                    <a:pt x="550333" y="232833"/>
                    <a:pt x="889000" y="279400"/>
                    <a:pt x="889000" y="279400"/>
                  </a:cubicBezTo>
                  <a:cubicBezTo>
                    <a:pt x="1096433" y="315383"/>
                    <a:pt x="1397000" y="391583"/>
                    <a:pt x="1676400" y="419100"/>
                  </a:cubicBezTo>
                  <a:cubicBezTo>
                    <a:pt x="1955800" y="446617"/>
                    <a:pt x="2315633" y="431800"/>
                    <a:pt x="2565400" y="444500"/>
                  </a:cubicBezTo>
                  <a:cubicBezTo>
                    <a:pt x="2815167" y="457200"/>
                    <a:pt x="2940050" y="467783"/>
                    <a:pt x="3175000" y="495300"/>
                  </a:cubicBezTo>
                  <a:cubicBezTo>
                    <a:pt x="3409950" y="522817"/>
                    <a:pt x="3744383" y="546100"/>
                    <a:pt x="3975100" y="609600"/>
                  </a:cubicBezTo>
                  <a:cubicBezTo>
                    <a:pt x="4205817" y="673100"/>
                    <a:pt x="4358217" y="751417"/>
                    <a:pt x="4559300" y="876300"/>
                  </a:cubicBezTo>
                  <a:cubicBezTo>
                    <a:pt x="4760383" y="1001183"/>
                    <a:pt x="5020733" y="1189567"/>
                    <a:pt x="5181600" y="1358900"/>
                  </a:cubicBezTo>
                  <a:cubicBezTo>
                    <a:pt x="5342467" y="1528233"/>
                    <a:pt x="5441950" y="1750483"/>
                    <a:pt x="5524500" y="1892300"/>
                  </a:cubicBezTo>
                  <a:cubicBezTo>
                    <a:pt x="5607050" y="2034117"/>
                    <a:pt x="5647267" y="2059517"/>
                    <a:pt x="5676900" y="2209800"/>
                  </a:cubicBezTo>
                  <a:cubicBezTo>
                    <a:pt x="5706533" y="2360083"/>
                    <a:pt x="5710767" y="2565400"/>
                    <a:pt x="5702300" y="2794000"/>
                  </a:cubicBezTo>
                  <a:cubicBezTo>
                    <a:pt x="5693833" y="3022600"/>
                    <a:pt x="5734050" y="3386667"/>
                    <a:pt x="5626100" y="3581400"/>
                  </a:cubicBezTo>
                  <a:cubicBezTo>
                    <a:pt x="5518150" y="3776133"/>
                    <a:pt x="5306483" y="3884083"/>
                    <a:pt x="5054600" y="3962400"/>
                  </a:cubicBezTo>
                  <a:cubicBezTo>
                    <a:pt x="4802717" y="4040717"/>
                    <a:pt x="4445000" y="4025900"/>
                    <a:pt x="4114800" y="4051300"/>
                  </a:cubicBezTo>
                  <a:cubicBezTo>
                    <a:pt x="3784600" y="4076700"/>
                    <a:pt x="3344333" y="4089400"/>
                    <a:pt x="3073400" y="4114800"/>
                  </a:cubicBezTo>
                  <a:cubicBezTo>
                    <a:pt x="2802467" y="4140200"/>
                    <a:pt x="2715683" y="4218517"/>
                    <a:pt x="2489200" y="4203700"/>
                  </a:cubicBezTo>
                  <a:cubicBezTo>
                    <a:pt x="2262717" y="4188883"/>
                    <a:pt x="1858433" y="4057650"/>
                    <a:pt x="1714500" y="4025900"/>
                  </a:cubicBezTo>
                  <a:cubicBezTo>
                    <a:pt x="1570567" y="3994150"/>
                    <a:pt x="1714500" y="3994150"/>
                    <a:pt x="1625600" y="4013200"/>
                  </a:cubicBezTo>
                  <a:cubicBezTo>
                    <a:pt x="1536700" y="4032250"/>
                    <a:pt x="1280583" y="4068233"/>
                    <a:pt x="1181100" y="4140200"/>
                  </a:cubicBezTo>
                  <a:cubicBezTo>
                    <a:pt x="1081617" y="4212167"/>
                    <a:pt x="1041400" y="4305300"/>
                    <a:pt x="1028700" y="4445000"/>
                  </a:cubicBezTo>
                  <a:cubicBezTo>
                    <a:pt x="1016000" y="4584700"/>
                    <a:pt x="1145117" y="4806950"/>
                    <a:pt x="1104900" y="4978400"/>
                  </a:cubicBezTo>
                  <a:cubicBezTo>
                    <a:pt x="1064683" y="5149850"/>
                    <a:pt x="933450" y="5342467"/>
                    <a:pt x="787400" y="5473700"/>
                  </a:cubicBezTo>
                  <a:cubicBezTo>
                    <a:pt x="641350" y="5604933"/>
                    <a:pt x="349250" y="5657850"/>
                    <a:pt x="228600" y="5765800"/>
                  </a:cubicBezTo>
                  <a:cubicBezTo>
                    <a:pt x="107950" y="5873750"/>
                    <a:pt x="101600" y="6045200"/>
                    <a:pt x="63500" y="6121400"/>
                  </a:cubicBezTo>
                  <a:cubicBezTo>
                    <a:pt x="25400" y="6197600"/>
                    <a:pt x="0" y="6223000"/>
                    <a:pt x="0" y="62230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2667000" y="3886200"/>
              <a:ext cx="655976" cy="76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urved Connector 14"/>
            <p:cNvCxnSpPr/>
            <p:nvPr/>
          </p:nvCxnSpPr>
          <p:spPr>
            <a:xfrm rot="5400000" flipH="1" flipV="1">
              <a:off x="4038600" y="2819400"/>
              <a:ext cx="762000" cy="609600"/>
            </a:xfrm>
            <a:prstGeom prst="curvedConnector3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urved Connector 16"/>
            <p:cNvCxnSpPr/>
            <p:nvPr/>
          </p:nvCxnSpPr>
          <p:spPr>
            <a:xfrm rot="10800000">
              <a:off x="3825850" y="1524000"/>
              <a:ext cx="974750" cy="647700"/>
            </a:xfrm>
            <a:prstGeom prst="curvedConnector3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/>
            <p:cNvSpPr txBox="1"/>
            <p:nvPr/>
          </p:nvSpPr>
          <p:spPr>
            <a:xfrm>
              <a:off x="4572000" y="2183825"/>
              <a:ext cx="1143000" cy="76944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4400" dirty="0" err="1">
                  <a:latin typeface="SutonnyMJ" pitchFamily="2" charset="0"/>
                  <a:cs typeface="SutonnyMJ" pitchFamily="2" charset="0"/>
                </a:rPr>
                <a:t>i</a:t>
              </a:r>
              <a:r>
                <a:rPr lang="en-US" sz="4400" dirty="0" err="1" smtClean="0">
                  <a:latin typeface="SutonnyMJ" pitchFamily="2" charset="0"/>
                  <a:cs typeface="SutonnyMJ" pitchFamily="2" charset="0"/>
                </a:rPr>
                <a:t>v¯Ív</a:t>
              </a:r>
              <a:endParaRPr lang="en-US" sz="4400" dirty="0">
                <a:latin typeface="SutonnyMJ" pitchFamily="2" charset="0"/>
                <a:cs typeface="SutonnyMJ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172200" y="838200"/>
            <a:ext cx="2438400" cy="2667000"/>
            <a:chOff x="6172200" y="838200"/>
            <a:chExt cx="2438400" cy="2667000"/>
          </a:xfrm>
        </p:grpSpPr>
        <p:sp>
          <p:nvSpPr>
            <p:cNvPr id="6" name="Bevel 5"/>
            <p:cNvSpPr/>
            <p:nvPr/>
          </p:nvSpPr>
          <p:spPr>
            <a:xfrm>
              <a:off x="6172200" y="838200"/>
              <a:ext cx="2209800" cy="2667000"/>
            </a:xfrm>
            <a:prstGeom prst="bevel">
              <a:avLst>
                <a:gd name="adj" fmla="val 3921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latin typeface="SutonnyMJ" pitchFamily="2" charset="0"/>
                  <a:cs typeface="SutonnyMJ" pitchFamily="2" charset="0"/>
                </a:rPr>
                <a:t>i</a:t>
              </a:r>
              <a:r>
                <a:rPr lang="en-US" sz="3200" b="1" dirty="0" err="1" smtClean="0">
                  <a:latin typeface="SutonnyMJ" pitchFamily="2" charset="0"/>
                  <a:cs typeface="SutonnyMJ" pitchFamily="2" charset="0"/>
                </a:rPr>
                <a:t>vDRvb</a:t>
              </a:r>
              <a:r>
                <a:rPr lang="en-US" sz="3200" b="1" dirty="0" smtClean="0">
                  <a:latin typeface="SutonnyMJ" pitchFamily="2" charset="0"/>
                  <a:cs typeface="SutonnyMJ" pitchFamily="2" charset="0"/>
                </a:rPr>
                <a:t> †_‡K</a:t>
              </a:r>
            </a:p>
            <a:p>
              <a:pPr algn="ctr"/>
              <a:r>
                <a:rPr lang="en-US" sz="3200" b="1" dirty="0" err="1" smtClean="0">
                  <a:latin typeface="SutonnyMJ" pitchFamily="2" charset="0"/>
                  <a:cs typeface="SutonnyMJ" pitchFamily="2" charset="0"/>
                </a:rPr>
                <a:t>PÆMÖvg</a:t>
              </a:r>
              <a:r>
                <a:rPr lang="en-US" sz="3200" b="1" dirty="0" smtClean="0">
                  <a:latin typeface="SutonnyMJ" pitchFamily="2" charset="0"/>
                  <a:cs typeface="SutonnyMJ" pitchFamily="2" charset="0"/>
                </a:rPr>
                <a:t> 35 </a:t>
              </a:r>
              <a:r>
                <a:rPr lang="en-US" sz="3200" b="1" dirty="0" err="1" smtClean="0">
                  <a:latin typeface="SutonnyMJ" pitchFamily="2" charset="0"/>
                  <a:cs typeface="SutonnyMJ" pitchFamily="2" charset="0"/>
                </a:rPr>
                <a:t>wK.wg</a:t>
              </a:r>
              <a:r>
                <a:rPr lang="en-US" sz="3200" b="1" dirty="0" smtClean="0">
                  <a:latin typeface="SutonnyMJ" pitchFamily="2" charset="0"/>
                  <a:cs typeface="SutonnyMJ" pitchFamily="2" charset="0"/>
                </a:rPr>
                <a:t>.</a:t>
              </a:r>
              <a:endParaRPr lang="en-US" sz="3200" b="1" dirty="0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4" name="Flowchart: Predefined Process 3"/>
            <p:cNvSpPr/>
            <p:nvPr/>
          </p:nvSpPr>
          <p:spPr>
            <a:xfrm>
              <a:off x="6176052" y="3276600"/>
              <a:ext cx="2434548" cy="228600"/>
            </a:xfrm>
            <a:prstGeom prst="flowChartPredefined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7872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02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0"/>
            <a:ext cx="9144000" cy="708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74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58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00100" y="76200"/>
            <a:ext cx="8267391" cy="6629400"/>
            <a:chOff x="800100" y="76200"/>
            <a:chExt cx="8267391" cy="6629400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5562600" y="762000"/>
              <a:ext cx="0" cy="50292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8" name="Group 17"/>
            <p:cNvGrpSpPr/>
            <p:nvPr/>
          </p:nvGrpSpPr>
          <p:grpSpPr>
            <a:xfrm>
              <a:off x="800100" y="76200"/>
              <a:ext cx="8267391" cy="6629400"/>
              <a:chOff x="1181100" y="152400"/>
              <a:chExt cx="8267391" cy="6629400"/>
            </a:xfrm>
          </p:grpSpPr>
          <p:sp>
            <p:nvSpPr>
              <p:cNvPr id="7" name="Right Triangle 6"/>
              <p:cNvSpPr/>
              <p:nvPr/>
            </p:nvSpPr>
            <p:spPr>
              <a:xfrm flipH="1">
                <a:off x="1874520" y="838200"/>
                <a:ext cx="3810000" cy="5029200"/>
              </a:xfrm>
              <a:prstGeom prst="rtTriangl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prstTxWarp prst="textPlain">
                  <a:avLst/>
                </a:prstTxWarp>
              </a:bodyPr>
              <a:lstStyle/>
              <a:p>
                <a:pPr algn="ctr"/>
                <a:endParaRPr lang="en-US">
                  <a:ln>
                    <a:solidFill>
                      <a:schemeClr val="bg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2895600" y="6457950"/>
                <a:ext cx="1752600" cy="3238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>
                <a:softEdge rad="635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2000" dirty="0" smtClean="0"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ভূ-রেখা</a:t>
                </a:r>
                <a:endParaRPr lang="en-US" sz="2000" dirty="0"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 rot="5400000">
                <a:off x="7543491" y="1239874"/>
                <a:ext cx="381000" cy="3429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softEdge rad="635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wrap="none" rtlCol="0" anchor="ctr"/>
              <a:lstStyle/>
              <a:p>
                <a:pPr algn="ctr"/>
                <a:r>
                  <a:rPr lang="bn-BD" sz="2000" dirty="0" smtClean="0"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উর্ধরেখা বা উল্লম্বরেখা </a:t>
                </a:r>
                <a:endParaRPr lang="en-US" sz="2000" dirty="0"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>
                <a:off x="1859280" y="6286500"/>
                <a:ext cx="3855720" cy="3810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" name="Rectangle 14"/>
              <p:cNvSpPr/>
              <p:nvPr/>
            </p:nvSpPr>
            <p:spPr>
              <a:xfrm>
                <a:off x="5257800" y="152400"/>
                <a:ext cx="838200" cy="76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softEdge rad="635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en-US" sz="3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181100" y="5715000"/>
                <a:ext cx="952500" cy="990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softEdge rad="635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endParaRPr lang="en-US" sz="3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562600" y="5734050"/>
                <a:ext cx="838200" cy="895350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635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endParaRPr lang="en-US" sz="3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5462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2400" y="152400"/>
            <a:ext cx="8763000" cy="6400800"/>
            <a:chOff x="152400" y="152400"/>
            <a:chExt cx="8763000" cy="6400800"/>
          </a:xfrm>
        </p:grpSpPr>
        <p:grpSp>
          <p:nvGrpSpPr>
            <p:cNvPr id="4" name="Group 3"/>
            <p:cNvGrpSpPr/>
            <p:nvPr/>
          </p:nvGrpSpPr>
          <p:grpSpPr>
            <a:xfrm>
              <a:off x="152400" y="152400"/>
              <a:ext cx="8763000" cy="6400800"/>
              <a:chOff x="152400" y="152400"/>
              <a:chExt cx="8763000" cy="6400800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>
                <a:off x="457200" y="3291840"/>
                <a:ext cx="813816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/>
              <p:cNvCxnSpPr/>
              <p:nvPr/>
            </p:nvCxnSpPr>
            <p:spPr>
              <a:xfrm flipV="1">
                <a:off x="2667000" y="228600"/>
                <a:ext cx="3352800" cy="306324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>
                <a:off x="2667000" y="3291840"/>
                <a:ext cx="2971800" cy="295656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Freeform 10"/>
              <p:cNvSpPr/>
              <p:nvPr/>
            </p:nvSpPr>
            <p:spPr>
              <a:xfrm>
                <a:off x="3093720" y="3291840"/>
                <a:ext cx="133651" cy="441960"/>
              </a:xfrm>
              <a:custGeom>
                <a:avLst/>
                <a:gdLst>
                  <a:gd name="connsiteX0" fmla="*/ 121920 w 133651"/>
                  <a:gd name="connsiteY0" fmla="*/ 0 h 441960"/>
                  <a:gd name="connsiteX1" fmla="*/ 121920 w 133651"/>
                  <a:gd name="connsiteY1" fmla="*/ 228600 h 441960"/>
                  <a:gd name="connsiteX2" fmla="*/ 0 w 133651"/>
                  <a:gd name="connsiteY2" fmla="*/ 441960 h 441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3651" h="441960">
                    <a:moveTo>
                      <a:pt x="121920" y="0"/>
                    </a:moveTo>
                    <a:cubicBezTo>
                      <a:pt x="132080" y="77470"/>
                      <a:pt x="142240" y="154940"/>
                      <a:pt x="121920" y="228600"/>
                    </a:cubicBezTo>
                    <a:cubicBezTo>
                      <a:pt x="101600" y="302260"/>
                      <a:pt x="50800" y="372110"/>
                      <a:pt x="0" y="44196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3200400" y="2819400"/>
                <a:ext cx="176300" cy="502920"/>
              </a:xfrm>
              <a:custGeom>
                <a:avLst/>
                <a:gdLst>
                  <a:gd name="connsiteX0" fmla="*/ 0 w 176300"/>
                  <a:gd name="connsiteY0" fmla="*/ 0 h 502920"/>
                  <a:gd name="connsiteX1" fmla="*/ 167640 w 176300"/>
                  <a:gd name="connsiteY1" fmla="*/ 213360 h 502920"/>
                  <a:gd name="connsiteX2" fmla="*/ 137160 w 176300"/>
                  <a:gd name="connsiteY2" fmla="*/ 502920 h 502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6300" h="502920">
                    <a:moveTo>
                      <a:pt x="0" y="0"/>
                    </a:moveTo>
                    <a:cubicBezTo>
                      <a:pt x="72390" y="64770"/>
                      <a:pt x="144780" y="129540"/>
                      <a:pt x="167640" y="213360"/>
                    </a:cubicBezTo>
                    <a:cubicBezTo>
                      <a:pt x="190500" y="297180"/>
                      <a:pt x="163830" y="400050"/>
                      <a:pt x="137160" y="50292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52400" y="3512820"/>
                <a:ext cx="990600" cy="6019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softEdge rad="635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 smtClean="0"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7863840" y="3505200"/>
                <a:ext cx="1051560" cy="838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softEdge rad="635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endParaRPr lang="en-US" sz="4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943600" y="152400"/>
                <a:ext cx="1066800" cy="914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endParaRPr lang="en-US" sz="3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867400" y="5791200"/>
                <a:ext cx="838200" cy="76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softEdge rad="635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Q</a:t>
                </a:r>
                <a:endParaRPr lang="en-US" sz="3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352800" y="2743200"/>
                <a:ext cx="205740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softEdge rad="635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err="1" smtClean="0"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DbœwZ</a:t>
                </a:r>
                <a:r>
                  <a:rPr lang="en-US" sz="3200" dirty="0"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dirty="0" smtClean="0"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†</a:t>
                </a:r>
                <a:r>
                  <a:rPr lang="en-US" sz="3200" dirty="0" err="1" smtClean="0"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KvY</a:t>
                </a:r>
                <a:endParaRPr lang="en-US" sz="3200" dirty="0"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3352800" y="3429000"/>
                <a:ext cx="2438400" cy="609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softEdge rad="635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err="1" smtClean="0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AebwZ</a:t>
                </a:r>
                <a:r>
                  <a:rPr lang="en-US" sz="3200" dirty="0" smtClean="0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†</a:t>
                </a:r>
                <a:r>
                  <a:rPr lang="en-US" sz="3200" dirty="0" err="1" smtClean="0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KvY</a:t>
                </a:r>
                <a:endParaRPr lang="en-US" sz="3200" dirty="0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2552700" y="2667000"/>
              <a:ext cx="1181100" cy="762000"/>
            </a:xfrm>
            <a:prstGeom prst="rect">
              <a:avLst/>
            </a:prstGeom>
            <a:solidFill>
              <a:schemeClr val="bg1"/>
            </a:solidFill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130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981200" y="808990"/>
            <a:ext cx="5257800" cy="4757420"/>
            <a:chOff x="2043406" y="808990"/>
            <a:chExt cx="5257800" cy="4757420"/>
          </a:xfrm>
        </p:grpSpPr>
        <p:grpSp>
          <p:nvGrpSpPr>
            <p:cNvPr id="2" name="Group 1"/>
            <p:cNvGrpSpPr/>
            <p:nvPr/>
          </p:nvGrpSpPr>
          <p:grpSpPr>
            <a:xfrm>
              <a:off x="2043406" y="1817370"/>
              <a:ext cx="5257800" cy="3749040"/>
              <a:chOff x="2514600" y="2194560"/>
              <a:chExt cx="5257800" cy="374904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5334000" y="3733800"/>
                <a:ext cx="2438400" cy="2209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 flipH="1" flipV="1">
                <a:off x="4343400" y="3352800"/>
                <a:ext cx="990600" cy="3810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4343400" y="3352800"/>
                <a:ext cx="0" cy="22098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4343400" y="5562600"/>
                <a:ext cx="990600" cy="3810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4343400" y="3352800"/>
                <a:ext cx="23622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6705600" y="3352800"/>
                <a:ext cx="1066800" cy="3810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 flipV="1">
                <a:off x="3048000" y="2209800"/>
                <a:ext cx="1295400" cy="11430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3048000" y="2209800"/>
                <a:ext cx="28194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H="1">
                <a:off x="2514600" y="3352800"/>
                <a:ext cx="1828800" cy="25908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H="1">
                <a:off x="2514600" y="5943600"/>
                <a:ext cx="28194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6" name="Freeform 25"/>
              <p:cNvSpPr/>
              <p:nvPr/>
            </p:nvSpPr>
            <p:spPr>
              <a:xfrm>
                <a:off x="2819400" y="5543536"/>
                <a:ext cx="195869" cy="400064"/>
              </a:xfrm>
              <a:custGeom>
                <a:avLst/>
                <a:gdLst>
                  <a:gd name="connsiteX0" fmla="*/ 0 w 192289"/>
                  <a:gd name="connsiteY0" fmla="*/ 0 h 400064"/>
                  <a:gd name="connsiteX1" fmla="*/ 182880 w 192289"/>
                  <a:gd name="connsiteY1" fmla="*/ 182880 h 400064"/>
                  <a:gd name="connsiteX2" fmla="*/ 167640 w 192289"/>
                  <a:gd name="connsiteY2" fmla="*/ 381000 h 400064"/>
                  <a:gd name="connsiteX3" fmla="*/ 182880 w 192289"/>
                  <a:gd name="connsiteY3" fmla="*/ 381000 h 400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2289" h="400064">
                    <a:moveTo>
                      <a:pt x="0" y="0"/>
                    </a:moveTo>
                    <a:cubicBezTo>
                      <a:pt x="77470" y="59690"/>
                      <a:pt x="154940" y="119380"/>
                      <a:pt x="182880" y="182880"/>
                    </a:cubicBezTo>
                    <a:cubicBezTo>
                      <a:pt x="210820" y="246380"/>
                      <a:pt x="167640" y="347980"/>
                      <a:pt x="167640" y="381000"/>
                    </a:cubicBezTo>
                    <a:cubicBezTo>
                      <a:pt x="167640" y="414020"/>
                      <a:pt x="175260" y="397510"/>
                      <a:pt x="182880" y="38100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3429000" y="2194560"/>
                <a:ext cx="157520" cy="365760"/>
              </a:xfrm>
              <a:custGeom>
                <a:avLst/>
                <a:gdLst>
                  <a:gd name="connsiteX0" fmla="*/ 106680 w 157520"/>
                  <a:gd name="connsiteY0" fmla="*/ 0 h 365760"/>
                  <a:gd name="connsiteX1" fmla="*/ 152400 w 157520"/>
                  <a:gd name="connsiteY1" fmla="*/ 198120 h 365760"/>
                  <a:gd name="connsiteX2" fmla="*/ 0 w 157520"/>
                  <a:gd name="connsiteY2" fmla="*/ 365760 h 365760"/>
                  <a:gd name="connsiteX3" fmla="*/ 0 w 157520"/>
                  <a:gd name="connsiteY3" fmla="*/ 365760 h 365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7520" h="365760">
                    <a:moveTo>
                      <a:pt x="106680" y="0"/>
                    </a:moveTo>
                    <a:cubicBezTo>
                      <a:pt x="138430" y="68580"/>
                      <a:pt x="170180" y="137160"/>
                      <a:pt x="152400" y="198120"/>
                    </a:cubicBezTo>
                    <a:cubicBezTo>
                      <a:pt x="134620" y="259080"/>
                      <a:pt x="0" y="365760"/>
                      <a:pt x="0" y="365760"/>
                    </a:cubicBezTo>
                    <a:lnTo>
                      <a:pt x="0" y="365760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62300" y="5181600"/>
                <a:ext cx="1028700" cy="609600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635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dirty="0"/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3505200" y="2260600"/>
                <a:ext cx="1143000" cy="533400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635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2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অবনতি</a:t>
                </a:r>
                <a:endParaRPr lang="en-US" sz="2000" dirty="0"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4343400" y="3810000"/>
                <a:ext cx="990600" cy="4572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4343400" y="4305300"/>
                <a:ext cx="990600" cy="4953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4343400" y="4953000"/>
                <a:ext cx="990600" cy="4572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3" name="Rectangle 22"/>
              <p:cNvSpPr/>
              <p:nvPr/>
            </p:nvSpPr>
            <p:spPr>
              <a:xfrm>
                <a:off x="5676900" y="3962400"/>
                <a:ext cx="495300" cy="304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6781800" y="3962400"/>
                <a:ext cx="533400" cy="304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5676900" y="4552950"/>
                <a:ext cx="495300" cy="24765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6781800" y="4552950"/>
                <a:ext cx="533400" cy="24765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5676900" y="5029200"/>
                <a:ext cx="4953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6781800" y="5029200"/>
                <a:ext cx="5334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5676900" y="5543536"/>
                <a:ext cx="495300" cy="20956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6781800" y="5543536"/>
                <a:ext cx="533400" cy="24766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576806" y="808990"/>
              <a:ext cx="2844800" cy="100076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2555592" y="4953000"/>
              <a:ext cx="89751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2000" dirty="0">
                  <a:latin typeface="NikoshBAN" pitchFamily="2" charset="0"/>
                  <a:cs typeface="NikoshBAN" pitchFamily="2" charset="0"/>
                </a:rPr>
                <a:t>উন্নতি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868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1822</TotalTime>
  <Words>1121</Words>
  <Application>Microsoft Office PowerPoint</Application>
  <PresentationFormat>On-screen Show (4:3)</PresentationFormat>
  <Paragraphs>152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Flow</vt:lpstr>
      <vt:lpstr>PowerPoint Presentation</vt:lpstr>
      <vt:lpstr>cwiwPwZ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Feroz</cp:lastModifiedBy>
  <cp:revision>354</cp:revision>
  <dcterms:created xsi:type="dcterms:W3CDTF">2006-08-16T00:00:00Z</dcterms:created>
  <dcterms:modified xsi:type="dcterms:W3CDTF">2021-01-02T08:37:05Z</dcterms:modified>
</cp:coreProperties>
</file>