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  <p:sldMasterId id="2147483804" r:id="rId3"/>
  </p:sldMasterIdLst>
  <p:notesMasterIdLst>
    <p:notesMasterId r:id="rId23"/>
  </p:notesMasterIdLst>
  <p:sldIdLst>
    <p:sldId id="318" r:id="rId4"/>
    <p:sldId id="328" r:id="rId5"/>
    <p:sldId id="326" r:id="rId6"/>
    <p:sldId id="327" r:id="rId7"/>
    <p:sldId id="325" r:id="rId8"/>
    <p:sldId id="324" r:id="rId9"/>
    <p:sldId id="322" r:id="rId10"/>
    <p:sldId id="320" r:id="rId11"/>
    <p:sldId id="316" r:id="rId12"/>
    <p:sldId id="321" r:id="rId13"/>
    <p:sldId id="333" r:id="rId14"/>
    <p:sldId id="313" r:id="rId15"/>
    <p:sldId id="334" r:id="rId16"/>
    <p:sldId id="319" r:id="rId17"/>
    <p:sldId id="317" r:id="rId18"/>
    <p:sldId id="336" r:id="rId19"/>
    <p:sldId id="335" r:id="rId20"/>
    <p:sldId id="330" r:id="rId21"/>
    <p:sldId id="33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3C2CB2"/>
    <a:srgbClr val="FF33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5" autoAdjust="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35A63-2439-46B4-B2F3-C269E6F2BF45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5B0A9-A8FC-4BE0-BD94-F5A513C600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096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28406-39D7-46FC-BCDE-75940969756A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7993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28406-39D7-46FC-BCDE-75940969756A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7993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28406-39D7-46FC-BCDE-75940969756A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6176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28406-39D7-46FC-BCDE-75940969756A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7993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28406-39D7-46FC-BCDE-75940969756A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7993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28406-39D7-46FC-BCDE-75940969756A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7993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28406-39D7-46FC-BCDE-75940969756A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799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28406-39D7-46FC-BCDE-75940969756A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799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28406-39D7-46FC-BCDE-75940969756A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799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28406-39D7-46FC-BCDE-75940969756A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799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28406-39D7-46FC-BCDE-75940969756A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799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28406-39D7-46FC-BCDE-75940969756A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7993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28406-39D7-46FC-BCDE-75940969756A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7993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28406-39D7-46FC-BCDE-75940969756A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7993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28406-39D7-46FC-BCDE-75940969756A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799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52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20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46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97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73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870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79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301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04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536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884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524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532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242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2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96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830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93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769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62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640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847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43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210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193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40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459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202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967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88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395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001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96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810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584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6.jpe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ame 10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3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5400" y="195352"/>
            <a:ext cx="66294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IN" sz="115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সু-</a:t>
            </a:r>
            <a:r>
              <a:rPr lang="bn-BD" sz="115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IN" sz="115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15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7752" y="2133600"/>
            <a:ext cx="4404048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48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ame 10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3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2209800"/>
            <a:ext cx="7952510" cy="3117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</a:t>
            </a:r>
            <a:r>
              <a:rPr lang="bn-IN" sz="32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একটি সমকোণী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ত্রি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ভু</a:t>
            </a: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 একে অতি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ভু</a:t>
            </a: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৫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মি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লম্ব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বা বিপরিত বাহু ৪সে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মি</a:t>
            </a: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এবং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ভূমি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বা সন্নিহিত বাহু ৩ সে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মি</a:t>
            </a: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হলে</a:t>
            </a: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ত্রিভুজটি অঙ্কণ কর </a:t>
            </a: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IN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bn-IN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07382" y="1451263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bn-IN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৩মিনিট)</a:t>
            </a:r>
            <a:endParaRPr lang="en-IN" sz="2800" dirty="0"/>
          </a:p>
        </p:txBody>
      </p:sp>
      <p:sp>
        <p:nvSpPr>
          <p:cNvPr id="3" name="Oval 2"/>
          <p:cNvSpPr/>
          <p:nvPr/>
        </p:nvSpPr>
        <p:spPr>
          <a:xfrm>
            <a:off x="1655618" y="457199"/>
            <a:ext cx="5735782" cy="994063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</a:t>
            </a:r>
            <a:r>
              <a:rPr lang="bn-IN" sz="5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কক </a:t>
            </a:r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5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0631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20528" y="457201"/>
            <a:ext cx="4765017" cy="53339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সমকোণী ত্রি</a:t>
            </a:r>
            <a:r>
              <a:rPr lang="bn-IN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ভূ</a:t>
            </a:r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 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 rot="2812366">
            <a:off x="1765367" y="2567189"/>
            <a:ext cx="3252348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" pitchFamily="2" charset="0"/>
                <a:cs typeface="Nikosh" pitchFamily="2" charset="0"/>
              </a:rPr>
              <a:t>অতিভুজ ৫ </a:t>
            </a:r>
            <a:r>
              <a:rPr lang="bn-IN" sz="3200" b="1" dirty="0" smtClean="0">
                <a:solidFill>
                  <a:schemeClr val="tx1"/>
                </a:solidFill>
                <a:latin typeface="Nikosh" pitchFamily="2" charset="0"/>
                <a:cs typeface="Nikosh" pitchFamily="2" charset="0"/>
              </a:rPr>
              <a:t>সে</a:t>
            </a:r>
            <a:r>
              <a:rPr lang="bn-BD" sz="3200" b="1" dirty="0" smtClean="0">
                <a:solidFill>
                  <a:schemeClr val="tx1"/>
                </a:solidFill>
                <a:latin typeface="Nikosh" pitchFamily="2" charset="0"/>
                <a:cs typeface="Nikosh" pitchFamily="2" charset="0"/>
              </a:rPr>
              <a:t>মি   </a:t>
            </a:r>
            <a:endParaRPr lang="en-US" sz="3200" b="1" dirty="0">
              <a:solidFill>
                <a:schemeClr val="tx1"/>
              </a:solidFill>
              <a:latin typeface="Nikosh" pitchFamily="2" charset="0"/>
              <a:cs typeface="Nikosh" pitchFamily="2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762000" y="1524000"/>
            <a:ext cx="3581400" cy="3810000"/>
            <a:chOff x="2133600" y="1524000"/>
            <a:chExt cx="3581400" cy="3810000"/>
          </a:xfrm>
        </p:grpSpPr>
        <p:sp>
          <p:nvSpPr>
            <p:cNvPr id="4" name="Right Triangle 3"/>
            <p:cNvSpPr/>
            <p:nvPr/>
          </p:nvSpPr>
          <p:spPr>
            <a:xfrm>
              <a:off x="2895600" y="1524000"/>
              <a:ext cx="2819400" cy="3090998"/>
            </a:xfrm>
            <a:prstGeom prst="rtTriangle">
              <a:avLst/>
            </a:prstGeom>
            <a:solidFill>
              <a:schemeClr val="bg2">
                <a:lumMod val="75000"/>
              </a:schemeClr>
            </a:solidFill>
            <a:ln w="57150">
              <a:solidFill>
                <a:srgbClr val="00206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5" name="Round Single Corner Rectangle 4"/>
            <p:cNvSpPr/>
            <p:nvPr/>
          </p:nvSpPr>
          <p:spPr>
            <a:xfrm>
              <a:off x="2895600" y="3886200"/>
              <a:ext cx="762000" cy="728798"/>
            </a:xfrm>
            <a:prstGeom prst="round1Rect">
              <a:avLst>
                <a:gd name="adj" fmla="val 0"/>
              </a:avLst>
            </a:prstGeom>
            <a:noFill/>
            <a:ln w="571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2800" b="1" dirty="0" smtClean="0">
                  <a:solidFill>
                    <a:schemeClr val="tx1"/>
                  </a:solidFill>
                </a:rPr>
                <a:t>৯০</a:t>
              </a:r>
              <a:r>
                <a:rPr lang="bn-BD" dirty="0" smtClean="0"/>
                <a:t> </a:t>
              </a:r>
              <a:endParaRPr lang="en-US" dirty="0"/>
            </a:p>
          </p:txBody>
        </p:sp>
        <p:sp>
          <p:nvSpPr>
            <p:cNvPr id="6" name="Round Single Corner Rectangle 5"/>
            <p:cNvSpPr/>
            <p:nvPr/>
          </p:nvSpPr>
          <p:spPr>
            <a:xfrm>
              <a:off x="3153696" y="3701844"/>
              <a:ext cx="762000" cy="728798"/>
            </a:xfrm>
            <a:prstGeom prst="round1Rect">
              <a:avLst>
                <a:gd name="adj" fmla="val 0"/>
              </a:avLst>
            </a:prstGeom>
            <a:noFill/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b="1" dirty="0" smtClean="0">
                  <a:solidFill>
                    <a:srgbClr val="FF0000"/>
                  </a:solidFill>
                </a:rPr>
                <a:t>০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743201" y="4800600"/>
              <a:ext cx="2895599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3200" b="1" dirty="0" smtClean="0">
                  <a:solidFill>
                    <a:schemeClr val="tx1"/>
                  </a:solidFill>
                  <a:latin typeface="Nikosh" pitchFamily="2" charset="0"/>
                  <a:cs typeface="Nikosh" pitchFamily="2" charset="0"/>
                </a:rPr>
                <a:t>ভূমি ৩</a:t>
              </a:r>
              <a:r>
                <a:rPr lang="bn-IN" sz="3200" b="1" dirty="0" smtClean="0">
                  <a:solidFill>
                    <a:schemeClr val="tx1"/>
                  </a:solidFill>
                  <a:latin typeface="Nikosh" pitchFamily="2" charset="0"/>
                  <a:cs typeface="Nikosh" pitchFamily="2" charset="0"/>
                </a:rPr>
                <a:t>সে</a:t>
              </a:r>
              <a:r>
                <a:rPr lang="bn-BD" sz="3200" b="1" dirty="0" smtClean="0">
                  <a:solidFill>
                    <a:schemeClr val="tx1"/>
                  </a:solidFill>
                  <a:latin typeface="Nikosh" pitchFamily="2" charset="0"/>
                  <a:cs typeface="Nikosh" pitchFamily="2" charset="0"/>
                </a:rPr>
                <a:t>মি </a:t>
              </a:r>
              <a:endParaRPr lang="en-US" sz="3200" b="1" dirty="0">
                <a:solidFill>
                  <a:schemeClr val="tx1"/>
                </a:solidFill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 rot="16200000">
              <a:off x="947450" y="2862550"/>
              <a:ext cx="2905699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3600" b="1" dirty="0" smtClean="0">
                  <a:solidFill>
                    <a:schemeClr val="tx1"/>
                  </a:solidFill>
                  <a:latin typeface="Nikosh" pitchFamily="2" charset="0"/>
                  <a:cs typeface="Nikosh" pitchFamily="2" charset="0"/>
                </a:rPr>
                <a:t>লম্ব ৪</a:t>
              </a:r>
              <a:r>
                <a:rPr lang="bn-IN" sz="3600" b="1" dirty="0" smtClean="0">
                  <a:solidFill>
                    <a:schemeClr val="tx1"/>
                  </a:solidFill>
                  <a:latin typeface="Nikosh" pitchFamily="2" charset="0"/>
                  <a:cs typeface="Nikosh" pitchFamily="2" charset="0"/>
                </a:rPr>
                <a:t>সে</a:t>
              </a:r>
              <a:r>
                <a:rPr lang="bn-BD" sz="3600" b="1" dirty="0" smtClean="0">
                  <a:solidFill>
                    <a:schemeClr val="tx1"/>
                  </a:solidFill>
                  <a:latin typeface="Nikosh" pitchFamily="2" charset="0"/>
                  <a:cs typeface="Nikosh" pitchFamily="2" charset="0"/>
                </a:rPr>
                <a:t>মি    </a:t>
              </a:r>
              <a:endParaRPr lang="en-US" sz="3600" b="1" dirty="0">
                <a:solidFill>
                  <a:schemeClr val="tx1"/>
                </a:solidFill>
                <a:latin typeface="Nikosh" pitchFamily="2" charset="0"/>
                <a:cs typeface="Nikosh" pitchFamily="2" charset="0"/>
              </a:endParaRPr>
            </a:p>
          </p:txBody>
        </p:sp>
      </p:grpSp>
      <p:sp>
        <p:nvSpPr>
          <p:cNvPr id="10" name="Frame 9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2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Action Button: Forward or Next 10">
            <a:hlinkClick r:id="" action="ppaction://hlinkshowjump?jump=nextslide" highlightClick="1"/>
          </p:cNvPr>
          <p:cNvSpPr/>
          <p:nvPr/>
        </p:nvSpPr>
        <p:spPr>
          <a:xfrm>
            <a:off x="4634345" y="6676815"/>
            <a:ext cx="548640" cy="182880"/>
          </a:xfrm>
          <a:prstGeom prst="actionButtonForwardNex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>
            <a:prstTxWarp prst="textChevronInverted">
              <a:avLst/>
            </a:prstTxWarp>
          </a:bodyPr>
          <a:lstStyle/>
          <a:p>
            <a:pPr algn="ctr"/>
            <a:endParaRPr lang="en-US" sz="2800" b="1" dirty="0" smtClean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Action Button: Back or Previous 11">
            <a:hlinkClick r:id="" action="ppaction://hlinkshowjump?jump=previousslide" highlightClick="1"/>
          </p:cNvPr>
          <p:cNvSpPr/>
          <p:nvPr/>
        </p:nvSpPr>
        <p:spPr>
          <a:xfrm>
            <a:off x="4023360" y="6682360"/>
            <a:ext cx="548640" cy="18288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ChevronInverted">
              <a:avLst/>
            </a:prstTxWarp>
          </a:bodyPr>
          <a:lstStyle/>
          <a:p>
            <a:pPr algn="ctr"/>
            <a:endParaRPr lang="en-US" sz="2800" b="1" dirty="0" smtClean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4" name="Picture 13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789" y="6337896"/>
            <a:ext cx="334421" cy="338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94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ight Triangle 21"/>
          <p:cNvSpPr/>
          <p:nvPr/>
        </p:nvSpPr>
        <p:spPr>
          <a:xfrm rot="18900000">
            <a:off x="1158357" y="1957450"/>
            <a:ext cx="1289304" cy="1289304"/>
          </a:xfrm>
          <a:prstGeom prst="rtTriangle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Right Triangle 22"/>
          <p:cNvSpPr/>
          <p:nvPr/>
        </p:nvSpPr>
        <p:spPr>
          <a:xfrm rot="2700000" flipV="1">
            <a:off x="1154876" y="3797274"/>
            <a:ext cx="1289304" cy="1289304"/>
          </a:xfrm>
          <a:prstGeom prst="rtTriangl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Right Triangle 23"/>
          <p:cNvSpPr/>
          <p:nvPr/>
        </p:nvSpPr>
        <p:spPr>
          <a:xfrm rot="18900000" flipV="1">
            <a:off x="2086101" y="2876184"/>
            <a:ext cx="1289304" cy="1289304"/>
          </a:xfrm>
          <a:prstGeom prst="rtTriangle">
            <a:avLst/>
          </a:prstGeom>
          <a:solidFill>
            <a:srgbClr val="0070C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Right Triangle 24"/>
          <p:cNvSpPr/>
          <p:nvPr/>
        </p:nvSpPr>
        <p:spPr>
          <a:xfrm rot="8100000" flipV="1">
            <a:off x="240475" y="2876184"/>
            <a:ext cx="1289304" cy="1289304"/>
          </a:xfrm>
          <a:prstGeom prst="rtTriangle">
            <a:avLst/>
          </a:prstGeom>
          <a:solidFill>
            <a:srgbClr val="00206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19450" y="4419600"/>
            <a:ext cx="1828800" cy="18288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0112" y="2606659"/>
            <a:ext cx="1828800" cy="18288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ight Triangle 15"/>
          <p:cNvSpPr/>
          <p:nvPr/>
        </p:nvSpPr>
        <p:spPr>
          <a:xfrm>
            <a:off x="2725948" y="2603022"/>
            <a:ext cx="1828800" cy="1828800"/>
          </a:xfrm>
          <a:prstGeom prst="rt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724531" y="4434331"/>
            <a:ext cx="1828800" cy="1828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rot="2700000">
            <a:off x="3262815" y="1300972"/>
            <a:ext cx="2587752" cy="2587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908665" y="3912654"/>
                <a:ext cx="3930535" cy="17640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000" b="1" spc="-150" dirty="0" smtClean="0"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একটি</a:t>
                </a:r>
                <a:r>
                  <a:rPr lang="bn-IN" sz="2000" b="1" spc="-150" dirty="0" smtClean="0"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  </a:t>
                </a:r>
                <a:r>
                  <a:rPr lang="bn-BD" sz="2000" b="1" spc="-150" dirty="0" smtClean="0"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সমকোণী ত্রিভুজের অতিভুজের উপর অঙ্কিত বর্গক্ষেত্র </a:t>
                </a:r>
              </a:p>
              <a:p>
                <a:r>
                  <a:rPr lang="bn-BD" sz="2000" b="1" spc="-150" dirty="0" smtClean="0"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অপর দুইবাহুর উপর অঙ্কিত বর্গক্ষেত্রদ্বয়ের সমষ্টির  সমান।</a:t>
                </a:r>
                <a:endParaRPr lang="en-US" sz="2000" b="1" spc="-150" dirty="0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pc="-150" smtClean="0">
                              <a:solidFill>
                                <a:srgbClr val="002060"/>
                              </a:solidFill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2800" b="1" i="1" spc="-150" smtClean="0">
                              <a:solidFill>
                                <a:srgbClr val="002060"/>
                              </a:solidFill>
                              <a:latin typeface="Cambria Math"/>
                              <a:cs typeface="NikoshBAN" pitchFamily="2" charset="0"/>
                            </a:rPr>
                            <m:t>𝒂</m:t>
                          </m:r>
                        </m:e>
                        <m:sup>
                          <m:r>
                            <a:rPr lang="en-US" sz="2800" b="1" i="1" spc="-150" smtClean="0">
                              <a:solidFill>
                                <a:srgbClr val="002060"/>
                              </a:solidFill>
                              <a:latin typeface="Cambria Math"/>
                              <a:cs typeface="NikoshBAN" pitchFamily="2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pc="-150" smtClean="0">
                          <a:solidFill>
                            <a:srgbClr val="002060"/>
                          </a:solidFill>
                          <a:latin typeface="Cambria Math"/>
                          <a:cs typeface="NikoshBAN" pitchFamily="2" charset="0"/>
                        </a:rPr>
                        <m:t>+</m:t>
                      </m:r>
                      <m:sSup>
                        <m:sSupPr>
                          <m:ctrlPr>
                            <a:rPr lang="en-US" sz="2800" b="1" i="1" spc="-150" smtClean="0">
                              <a:solidFill>
                                <a:srgbClr val="002060"/>
                              </a:solidFill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2800" b="1" i="1" spc="-150" smtClean="0">
                              <a:solidFill>
                                <a:srgbClr val="002060"/>
                              </a:solidFill>
                              <a:latin typeface="Cambria Math"/>
                              <a:cs typeface="NikoshBAN" pitchFamily="2" charset="0"/>
                            </a:rPr>
                            <m:t>𝒃</m:t>
                          </m:r>
                        </m:e>
                        <m:sup>
                          <m:r>
                            <a:rPr lang="en-US" sz="2800" b="1" i="1" spc="-150" smtClean="0">
                              <a:solidFill>
                                <a:srgbClr val="002060"/>
                              </a:solidFill>
                              <a:latin typeface="Cambria Math"/>
                              <a:cs typeface="NikoshBAN" pitchFamily="2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pc="-150" smtClean="0">
                          <a:solidFill>
                            <a:srgbClr val="002060"/>
                          </a:solidFill>
                          <a:latin typeface="Cambria Math"/>
                          <a:cs typeface="NikoshBAN" pitchFamily="2" charset="0"/>
                        </a:rPr>
                        <m:t>=</m:t>
                      </m:r>
                      <m:sSup>
                        <m:sSupPr>
                          <m:ctrlPr>
                            <a:rPr lang="en-US" sz="2800" b="1" i="1" spc="-150" smtClean="0">
                              <a:solidFill>
                                <a:srgbClr val="002060"/>
                              </a:solidFill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2800" b="1" i="1" spc="-150" smtClean="0">
                              <a:solidFill>
                                <a:srgbClr val="002060"/>
                              </a:solidFill>
                              <a:latin typeface="Cambria Math"/>
                              <a:cs typeface="NikoshBAN" pitchFamily="2" charset="0"/>
                            </a:rPr>
                            <m:t>𝒄</m:t>
                          </m:r>
                        </m:e>
                        <m:sup>
                          <m:r>
                            <a:rPr lang="en-US" sz="2800" b="1" i="1" spc="-150" smtClean="0">
                              <a:solidFill>
                                <a:srgbClr val="002060"/>
                              </a:solidFill>
                              <a:latin typeface="Cambria Math"/>
                              <a:cs typeface="NikoshBAN" pitchFamily="2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2800" b="1" spc="-15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8665" y="3912654"/>
                <a:ext cx="3930535" cy="1764073"/>
              </a:xfrm>
              <a:prstGeom prst="rect">
                <a:avLst/>
              </a:prstGeom>
              <a:blipFill rotWithShape="1">
                <a:blip r:embed="rId4"/>
                <a:stretch>
                  <a:fillRect l="-1550" t="-1730" r="-3256" b="-89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Frame 12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5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9088034">
            <a:off x="3133118" y="3111790"/>
            <a:ext cx="6282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48331" y="3121742"/>
            <a:ext cx="6282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</a:t>
            </a:r>
            <a:endParaRPr lang="en-US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3257931" y="3886200"/>
            <a:ext cx="6282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2728913" y="4178586"/>
            <a:ext cx="395288" cy="2410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ction Button: Forward or Next 20">
            <a:hlinkClick r:id="" action="ppaction://hlinkshowjump?jump=nextslide" highlightClick="1"/>
          </p:cNvPr>
          <p:cNvSpPr/>
          <p:nvPr/>
        </p:nvSpPr>
        <p:spPr>
          <a:xfrm>
            <a:off x="4634345" y="6647319"/>
            <a:ext cx="548640" cy="182880"/>
          </a:xfrm>
          <a:prstGeom prst="actionButtonForwardNex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>
            <a:prstTxWarp prst="textChevronInverted">
              <a:avLst/>
            </a:prstTxWarp>
          </a:bodyPr>
          <a:lstStyle/>
          <a:p>
            <a:pPr algn="ctr"/>
            <a:endParaRPr lang="en-US" sz="2800" b="1" dirty="0" smtClean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Action Button: Back or Previous 25">
            <a:hlinkClick r:id="" action="ppaction://hlinkshowjump?jump=previousslide" highlightClick="1"/>
          </p:cNvPr>
          <p:cNvSpPr/>
          <p:nvPr/>
        </p:nvSpPr>
        <p:spPr>
          <a:xfrm>
            <a:off x="4023360" y="6652864"/>
            <a:ext cx="548640" cy="18288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ChevronInverted">
              <a:avLst/>
            </a:prstTxWarp>
          </a:bodyPr>
          <a:lstStyle/>
          <a:p>
            <a:pPr algn="ctr"/>
            <a:endParaRPr lang="en-US" sz="2800" b="1" dirty="0" smtClean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8" name="Picture 27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789" y="6308400"/>
            <a:ext cx="334421" cy="338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74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-9.71323E-7 L 0.50208 -0.1355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00" y="-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96855E-6 L 0.3033 -0.4028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00" y="-20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62627E-6 L 0.3 0.13321 " pathEditMode="relative" ptsTypes="AA">
                                      <p:cBhvr>
                                        <p:cTn id="1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28 0.01989 L 0.10139 -0.1355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00" y="-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1.72063E-6 L 0.10138 -0.3996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00" y="-2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8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995055"/>
            <a:ext cx="7848600" cy="1524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কোন ত্রিভূজটি</a:t>
            </a:r>
            <a:r>
              <a:rPr lang="bn-BD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দিয়ে</a:t>
            </a:r>
            <a:r>
              <a:rPr lang="bn-BD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পি</a:t>
            </a:r>
            <a:r>
              <a:rPr lang="bn-BD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থাগোরাসের উপপাদ্য</a:t>
            </a:r>
            <a:r>
              <a:rPr lang="bn-IN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প্রমাণ করা যাবে গাণিতিক যুক্তি দিয়ে লিখ । </a:t>
            </a:r>
            <a:endParaRPr lang="en-US" sz="32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Frame 9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2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Isosceles Triangle 17"/>
          <p:cNvSpPr/>
          <p:nvPr/>
        </p:nvSpPr>
        <p:spPr>
          <a:xfrm>
            <a:off x="5867400" y="5030381"/>
            <a:ext cx="2971800" cy="956217"/>
          </a:xfrm>
          <a:prstGeom prst="triangl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 </a:t>
            </a:r>
            <a:endParaRPr lang="en-IN" dirty="0"/>
          </a:p>
        </p:txBody>
      </p:sp>
      <p:sp>
        <p:nvSpPr>
          <p:cNvPr id="22" name="TextBox 21"/>
          <p:cNvSpPr txBox="1"/>
          <p:nvPr/>
        </p:nvSpPr>
        <p:spPr>
          <a:xfrm>
            <a:off x="7924800" y="50408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>
                <a:latin typeface="NikoshBAN" pitchFamily="2" charset="0"/>
                <a:cs typeface="NikoshBAN" pitchFamily="2" charset="0"/>
              </a:rPr>
              <a:t>৯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 মি</a:t>
            </a:r>
            <a:endParaRPr lang="en-IN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19200" y="6133282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>
                <a:latin typeface="NikoshBAN" pitchFamily="2" charset="0"/>
                <a:cs typeface="NikoshBAN" pitchFamily="2" charset="0"/>
              </a:rPr>
              <a:t>৫মি </a:t>
            </a:r>
            <a:endParaRPr lang="en-IN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200" y="5088799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/>
              <a:t>  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৬মি</a:t>
            </a:r>
            <a:r>
              <a:rPr lang="bn-IN" dirty="0" smtClean="0"/>
              <a:t> </a:t>
            </a:r>
            <a:endParaRPr lang="en-IN" dirty="0"/>
          </a:p>
        </p:txBody>
      </p:sp>
      <p:grpSp>
        <p:nvGrpSpPr>
          <p:cNvPr id="40" name="Group 39"/>
          <p:cNvGrpSpPr/>
          <p:nvPr/>
        </p:nvGrpSpPr>
        <p:grpSpPr>
          <a:xfrm>
            <a:off x="533400" y="3151910"/>
            <a:ext cx="7543800" cy="3292894"/>
            <a:chOff x="533400" y="3151910"/>
            <a:chExt cx="7543800" cy="3292894"/>
          </a:xfrm>
        </p:grpSpPr>
        <p:sp>
          <p:nvSpPr>
            <p:cNvPr id="4" name="Right Triangle 3"/>
            <p:cNvSpPr/>
            <p:nvPr/>
          </p:nvSpPr>
          <p:spPr>
            <a:xfrm>
              <a:off x="3314637" y="4191000"/>
              <a:ext cx="2180304" cy="1795598"/>
            </a:xfrm>
            <a:prstGeom prst="rtTriangle">
              <a:avLst/>
            </a:prstGeom>
            <a:noFill/>
            <a:ln w="57150">
              <a:solidFill>
                <a:srgbClr val="00206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3" name="Isosceles Triangle 12"/>
            <p:cNvSpPr/>
            <p:nvPr/>
          </p:nvSpPr>
          <p:spPr>
            <a:xfrm>
              <a:off x="762000" y="4191000"/>
              <a:ext cx="1828800" cy="1884472"/>
            </a:xfrm>
            <a:prstGeom prst="triangle">
              <a:avLst>
                <a:gd name="adj" fmla="val 24242"/>
              </a:avLst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600200" y="44196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dirty="0" smtClean="0">
                  <a:latin typeface="NikoshBAN" pitchFamily="2" charset="0"/>
                  <a:cs typeface="NikoshBAN" pitchFamily="2" charset="0"/>
                </a:rPr>
                <a:t>৭মি</a:t>
              </a:r>
              <a:r>
                <a:rPr lang="bn-IN" dirty="0" smtClean="0"/>
                <a:t> </a:t>
              </a:r>
              <a:endParaRPr lang="en-IN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282010" y="4604266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dirty="0" smtClean="0">
                  <a:latin typeface="NikoshBAN" pitchFamily="2" charset="0"/>
                  <a:cs typeface="NikoshBAN" pitchFamily="2" charset="0"/>
                </a:rPr>
                <a:t>১০মি</a:t>
              </a:r>
              <a:r>
                <a:rPr lang="bn-IN" dirty="0" smtClean="0"/>
                <a:t> </a:t>
              </a:r>
              <a:endParaRPr lang="en-IN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73548" y="6075472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dirty="0" smtClean="0">
                  <a:latin typeface="NikoshBAN" pitchFamily="2" charset="0"/>
                  <a:cs typeface="NikoshBAN" pitchFamily="2" charset="0"/>
                </a:rPr>
                <a:t>৮ মি</a:t>
              </a:r>
              <a:endParaRPr lang="en-IN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362200" y="497359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dirty="0" smtClean="0">
                  <a:latin typeface="NikoshBAN" pitchFamily="2" charset="0"/>
                  <a:cs typeface="NikoshBAN" pitchFamily="2" charset="0"/>
                </a:rPr>
                <a:t>৬ মি</a:t>
              </a:r>
              <a:endParaRPr lang="en-IN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324600" y="511706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dirty="0" smtClean="0">
                  <a:latin typeface="NikoshBAN" pitchFamily="2" charset="0"/>
                  <a:cs typeface="NikoshBAN" pitchFamily="2" charset="0"/>
                </a:rPr>
                <a:t>৭মি</a:t>
              </a:r>
              <a:r>
                <a:rPr lang="bn-IN" dirty="0" smtClean="0"/>
                <a:t> </a:t>
              </a:r>
              <a:endParaRPr lang="en-IN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162800" y="600919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dirty="0" smtClean="0">
                  <a:latin typeface="NikoshBAN" pitchFamily="2" charset="0"/>
                  <a:cs typeface="NikoshBAN" pitchFamily="2" charset="0"/>
                </a:rPr>
                <a:t>৩মি</a:t>
              </a:r>
              <a:r>
                <a:rPr lang="bn-IN" dirty="0" smtClean="0"/>
                <a:t> </a:t>
              </a:r>
              <a:endParaRPr lang="en-IN" dirty="0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533400" y="3151910"/>
              <a:ext cx="1159166" cy="734290"/>
              <a:chOff x="533400" y="3151910"/>
              <a:chExt cx="1159166" cy="734290"/>
            </a:xfrm>
          </p:grpSpPr>
          <p:sp>
            <p:nvSpPr>
              <p:cNvPr id="29" name="Oval 28"/>
              <p:cNvSpPr/>
              <p:nvPr/>
            </p:nvSpPr>
            <p:spPr>
              <a:xfrm>
                <a:off x="685800" y="3151910"/>
                <a:ext cx="914400" cy="73429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533400" y="3276600"/>
                <a:ext cx="11591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IN" dirty="0" smtClean="0"/>
                  <a:t> </a:t>
                </a:r>
                <a:r>
                  <a:rPr lang="bn-IN" sz="2800" dirty="0" smtClean="0"/>
                  <a:t>১</a:t>
                </a:r>
                <a:endParaRPr lang="en-IN" sz="2800" dirty="0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2697017" y="3276600"/>
              <a:ext cx="1159166" cy="734290"/>
              <a:chOff x="533400" y="3151910"/>
              <a:chExt cx="1159166" cy="734290"/>
            </a:xfrm>
          </p:grpSpPr>
          <p:sp>
            <p:nvSpPr>
              <p:cNvPr id="35" name="Oval 34"/>
              <p:cNvSpPr/>
              <p:nvPr/>
            </p:nvSpPr>
            <p:spPr>
              <a:xfrm>
                <a:off x="685800" y="3151910"/>
                <a:ext cx="914400" cy="73429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533400" y="3276600"/>
                <a:ext cx="11591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IN" dirty="0" smtClean="0"/>
                  <a:t> </a:t>
                </a:r>
                <a:r>
                  <a:rPr lang="bn-IN" sz="2800" dirty="0" smtClean="0"/>
                  <a:t>২ </a:t>
                </a:r>
                <a:endParaRPr lang="en-IN" sz="2800" dirty="0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6659417" y="3318164"/>
              <a:ext cx="1159166" cy="734290"/>
              <a:chOff x="533400" y="3151910"/>
              <a:chExt cx="1159166" cy="734290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685800" y="3151910"/>
                <a:ext cx="914400" cy="73429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533400" y="3276600"/>
                <a:ext cx="11591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IN" dirty="0" smtClean="0"/>
                  <a:t> </a:t>
                </a:r>
                <a:r>
                  <a:rPr lang="bn-IN" sz="2800" dirty="0" smtClean="0"/>
                  <a:t>৩ </a:t>
                </a:r>
                <a:endParaRPr lang="en-IN" sz="2800" dirty="0"/>
              </a:p>
            </p:txBody>
          </p:sp>
        </p:grpSp>
      </p:grpSp>
      <p:sp>
        <p:nvSpPr>
          <p:cNvPr id="30" name="TextBox 29"/>
          <p:cNvSpPr txBox="1"/>
          <p:nvPr/>
        </p:nvSpPr>
        <p:spPr>
          <a:xfrm>
            <a:off x="7196858" y="1276290"/>
            <a:ext cx="1870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(৭ </a:t>
            </a:r>
            <a:r>
              <a:rPr lang="bn-IN" sz="2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মিনিট)</a:t>
            </a:r>
            <a:endParaRPr lang="en-IN" sz="2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112983" y="303632"/>
            <a:ext cx="6705600" cy="1066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6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দলগত কাজ </a:t>
            </a:r>
            <a:endParaRPr lang="en-IN" sz="6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561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ame 10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3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31" b="40327"/>
          <a:stretch/>
        </p:blipFill>
        <p:spPr bwMode="auto">
          <a:xfrm>
            <a:off x="1219200" y="1143000"/>
            <a:ext cx="6389473" cy="643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631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762000" y="1495925"/>
            <a:ext cx="3733800" cy="3733801"/>
            <a:chOff x="1804738" y="1495925"/>
            <a:chExt cx="3733800" cy="3733801"/>
          </a:xfrm>
        </p:grpSpPr>
        <p:sp>
          <p:nvSpPr>
            <p:cNvPr id="7" name="Right Triangle 6"/>
            <p:cNvSpPr/>
            <p:nvPr/>
          </p:nvSpPr>
          <p:spPr>
            <a:xfrm rot="16200000" flipH="1">
              <a:off x="3671638" y="1000626"/>
              <a:ext cx="1371600" cy="2362200"/>
            </a:xfrm>
            <a:prstGeom prst="rtTriangle">
              <a:avLst/>
            </a:prstGeom>
            <a:solidFill>
              <a:srgbClr val="00B05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" name="Right Triangle 12"/>
            <p:cNvSpPr/>
            <p:nvPr/>
          </p:nvSpPr>
          <p:spPr>
            <a:xfrm rot="5400000" flipH="1">
              <a:off x="2300038" y="3362826"/>
              <a:ext cx="1371600" cy="2362200"/>
            </a:xfrm>
            <a:prstGeom prst="rt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4" name="Right Triangle 13"/>
            <p:cNvSpPr/>
            <p:nvPr/>
          </p:nvSpPr>
          <p:spPr>
            <a:xfrm rot="10800000" flipH="1">
              <a:off x="1804738" y="1495925"/>
              <a:ext cx="1371600" cy="2362200"/>
            </a:xfrm>
            <a:prstGeom prst="rtTriangle">
              <a:avLst/>
            </a:prstGeom>
            <a:solidFill>
              <a:schemeClr val="tx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flipH="1">
              <a:off x="4166938" y="2867526"/>
              <a:ext cx="1371600" cy="2362200"/>
            </a:xfrm>
            <a:prstGeom prst="rtTriangle">
              <a:avLst/>
            </a:prstGeom>
            <a:solidFill>
              <a:srgbClr val="3C2CB2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47800" y="3962400"/>
            <a:ext cx="669002" cy="1738409"/>
            <a:chOff x="1447800" y="3962400"/>
            <a:chExt cx="669002" cy="1738409"/>
          </a:xfrm>
        </p:grpSpPr>
        <p:sp>
          <p:nvSpPr>
            <p:cNvPr id="9" name="TextBox 8"/>
            <p:cNvSpPr txBox="1"/>
            <p:nvPr/>
          </p:nvSpPr>
          <p:spPr>
            <a:xfrm>
              <a:off x="1467852" y="4319337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a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447800" y="5177589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b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752600" y="3962400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c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306325" y="3627660"/>
            <a:ext cx="1574517" cy="2000960"/>
            <a:chOff x="3687325" y="3274734"/>
            <a:chExt cx="1574517" cy="2000960"/>
          </a:xfrm>
        </p:grpSpPr>
        <p:sp>
          <p:nvSpPr>
            <p:cNvPr id="18" name="TextBox 17"/>
            <p:cNvSpPr txBox="1"/>
            <p:nvPr/>
          </p:nvSpPr>
          <p:spPr>
            <a:xfrm>
              <a:off x="3886200" y="4752474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a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876800" y="4140372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b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 rot="18480000">
              <a:off x="3766834" y="3195225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c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004330" y="1066800"/>
            <a:ext cx="1876512" cy="1570243"/>
            <a:chOff x="3309130" y="1066800"/>
            <a:chExt cx="1876512" cy="1570243"/>
          </a:xfrm>
        </p:grpSpPr>
        <p:sp>
          <p:nvSpPr>
            <p:cNvPr id="22" name="TextBox 21"/>
            <p:cNvSpPr txBox="1"/>
            <p:nvPr/>
          </p:nvSpPr>
          <p:spPr>
            <a:xfrm>
              <a:off x="4800600" y="1883952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a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810000" y="1066800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b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 rot="19740000">
              <a:off x="3309130" y="2113823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c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 rot="16200000">
            <a:off x="625408" y="1772453"/>
            <a:ext cx="2029996" cy="560653"/>
            <a:chOff x="3947078" y="1135889"/>
            <a:chExt cx="2029996" cy="560653"/>
          </a:xfrm>
        </p:grpSpPr>
        <p:sp>
          <p:nvSpPr>
            <p:cNvPr id="26" name="TextBox 25"/>
            <p:cNvSpPr txBox="1"/>
            <p:nvPr/>
          </p:nvSpPr>
          <p:spPr>
            <a:xfrm rot="5400000">
              <a:off x="5522943" y="1154522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a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 rot="5400000">
              <a:off x="4577400" y="1066800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b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 rot="3540000">
              <a:off x="4026587" y="1252831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c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99654" y="609600"/>
            <a:ext cx="2819398" cy="584775"/>
            <a:chOff x="2016564" y="5562600"/>
            <a:chExt cx="3585796" cy="584775"/>
          </a:xfrm>
        </p:grpSpPr>
        <p:sp>
          <p:nvSpPr>
            <p:cNvPr id="33" name="TextBox 32"/>
            <p:cNvSpPr txBox="1"/>
            <p:nvPr/>
          </p:nvSpPr>
          <p:spPr>
            <a:xfrm>
              <a:off x="2967789" y="5562600"/>
              <a:ext cx="138050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(a + b)</a:t>
              </a:r>
              <a:endPara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V="1">
              <a:off x="4598839" y="5868988"/>
              <a:ext cx="1003521" cy="644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H="1" flipV="1">
              <a:off x="2016564" y="5883736"/>
              <a:ext cx="1066046" cy="644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 rot="16200000">
            <a:off x="-817122" y="3099111"/>
            <a:ext cx="2523820" cy="584775"/>
            <a:chOff x="2348970" y="5562600"/>
            <a:chExt cx="2523820" cy="584775"/>
          </a:xfrm>
        </p:grpSpPr>
        <p:sp>
          <p:nvSpPr>
            <p:cNvPr id="44" name="TextBox 43"/>
            <p:cNvSpPr txBox="1"/>
            <p:nvPr/>
          </p:nvSpPr>
          <p:spPr>
            <a:xfrm>
              <a:off x="2967789" y="5562600"/>
              <a:ext cx="138050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(a + b)</a:t>
              </a:r>
              <a:endPara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rot="5400000" flipV="1">
              <a:off x="4529096" y="5525294"/>
              <a:ext cx="1588" cy="685801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rot="5400000">
              <a:off x="2731780" y="5484590"/>
              <a:ext cx="1588" cy="767208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Box 39"/>
          <p:cNvSpPr txBox="1"/>
          <p:nvPr/>
        </p:nvSpPr>
        <p:spPr>
          <a:xfrm>
            <a:off x="6019800" y="3810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prstClr val="black"/>
                </a:solidFill>
              </a:rPr>
              <a:t> </a:t>
            </a:r>
            <a:r>
              <a:rPr lang="bn-IN" sz="36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প্রমাণ</a:t>
            </a:r>
            <a:r>
              <a:rPr lang="en-IN" sz="36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IN" b="1" dirty="0" smtClean="0">
                <a:solidFill>
                  <a:prstClr val="black"/>
                </a:solidFill>
              </a:rPr>
              <a:t> </a:t>
            </a:r>
            <a:endParaRPr lang="en-US" sz="2000" b="1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80592" y="1200090"/>
            <a:ext cx="3239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n-BD" sz="16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বড় বর্গ ক্ষেত্রের এক বাহু</a:t>
            </a:r>
            <a:r>
              <a:rPr lang="en-US" sz="16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16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16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16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600" b="1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480139" y="2133600"/>
            <a:ext cx="1663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=( a + b)</a:t>
            </a:r>
            <a:r>
              <a:rPr lang="en-US" sz="24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400" baseline="30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495800" y="3714690"/>
            <a:ext cx="4328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n-BD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ছোট বর্গ ক্ষেত্রের ক্ষেত্রফল</a:t>
            </a:r>
            <a:r>
              <a:rPr lang="en-US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=  </a:t>
            </a:r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400" b="1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267200" y="4495800"/>
            <a:ext cx="3869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BD" sz="16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একটি ত্রিভূজ ক্ষেত্রের ক্ষেত্রফল</a:t>
            </a:r>
            <a:r>
              <a:rPr lang="en-US" sz="16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16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=</a:t>
            </a:r>
            <a:endParaRPr lang="en-US" sz="1600" b="1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7998276" y="4404567"/>
                <a:ext cx="1069524" cy="7008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× ab </a:t>
                </a:r>
                <a:endParaRPr lang="en-US" sz="28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8276" y="4404567"/>
                <a:ext cx="1069524" cy="700833"/>
              </a:xfrm>
              <a:prstGeom prst="rect">
                <a:avLst/>
              </a:prstGeom>
              <a:blipFill rotWithShape="1">
                <a:blip r:embed="rId2"/>
                <a:stretch>
                  <a:fillRect r="-1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Frame 5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3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543800" y="11385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(a + b)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13385" y="2867526"/>
            <a:ext cx="4328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b="1" dirty="0" smtClean="0">
                <a:latin typeface="NikoshBAN" pitchFamily="2" charset="0"/>
                <a:cs typeface="NikoshBAN" pitchFamily="2" charset="0"/>
              </a:rPr>
              <a:t>ছোট বর্গ ক্ষেত্রের এক বাহুর </a:t>
            </a:r>
            <a:r>
              <a:rPr lang="bn-IN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1600" b="1" dirty="0" smtClean="0"/>
              <a:t>= </a:t>
            </a:r>
            <a:r>
              <a:rPr lang="en-US" sz="2000" b="1" dirty="0"/>
              <a:t>C</a:t>
            </a:r>
            <a:endParaRPr lang="en-US" sz="2400" b="1" dirty="0"/>
          </a:p>
        </p:txBody>
      </p:sp>
      <p:sp>
        <p:nvSpPr>
          <p:cNvPr id="10" name="Rectangle 9"/>
          <p:cNvSpPr/>
          <p:nvPr/>
        </p:nvSpPr>
        <p:spPr>
          <a:xfrm rot="1777335">
            <a:off x="1260495" y="1982920"/>
            <a:ext cx="2728000" cy="2738392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 rot="1565124">
            <a:off x="2952972" y="2031432"/>
            <a:ext cx="649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 rot="1565124">
            <a:off x="3567492" y="3645646"/>
            <a:ext cx="649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C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 rot="1565124">
            <a:off x="1478137" y="2646611"/>
            <a:ext cx="649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</a:t>
            </a:r>
            <a:endParaRPr lang="en-US" sz="2800" b="1" dirty="0"/>
          </a:p>
        </p:txBody>
      </p:sp>
      <p:sp>
        <p:nvSpPr>
          <p:cNvPr id="57" name="TextBox 56"/>
          <p:cNvSpPr txBox="1"/>
          <p:nvPr/>
        </p:nvSpPr>
        <p:spPr>
          <a:xfrm rot="1565124">
            <a:off x="1860453" y="4002398"/>
            <a:ext cx="649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C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419600" y="2221468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বড় বর্গ ক্ষেত্রের ক্ষেত্রফল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1070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2" grpId="0"/>
      <p:bldP spid="54" grpId="0"/>
      <p:bldP spid="47" grpId="0"/>
      <p:bldP spid="6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762000" y="1495925"/>
            <a:ext cx="3733800" cy="3733801"/>
            <a:chOff x="1804738" y="1495925"/>
            <a:chExt cx="3733800" cy="3733801"/>
          </a:xfrm>
        </p:grpSpPr>
        <p:sp>
          <p:nvSpPr>
            <p:cNvPr id="7" name="Right Triangle 6"/>
            <p:cNvSpPr/>
            <p:nvPr/>
          </p:nvSpPr>
          <p:spPr>
            <a:xfrm rot="16200000" flipH="1">
              <a:off x="3671638" y="1000626"/>
              <a:ext cx="1371600" cy="2362200"/>
            </a:xfrm>
            <a:prstGeom prst="rtTriangle">
              <a:avLst/>
            </a:prstGeom>
            <a:solidFill>
              <a:srgbClr val="00B05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" name="Right Triangle 12"/>
            <p:cNvSpPr/>
            <p:nvPr/>
          </p:nvSpPr>
          <p:spPr>
            <a:xfrm rot="5400000" flipH="1">
              <a:off x="2300038" y="3362826"/>
              <a:ext cx="1371600" cy="2362200"/>
            </a:xfrm>
            <a:prstGeom prst="rt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4" name="Right Triangle 13"/>
            <p:cNvSpPr/>
            <p:nvPr/>
          </p:nvSpPr>
          <p:spPr>
            <a:xfrm rot="10800000" flipH="1">
              <a:off x="1804738" y="1495925"/>
              <a:ext cx="1371600" cy="2362200"/>
            </a:xfrm>
            <a:prstGeom prst="rtTriangle">
              <a:avLst/>
            </a:prstGeom>
            <a:solidFill>
              <a:schemeClr val="tx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flipH="1">
              <a:off x="4166938" y="2867526"/>
              <a:ext cx="1371600" cy="2362200"/>
            </a:xfrm>
            <a:prstGeom prst="rtTriangle">
              <a:avLst/>
            </a:prstGeom>
            <a:solidFill>
              <a:srgbClr val="3C2CB2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47800" y="3962400"/>
            <a:ext cx="669002" cy="1738409"/>
            <a:chOff x="1447800" y="3962400"/>
            <a:chExt cx="669002" cy="1738409"/>
          </a:xfrm>
        </p:grpSpPr>
        <p:sp>
          <p:nvSpPr>
            <p:cNvPr id="9" name="TextBox 8"/>
            <p:cNvSpPr txBox="1"/>
            <p:nvPr/>
          </p:nvSpPr>
          <p:spPr>
            <a:xfrm>
              <a:off x="1467852" y="4319337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a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447800" y="5177589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b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752600" y="3962400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c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306325" y="3627660"/>
            <a:ext cx="1574517" cy="2000960"/>
            <a:chOff x="3687325" y="3274734"/>
            <a:chExt cx="1574517" cy="2000960"/>
          </a:xfrm>
        </p:grpSpPr>
        <p:sp>
          <p:nvSpPr>
            <p:cNvPr id="18" name="TextBox 17"/>
            <p:cNvSpPr txBox="1"/>
            <p:nvPr/>
          </p:nvSpPr>
          <p:spPr>
            <a:xfrm>
              <a:off x="3886200" y="4752474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a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876800" y="4140372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b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 rot="18480000">
              <a:off x="3766834" y="3195225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c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004330" y="1066800"/>
            <a:ext cx="1876512" cy="1570243"/>
            <a:chOff x="3309130" y="1066800"/>
            <a:chExt cx="1876512" cy="1570243"/>
          </a:xfrm>
        </p:grpSpPr>
        <p:sp>
          <p:nvSpPr>
            <p:cNvPr id="22" name="TextBox 21"/>
            <p:cNvSpPr txBox="1"/>
            <p:nvPr/>
          </p:nvSpPr>
          <p:spPr>
            <a:xfrm>
              <a:off x="4800600" y="1883952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a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810000" y="1066800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b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 rot="19740000">
              <a:off x="3309130" y="2113823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c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 rot="16200000">
            <a:off x="625408" y="1772453"/>
            <a:ext cx="2029996" cy="560653"/>
            <a:chOff x="3947078" y="1135889"/>
            <a:chExt cx="2029996" cy="560653"/>
          </a:xfrm>
        </p:grpSpPr>
        <p:sp>
          <p:nvSpPr>
            <p:cNvPr id="26" name="TextBox 25"/>
            <p:cNvSpPr txBox="1"/>
            <p:nvPr/>
          </p:nvSpPr>
          <p:spPr>
            <a:xfrm rot="5400000">
              <a:off x="5522943" y="1154522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a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 rot="5400000">
              <a:off x="4577400" y="1066800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b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 rot="3540000">
              <a:off x="4026587" y="1252831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c</a:t>
              </a:r>
              <a:endPara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99654" y="609600"/>
            <a:ext cx="2819398" cy="584775"/>
            <a:chOff x="2016564" y="5562600"/>
            <a:chExt cx="3585796" cy="584775"/>
          </a:xfrm>
        </p:grpSpPr>
        <p:sp>
          <p:nvSpPr>
            <p:cNvPr id="33" name="TextBox 32"/>
            <p:cNvSpPr txBox="1"/>
            <p:nvPr/>
          </p:nvSpPr>
          <p:spPr>
            <a:xfrm>
              <a:off x="2967789" y="5562600"/>
              <a:ext cx="138050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(a + b)</a:t>
              </a:r>
              <a:endPara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V="1">
              <a:off x="4598839" y="5868988"/>
              <a:ext cx="1003521" cy="644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H="1" flipV="1">
              <a:off x="2016564" y="5883736"/>
              <a:ext cx="1066046" cy="644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 rot="16200000">
            <a:off x="-817122" y="3099111"/>
            <a:ext cx="2523820" cy="584775"/>
            <a:chOff x="2348970" y="5562600"/>
            <a:chExt cx="2523820" cy="584775"/>
          </a:xfrm>
        </p:grpSpPr>
        <p:sp>
          <p:nvSpPr>
            <p:cNvPr id="44" name="TextBox 43"/>
            <p:cNvSpPr txBox="1"/>
            <p:nvPr/>
          </p:nvSpPr>
          <p:spPr>
            <a:xfrm>
              <a:off x="2967789" y="5562600"/>
              <a:ext cx="138050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(a + b)</a:t>
              </a:r>
              <a:endPara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rot="5400000" flipV="1">
              <a:off x="4529096" y="5525294"/>
              <a:ext cx="1588" cy="685801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rot="5400000">
              <a:off x="2731780" y="5484590"/>
              <a:ext cx="1588" cy="767208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4637109" y="2438400"/>
            <a:ext cx="3059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সুতরাং</a:t>
            </a:r>
            <a:r>
              <a:rPr lang="bn-BD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 a + b)</a:t>
            </a:r>
            <a:r>
              <a:rPr lang="en-US" sz="24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400" baseline="30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324600" y="2438400"/>
                <a:ext cx="2409634" cy="613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bn-IN" sz="2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 </a:t>
                </a:r>
                <a:r>
                  <a:rPr lang="en-US" sz="2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 4×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×</a:t>
                </a:r>
                <a:r>
                  <a:rPr lang="en-US" sz="2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ab</a:t>
                </a:r>
                <a:r>
                  <a:rPr lang="en-US" sz="2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+ c</a:t>
                </a:r>
                <a:r>
                  <a:rPr lang="en-US" sz="2400" baseline="300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2400" baseline="30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2438400"/>
                <a:ext cx="2409634" cy="613886"/>
              </a:xfrm>
              <a:prstGeom prst="rect">
                <a:avLst/>
              </a:prstGeom>
              <a:blipFill rotWithShape="1">
                <a:blip r:embed="rId2"/>
                <a:stretch>
                  <a:fillRect l="-4051" r="-2532" b="-891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/>
          <p:cNvSpPr txBox="1"/>
          <p:nvPr/>
        </p:nvSpPr>
        <p:spPr>
          <a:xfrm>
            <a:off x="5655201" y="4038600"/>
            <a:ext cx="293702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a</a:t>
            </a:r>
            <a:r>
              <a:rPr lang="en-US" sz="32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+ b</a:t>
            </a:r>
            <a:r>
              <a:rPr lang="en-US" sz="32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c</a:t>
            </a:r>
            <a:r>
              <a:rPr lang="en-US" sz="32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bn-BD" sz="32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bn-BD" sz="3200" baseline="30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bn-BD" sz="32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2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bn-BD" sz="3200" baseline="30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প্রমানিত</a:t>
            </a:r>
            <a:r>
              <a:rPr lang="bn-BD" sz="32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Frame 5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3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419600" y="3352800"/>
                <a:ext cx="4639870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𝒐𝒓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, 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𝒂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latin typeface="Cambria Math"/>
                        </a:rPr>
                        <m:t>+</m:t>
                      </m:r>
                      <m:r>
                        <a:rPr lang="en-US" sz="2400" b="1" i="1" smtClean="0">
                          <a:latin typeface="Cambria Math"/>
                        </a:rPr>
                        <m:t>𝟐</m:t>
                      </m:r>
                      <m:r>
                        <a:rPr lang="en-US" sz="2400" b="1" i="1" smtClean="0">
                          <a:latin typeface="Cambria Math"/>
                        </a:rPr>
                        <m:t>𝒂𝒃</m:t>
                      </m:r>
                      <m:r>
                        <a:rPr lang="en-US" sz="2400" b="1" i="1" smtClean="0">
                          <a:latin typeface="Cambria Math"/>
                        </a:rPr>
                        <m:t>+ </m:t>
                      </m:r>
                      <m:sSup>
                        <m:sSup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𝒃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latin typeface="Cambria Math"/>
                        </a:rPr>
                        <m:t>𝟐</m:t>
                      </m:r>
                      <m:r>
                        <a:rPr lang="en-US" sz="2400" b="1" i="1" smtClean="0">
                          <a:latin typeface="Cambria Math"/>
                        </a:rPr>
                        <m:t>𝒂𝒃</m:t>
                      </m:r>
                      <m:r>
                        <a:rPr lang="en-US" sz="2400" b="1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𝒄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3352800"/>
                <a:ext cx="4639870" cy="470000"/>
              </a:xfrm>
              <a:prstGeom prst="rect">
                <a:avLst/>
              </a:prstGeom>
              <a:blipFill rotWithShape="1">
                <a:blip r:embed="rId4"/>
                <a:stretch>
                  <a:fillRect t="-7792" b="-2987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 rot="1799218">
            <a:off x="1260495" y="2024160"/>
            <a:ext cx="2728000" cy="2738392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 rot="1565124">
            <a:off x="2952972" y="2031432"/>
            <a:ext cx="649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 rot="1565124">
            <a:off x="3567492" y="3645646"/>
            <a:ext cx="649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C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 rot="1565124">
            <a:off x="1478137" y="2646611"/>
            <a:ext cx="649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</a:t>
            </a:r>
            <a:endParaRPr lang="en-US" sz="2800" b="1" dirty="0"/>
          </a:p>
        </p:txBody>
      </p:sp>
      <p:sp>
        <p:nvSpPr>
          <p:cNvPr id="57" name="TextBox 56"/>
          <p:cNvSpPr txBox="1"/>
          <p:nvPr/>
        </p:nvSpPr>
        <p:spPr>
          <a:xfrm rot="1565124">
            <a:off x="1860453" y="4002398"/>
            <a:ext cx="649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C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475204" y="612484"/>
            <a:ext cx="44401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000" b="1" dirty="0" smtClean="0">
                <a:latin typeface="NikoshBAN" pitchFamily="2" charset="0"/>
                <a:cs typeface="NikoshBAN" pitchFamily="2" charset="0"/>
              </a:rPr>
              <a:t>অংকন অনুসারে,</a:t>
            </a:r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000" b="1" dirty="0" smtClean="0">
                <a:latin typeface="NikoshBAN" pitchFamily="2" charset="0"/>
                <a:cs typeface="NikoshBAN" pitchFamily="2" charset="0"/>
              </a:rPr>
              <a:t>বড় বর্গ ক্ষেত্রের ক্ষেত্রফল চারটি ত্রিভুজ ক্ষেত্র ও ছোট বর্গ ক্ষেত্রের ক্ষেত্রফল এর সমান 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64593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 animBg="1"/>
      <p:bldP spid="50" grpId="0"/>
      <p:bldP spid="3" grpId="0" animBg="1"/>
      <p:bldP spid="3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ame 10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3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AF4241B-3CF3-41A7-B200-5B4C824D4840}"/>
              </a:ext>
            </a:extLst>
          </p:cNvPr>
          <p:cNvSpPr txBox="1"/>
          <p:nvPr/>
        </p:nvSpPr>
        <p:spPr>
          <a:xfrm>
            <a:off x="1676400" y="457200"/>
            <a:ext cx="6019800" cy="946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defTabSz="1083878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bn-IN" sz="5400" b="1" dirty="0" smtClean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মূল্যায়ণ</a:t>
            </a:r>
            <a:r>
              <a:rPr lang="bn-IN" sz="5400" b="1" dirty="0" smtClean="0">
                <a:ln w="0"/>
                <a:solidFill>
                  <a:srgbClr val="66006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6000" b="1" dirty="0" smtClean="0">
                <a:ln w="0"/>
                <a:solidFill>
                  <a:srgbClr val="66006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b="1" dirty="0">
              <a:ln w="0"/>
              <a:solidFill>
                <a:srgbClr val="660066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1905000"/>
            <a:ext cx="739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solidFill>
                  <a:srgbClr val="002060"/>
                </a:solidFill>
              </a:rPr>
              <a:t>১। </a:t>
            </a:r>
            <a:r>
              <a:rPr lang="bn-IN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সমকোণী ত্রিভুজের বাহু গুলির নাম বল? </a:t>
            </a:r>
            <a:endParaRPr lang="en-IN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32766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/>
              <a:t>২। </a:t>
            </a:r>
            <a:r>
              <a:rPr lang="bn-IN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পিথাগোরাসের  উপপাদ্য  বর্ণনা কর। </a:t>
            </a:r>
            <a:endParaRPr lang="en-IN" sz="1600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3790" y="4350327"/>
            <a:ext cx="8524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৩।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কোন চিত্র দিয়ে </a:t>
            </a:r>
            <a:r>
              <a:rPr lang="bn-IN" sz="2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পিথাগোরাসের  উপপাদ্য </a:t>
            </a:r>
            <a:r>
              <a:rPr lang="bn-IN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প্রমাণ করা যায়।  </a:t>
            </a:r>
            <a:endParaRPr lang="en-IN" sz="2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05600" y="561074"/>
            <a:ext cx="2019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৫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মিনিট</a:t>
            </a:r>
            <a:endParaRPr lang="en-IN" sz="28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066800" y="5274007"/>
            <a:ext cx="6248400" cy="1133720"/>
            <a:chOff x="1066800" y="5274007"/>
            <a:chExt cx="6248400" cy="1133720"/>
          </a:xfrm>
        </p:grpSpPr>
        <p:sp>
          <p:nvSpPr>
            <p:cNvPr id="6" name="Isosceles Triangle 5"/>
            <p:cNvSpPr/>
            <p:nvPr/>
          </p:nvSpPr>
          <p:spPr>
            <a:xfrm>
              <a:off x="1905000" y="5420618"/>
              <a:ext cx="990600" cy="980182"/>
            </a:xfrm>
            <a:prstGeom prst="triangle">
              <a:avLst>
                <a:gd name="adj" fmla="val 47552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bg1"/>
                </a:solidFill>
              </a:endParaRPr>
            </a:p>
          </p:txBody>
        </p:sp>
        <p:sp>
          <p:nvSpPr>
            <p:cNvPr id="9" name="Isosceles Triangle 8"/>
            <p:cNvSpPr/>
            <p:nvPr/>
          </p:nvSpPr>
          <p:spPr>
            <a:xfrm>
              <a:off x="4048991" y="5427545"/>
              <a:ext cx="990600" cy="980182"/>
            </a:xfrm>
            <a:prstGeom prst="triangle">
              <a:avLst>
                <a:gd name="adj" fmla="val 75175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bg1"/>
                </a:solidFill>
              </a:endParaRPr>
            </a:p>
          </p:txBody>
        </p:sp>
        <p:sp>
          <p:nvSpPr>
            <p:cNvPr id="10" name="Isosceles Triangle 9"/>
            <p:cNvSpPr/>
            <p:nvPr/>
          </p:nvSpPr>
          <p:spPr>
            <a:xfrm>
              <a:off x="6324600" y="5413691"/>
              <a:ext cx="990600" cy="980182"/>
            </a:xfrm>
            <a:prstGeom prst="triangle">
              <a:avLst>
                <a:gd name="adj" fmla="val 10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bg1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066800" y="541020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200" dirty="0" smtClean="0"/>
                <a:t>ক।</a:t>
              </a:r>
              <a:endParaRPr lang="en-IN" sz="32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467100" y="5339788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200" dirty="0" smtClean="0"/>
                <a:t>খ।</a:t>
              </a:r>
              <a:endParaRPr lang="en-IN" sz="32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867400" y="5274007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200" dirty="0" smtClean="0"/>
                <a:t>গ। </a:t>
              </a:r>
              <a:endParaRPr lang="en-IN" sz="3200" dirty="0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7086600" y="6172200"/>
            <a:ext cx="228600" cy="2216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819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ame 10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3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1752599" y="381000"/>
            <a:ext cx="5181601" cy="1180124"/>
          </a:xfrm>
          <a:prstGeom prst="flowChartTerminator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60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514600" y="1905000"/>
            <a:ext cx="3276600" cy="4338054"/>
            <a:chOff x="2514600" y="1905000"/>
            <a:chExt cx="3276600" cy="4338054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091"/>
            <a:stretch/>
          </p:blipFill>
          <p:spPr>
            <a:xfrm>
              <a:off x="2514600" y="1905000"/>
              <a:ext cx="3239018" cy="4338054"/>
            </a:xfrm>
            <a:prstGeom prst="rect">
              <a:avLst/>
            </a:prstGeom>
            <a:ln w="57150">
              <a:noFill/>
            </a:ln>
          </p:spPr>
        </p:pic>
        <p:grpSp>
          <p:nvGrpSpPr>
            <p:cNvPr id="6" name="Group 5"/>
            <p:cNvGrpSpPr/>
            <p:nvPr/>
          </p:nvGrpSpPr>
          <p:grpSpPr>
            <a:xfrm>
              <a:off x="2587246" y="4343400"/>
              <a:ext cx="1603754" cy="1761620"/>
              <a:chOff x="4721935" y="4038601"/>
              <a:chExt cx="2400092" cy="2667000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 flipH="1">
                <a:off x="4721935" y="4038601"/>
                <a:ext cx="2182509" cy="2590800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 flipH="1">
                <a:off x="4950535" y="4114801"/>
                <a:ext cx="2171492" cy="2590800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6904444" y="4038601"/>
                <a:ext cx="0" cy="7620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6904444" y="4114801"/>
                <a:ext cx="217583" cy="15240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6626935" y="4419601"/>
                <a:ext cx="152400" cy="7620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6398335" y="4648201"/>
                <a:ext cx="228600" cy="15240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6090694" y="4968587"/>
                <a:ext cx="178273" cy="11430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845989" y="5295901"/>
                <a:ext cx="244705" cy="11430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636335" y="5562601"/>
                <a:ext cx="176854" cy="15240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321144" y="5839692"/>
                <a:ext cx="228600" cy="15240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179135" y="6134101"/>
                <a:ext cx="142009" cy="7620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4950535" y="6400801"/>
                <a:ext cx="228600" cy="15240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Arrow Connector 19"/>
            <p:cNvCxnSpPr/>
            <p:nvPr/>
          </p:nvCxnSpPr>
          <p:spPr>
            <a:xfrm>
              <a:off x="2739998" y="6054688"/>
              <a:ext cx="1603401" cy="0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 rot="18635584">
              <a:off x="2611792" y="4805971"/>
              <a:ext cx="72167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bn-BD" sz="2000" b="1" dirty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১০ </a:t>
              </a:r>
              <a:r>
                <a:rPr lang="bn-BD" sz="2000" b="1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মি</a:t>
              </a:r>
              <a:r>
                <a:rPr lang="en-US" sz="2000" b="1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.</a:t>
              </a:r>
              <a:endParaRPr lang="en-US" sz="20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048000" y="5638800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b="1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৬ মি</a:t>
              </a:r>
              <a:r>
                <a:rPr lang="en-US" sz="2400" b="1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.</a:t>
              </a:r>
              <a:endParaRPr lang="en-US" sz="24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343400" y="4982444"/>
              <a:ext cx="1447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b="1" dirty="0" smtClean="0">
                  <a:solidFill>
                    <a:srgbClr val="FF0000"/>
                  </a:solidFill>
                </a:rPr>
                <a:t>কত?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25" name="Right Brace 24"/>
            <p:cNvSpPr/>
            <p:nvPr/>
          </p:nvSpPr>
          <p:spPr>
            <a:xfrm>
              <a:off x="4419600" y="4358844"/>
              <a:ext cx="67343" cy="1660956"/>
            </a:xfrm>
            <a:prstGeom prst="rightBrac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5131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ame 10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3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AF4241B-3CF3-41A7-B200-5B4C824D4840}"/>
              </a:ext>
            </a:extLst>
          </p:cNvPr>
          <p:cNvSpPr txBox="1"/>
          <p:nvPr/>
        </p:nvSpPr>
        <p:spPr>
          <a:xfrm>
            <a:off x="533400" y="-257824"/>
            <a:ext cx="7964979" cy="239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defTabSz="1083878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bn-IN" sz="11500" b="1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</a:t>
            </a:r>
            <a:r>
              <a:rPr lang="bn-IN" sz="11500" b="1" dirty="0">
                <a:ln w="0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ন্য</a:t>
            </a:r>
            <a:r>
              <a:rPr lang="bn-IN" sz="11500" b="1" dirty="0">
                <a:ln w="0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bn-IN" sz="11500" b="1" dirty="0">
                <a:ln w="0"/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bn-IN" sz="16600" b="1" dirty="0">
                <a:ln w="0"/>
                <a:solidFill>
                  <a:srgbClr val="66006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16600" b="1" dirty="0">
              <a:ln w="0"/>
              <a:solidFill>
                <a:srgbClr val="660066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905000"/>
            <a:ext cx="4724400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828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ame 10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3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8600" y="1248645"/>
            <a:ext cx="8382000" cy="4970229"/>
            <a:chOff x="114943" y="880203"/>
            <a:chExt cx="11751511" cy="6340079"/>
          </a:xfrm>
        </p:grpSpPr>
        <p:grpSp>
          <p:nvGrpSpPr>
            <p:cNvPr id="7" name="Group 6"/>
            <p:cNvGrpSpPr/>
            <p:nvPr/>
          </p:nvGrpSpPr>
          <p:grpSpPr>
            <a:xfrm>
              <a:off x="114943" y="880203"/>
              <a:ext cx="6837244" cy="6340079"/>
              <a:chOff x="114943" y="880203"/>
              <a:chExt cx="6837244" cy="6340079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xmlns="" id="{323D387E-1390-4338-BA39-CAAD76F59D58}"/>
                  </a:ext>
                </a:extLst>
              </p:cNvPr>
              <p:cNvGrpSpPr/>
              <p:nvPr/>
            </p:nvGrpSpPr>
            <p:grpSpPr>
              <a:xfrm>
                <a:off x="114943" y="880203"/>
                <a:ext cx="6837244" cy="6340079"/>
                <a:chOff x="121598" y="862382"/>
                <a:chExt cx="6837244" cy="6639198"/>
              </a:xfrm>
            </p:grpSpPr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xmlns="" id="{3897CFD5-BFB2-4F09-81B8-D0069C845B60}"/>
                    </a:ext>
                  </a:extLst>
                </p:cNvPr>
                <p:cNvSpPr/>
                <p:nvPr/>
              </p:nvSpPr>
              <p:spPr>
                <a:xfrm>
                  <a:off x="121598" y="3055773"/>
                  <a:ext cx="6837244" cy="43168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3200" dirty="0" err="1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দেবাশীষ</a:t>
                  </a:r>
                  <a:r>
                    <a:rPr lang="en-US" sz="32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 </a:t>
                  </a:r>
                  <a:r>
                    <a:rPr lang="en-US" sz="3200" dirty="0" err="1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ভট্টাচার্য্য</a:t>
                  </a:r>
                  <a:r>
                    <a:rPr lang="en-US" sz="32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/>
                  </a:r>
                  <a:br>
                    <a:rPr lang="en-US" sz="32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</a:br>
                  <a:r>
                    <a:rPr lang="bn-IN" sz="32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সহকারি </a:t>
                  </a:r>
                  <a:r>
                    <a:rPr lang="en-US" sz="3200" dirty="0" err="1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প্রধান</a:t>
                  </a:r>
                  <a:r>
                    <a:rPr lang="en-US" sz="32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 </a:t>
                  </a:r>
                  <a:r>
                    <a:rPr lang="bn-IN" sz="32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শিক্ষক </a:t>
                  </a:r>
                  <a:r>
                    <a:rPr lang="bn-IN" sz="320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(গণিত</a:t>
                  </a:r>
                  <a:r>
                    <a:rPr lang="bn-IN" sz="32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)</a:t>
                  </a:r>
                </a:p>
                <a:p>
                  <a:pPr algn="ctr"/>
                  <a:r>
                    <a:rPr lang="en-US" sz="2800" dirty="0" err="1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জংগল</a:t>
                  </a:r>
                  <a:r>
                    <a:rPr lang="en-US" sz="28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 </a:t>
                  </a:r>
                  <a:r>
                    <a:rPr lang="en-US" sz="2800" dirty="0" err="1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সম্মিলনী</a:t>
                  </a:r>
                  <a:r>
                    <a:rPr lang="en-US" sz="28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 </a:t>
                  </a:r>
                  <a:r>
                    <a:rPr lang="en-US" sz="2800" dirty="0" err="1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আদর্শ</a:t>
                  </a:r>
                  <a:r>
                    <a:rPr lang="en-US" sz="28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 </a:t>
                  </a:r>
                  <a:r>
                    <a:rPr lang="en-US" sz="2800" dirty="0" err="1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উচ্চ</a:t>
                  </a:r>
                  <a:r>
                    <a:rPr lang="en-US" sz="28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 </a:t>
                  </a:r>
                  <a:r>
                    <a:rPr lang="en-US" sz="2800" dirty="0" err="1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বিদ্যালয়</a:t>
                  </a:r>
                  <a:endParaRPr lang="en-US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  <a:p>
                  <a:pPr algn="ctr"/>
                  <a:r>
                    <a:rPr lang="bn-IN" sz="32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cs typeface="NikoshBAN" panose="02000000000000000000" pitchFamily="2" charset="0"/>
                    </a:rPr>
                    <a:t>মোবাইলঃ</a:t>
                  </a:r>
                  <a:r>
                    <a:rPr lang="bn-IN" sz="32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 </a:t>
                  </a:r>
                  <a:r>
                    <a:rPr lang="en-IN" sz="32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01712981248</a:t>
                  </a:r>
                  <a:r>
                    <a:rPr lang="bn-IN" sz="32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/>
                  </a:r>
                  <a:br>
                    <a:rPr lang="bn-IN" sz="32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</a:br>
                  <a:r>
                    <a:rPr lang="en-IN" sz="28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NikoshBAN" panose="02000000000000000000" pitchFamily="2" charset="0"/>
                      <a:cs typeface="NikoshBAN" panose="02000000000000000000" pitchFamily="2" charset="0"/>
                    </a:rPr>
                    <a:t>Email: </a:t>
                  </a:r>
                  <a:r>
                    <a:rPr lang="en-IN" sz="28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cs typeface="Times New Roman" pitchFamily="18" charset="0"/>
                    </a:rPr>
                    <a:t>dabashis1981@gmail.com</a:t>
                  </a:r>
                  <a:endParaRPr lang="bn-IN" sz="3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  <a:p>
                  <a:pPr algn="ctr"/>
                  <a:endParaRPr lang="bn-IN" sz="2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</p:txBody>
            </p:sp>
            <p:sp>
              <p:nvSpPr>
                <p:cNvPr id="15" name="Rounded Rectangle 6">
                  <a:extLst>
                    <a:ext uri="{FF2B5EF4-FFF2-40B4-BE49-F238E27FC236}">
                      <a16:creationId xmlns:a16="http://schemas.microsoft.com/office/drawing/2014/main" xmlns="" id="{365CF44B-E786-4CC9-9AA5-334A396FEBB6}"/>
                    </a:ext>
                  </a:extLst>
                </p:cNvPr>
                <p:cNvSpPr/>
                <p:nvPr/>
              </p:nvSpPr>
              <p:spPr>
                <a:xfrm>
                  <a:off x="335262" y="862382"/>
                  <a:ext cx="6401453" cy="6639198"/>
                </a:xfrm>
                <a:prstGeom prst="round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13" name="Picture 12" descr="D.jp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653084" y="939844"/>
                <a:ext cx="1948799" cy="1914965"/>
              </a:xfrm>
              <a:prstGeom prst="rect">
                <a:avLst/>
              </a:prstGeom>
            </p:spPr>
          </p:pic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7BB3902B-67A3-490F-BA5C-E921FADAC870}"/>
                </a:ext>
              </a:extLst>
            </p:cNvPr>
            <p:cNvGrpSpPr/>
            <p:nvPr/>
          </p:nvGrpSpPr>
          <p:grpSpPr>
            <a:xfrm>
              <a:off x="6730061" y="1279768"/>
              <a:ext cx="5136393" cy="4767704"/>
              <a:chOff x="6397417" y="1387863"/>
              <a:chExt cx="5440630" cy="496926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2F792795-6845-47A6-A094-2C94708F9165}"/>
                  </a:ext>
                </a:extLst>
              </p:cNvPr>
              <p:cNvSpPr/>
              <p:nvPr/>
            </p:nvSpPr>
            <p:spPr>
              <a:xfrm>
                <a:off x="6397417" y="1641434"/>
                <a:ext cx="5440630" cy="33963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bn-IN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শ্রেণি</a:t>
                </a:r>
                <a:r>
                  <a:rPr lang="en-IN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:</a:t>
                </a:r>
                <a:r>
                  <a:rPr lang="bn-IN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200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অষ্টম</a:t>
                </a:r>
                <a:r>
                  <a:rPr lang="en-US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 </a:t>
                </a:r>
                <a:endParaRPr lang="bn-IN" sz="3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algn="ctr"/>
                <a:r>
                  <a:rPr lang="bn-IN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বিষয়</a:t>
                </a:r>
                <a:r>
                  <a:rPr lang="en-IN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:</a:t>
                </a:r>
                <a:r>
                  <a:rPr lang="en-IN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200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গণিত</a:t>
                </a:r>
                <a:r>
                  <a:rPr lang="bn-IN" sz="3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br>
                  <a:rPr lang="bn-IN" sz="3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</a:br>
                <a:r>
                  <a:rPr lang="bn-IN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অধ্যায়</a:t>
                </a:r>
                <a:r>
                  <a:rPr lang="en-IN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: </a:t>
                </a:r>
                <a:r>
                  <a:rPr lang="bn-IN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নবম </a:t>
                </a:r>
                <a:r>
                  <a:rPr lang="en-US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bn-IN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 </a:t>
                </a:r>
                <a:endParaRPr lang="bn-IN" sz="3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en-IN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NikoshBAN" panose="02000000000000000000" pitchFamily="2" charset="0"/>
                  </a:rPr>
                  <a:t>    </a:t>
                </a:r>
                <a:r>
                  <a:rPr lang="bn-IN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NikoshBAN" panose="02000000000000000000" pitchFamily="2" charset="0"/>
                  </a:rPr>
                  <a:t>সময়</a:t>
                </a:r>
                <a:r>
                  <a:rPr lang="en-IN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:</a:t>
                </a:r>
                <a:r>
                  <a:rPr lang="bn-IN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NikoshBAN" panose="02000000000000000000" pitchFamily="2" charset="0"/>
                  </a:rPr>
                  <a:t>৫০</a:t>
                </a:r>
                <a:r>
                  <a:rPr lang="bn-IN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মিনিট</a:t>
                </a:r>
                <a:r>
                  <a:rPr lang="bn-IN" sz="3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br>
                  <a:rPr lang="bn-IN" sz="3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</a:br>
                <a:r>
                  <a:rPr lang="en-US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    </a:t>
                </a:r>
                <a:r>
                  <a:rPr lang="bn-IN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তারিখ</a:t>
                </a:r>
                <a:r>
                  <a:rPr lang="en-IN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:13/03/19</a:t>
                </a:r>
                <a:endParaRPr lang="bn-IN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10" name="Rounded Rectangle 9">
                <a:extLst>
                  <a:ext uri="{FF2B5EF4-FFF2-40B4-BE49-F238E27FC236}">
                    <a16:creationId xmlns:a16="http://schemas.microsoft.com/office/drawing/2014/main" xmlns="" id="{D74E54C8-821A-4F4F-93F4-D1D1ED4E8D3D}"/>
                  </a:ext>
                </a:extLst>
              </p:cNvPr>
              <p:cNvSpPr/>
              <p:nvPr/>
            </p:nvSpPr>
            <p:spPr>
              <a:xfrm>
                <a:off x="6623735" y="1387863"/>
                <a:ext cx="4842556" cy="4969269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7" name="Oval 16"/>
          <p:cNvSpPr/>
          <p:nvPr/>
        </p:nvSpPr>
        <p:spPr>
          <a:xfrm>
            <a:off x="2895600" y="381000"/>
            <a:ext cx="3758014" cy="80182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370631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ame 10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3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>
            <a:off x="3733800" y="2182088"/>
            <a:ext cx="2819400" cy="2590800"/>
          </a:xfrm>
          <a:prstGeom prst="rtTriangl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95400" y="822441"/>
            <a:ext cx="6172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6000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চিত্রটি</a:t>
            </a:r>
            <a:r>
              <a:rPr lang="bn-IN" sz="6000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র</a:t>
            </a:r>
            <a:r>
              <a:rPr lang="bn-BD" sz="6000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6000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নাম </a:t>
            </a:r>
            <a:r>
              <a:rPr lang="bn-BD" sz="6000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কি?  </a:t>
            </a:r>
            <a:endParaRPr lang="en-US" sz="6000" dirty="0">
              <a:solidFill>
                <a:srgbClr val="0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33800" y="4572000"/>
            <a:ext cx="304800" cy="2008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70631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ame 10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3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609600"/>
            <a:ext cx="48213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ছবিটি</a:t>
            </a:r>
            <a:r>
              <a:rPr lang="en-US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কার</a:t>
            </a:r>
            <a:r>
              <a:rPr lang="en-US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IN" sz="6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51"/>
          <a:stretch/>
        </p:blipFill>
        <p:spPr>
          <a:xfrm>
            <a:off x="2362200" y="1828800"/>
            <a:ext cx="3906981" cy="4312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31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ame 10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3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7983" y="833640"/>
            <a:ext cx="82850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60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আজকের পাঠ </a:t>
            </a:r>
            <a:endParaRPr lang="en-US" sz="60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95400" y="2971799"/>
            <a:ext cx="609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bn-BD" sz="4000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পিথাগোরাসের উপপাদ্য</a:t>
            </a:r>
            <a:r>
              <a:rPr lang="bn-BD" sz="4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   </a:t>
            </a:r>
            <a:endParaRPr lang="en-US" sz="4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31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ame 10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3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161067" y="460893"/>
            <a:ext cx="5925533" cy="1485717"/>
            <a:chOff x="1981200" y="460893"/>
            <a:chExt cx="4826086" cy="1301401"/>
          </a:xfrm>
        </p:grpSpPr>
        <p:sp>
          <p:nvSpPr>
            <p:cNvPr id="6" name="32-Point Star 1">
              <a:extLst>
                <a:ext uri="{FF2B5EF4-FFF2-40B4-BE49-F238E27FC236}">
                  <a16:creationId xmlns:a16="http://schemas.microsoft.com/office/drawing/2014/main" xmlns="" id="{8D97D02C-76CB-4BC8-8E01-DF2F47EE285A}"/>
                </a:ext>
              </a:extLst>
            </p:cNvPr>
            <p:cNvSpPr/>
            <p:nvPr/>
          </p:nvSpPr>
          <p:spPr>
            <a:xfrm>
              <a:off x="1981200" y="460893"/>
              <a:ext cx="4826086" cy="1255365"/>
            </a:xfrm>
            <a:prstGeom prst="star32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C0F67F91-7310-490E-9B50-7DC5C4A5B8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5600" y="746631"/>
              <a:ext cx="3047303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bn-BD" sz="6000" dirty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শিখনফল</a:t>
              </a:r>
              <a:r>
                <a:rPr lang="bn-BD" sz="6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5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 </a:t>
              </a:r>
              <a:endPara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F02F3BE-0EDC-4831-B9E8-8A4FA05AE387}"/>
              </a:ext>
            </a:extLst>
          </p:cNvPr>
          <p:cNvSpPr txBox="1"/>
          <p:nvPr/>
        </p:nvSpPr>
        <p:spPr>
          <a:xfrm>
            <a:off x="228600" y="2745265"/>
            <a:ext cx="868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পিথাগোরাসের  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উপপাদ্য  বর্ণনা করতে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পারবে  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bn-BD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8F865036-AC31-424A-821F-71A829960DB3}"/>
              </a:ext>
            </a:extLst>
          </p:cNvPr>
          <p:cNvSpPr txBox="1"/>
          <p:nvPr/>
        </p:nvSpPr>
        <p:spPr>
          <a:xfrm>
            <a:off x="228600" y="3541283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বাহুর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দৈর্ঘ্য দেওয়া থাকলে 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ত্রিভুজটি সমকোণী কি না যাচাই করতে পারবে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। </a:t>
            </a:r>
            <a:endParaRPr lang="bn-BD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9933602-8D26-49AD-89D2-385A790D4698}"/>
              </a:ext>
            </a:extLst>
          </p:cNvPr>
          <p:cNvSpPr txBox="1"/>
          <p:nvPr/>
        </p:nvSpPr>
        <p:spPr>
          <a:xfrm>
            <a:off x="228600" y="5257800"/>
            <a:ext cx="891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পিথাগোরাসের  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উপপাদ্য  প্রমাণ করতে পারবে  । </a:t>
            </a:r>
            <a:r>
              <a:rPr lang="bn-IN" sz="3200" b="1" dirty="0">
                <a:solidFill>
                  <a:srgbClr val="0070C0"/>
                </a:solidFill>
              </a:rPr>
              <a:t> </a:t>
            </a:r>
            <a:endParaRPr lang="bn-IN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198200" y="1946610"/>
            <a:ext cx="6599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3600" b="1" dirty="0">
                <a:latin typeface="NikoshBAN" pitchFamily="2" charset="0"/>
                <a:cs typeface="NikoshBAN" pitchFamily="2" charset="0"/>
              </a:rPr>
              <a:t>এই পাঠ শেষে শিক্ষার্থীরা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...</a:t>
            </a:r>
            <a:r>
              <a:rPr lang="bn-BD" sz="2000" b="1" dirty="0">
                <a:solidFill>
                  <a:srgbClr val="000066"/>
                </a:solidFill>
                <a:latin typeface="NikoshBAN" pitchFamily="2" charset="0"/>
                <a:cs typeface="NikoshBAN" pitchFamily="2" charset="0"/>
                <a:sym typeface="Wingdings 2"/>
              </a:rPr>
              <a:t> </a:t>
            </a:r>
            <a:r>
              <a:rPr lang="bn-BD" sz="3200" b="1" dirty="0">
                <a:solidFill>
                  <a:srgbClr val="000066"/>
                </a:solidFill>
                <a:latin typeface="NikoshBAN" pitchFamily="2" charset="0"/>
                <a:cs typeface="NikoshBAN" pitchFamily="2" charset="0"/>
                <a:sym typeface="Wingdings 2"/>
              </a:rPr>
              <a:t> </a:t>
            </a:r>
            <a:endParaRPr lang="en-US" sz="3200" b="1" dirty="0">
              <a:solidFill>
                <a:srgbClr val="000066"/>
              </a:solidFill>
              <a:latin typeface="NikoshBAN" pitchFamily="2" charset="0"/>
              <a:cs typeface="NikoshBAN" pitchFamily="2" charset="0"/>
              <a:sym typeface="Wingdings 2"/>
            </a:endParaRPr>
          </a:p>
        </p:txBody>
      </p:sp>
    </p:spTree>
    <p:extLst>
      <p:ext uri="{BB962C8B-B14F-4D97-AF65-F5344CB8AC3E}">
        <p14:creationId xmlns:p14="http://schemas.microsoft.com/office/powerpoint/2010/main" val="370631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ame 10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3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09600" y="623454"/>
            <a:ext cx="8000999" cy="1235984"/>
            <a:chOff x="3366660" y="623455"/>
            <a:chExt cx="5902031" cy="914399"/>
          </a:xfrm>
        </p:grpSpPr>
        <p:sp>
          <p:nvSpPr>
            <p:cNvPr id="8" name="Oval 7"/>
            <p:cNvSpPr/>
            <p:nvPr/>
          </p:nvSpPr>
          <p:spPr>
            <a:xfrm>
              <a:off x="3408219" y="623455"/>
              <a:ext cx="5860472" cy="914399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366660" y="802120"/>
              <a:ext cx="5805055" cy="478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600" dirty="0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পি</a:t>
              </a:r>
              <a:r>
                <a:rPr lang="bn-BD" sz="3600" dirty="0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থাগোরাসের উপপাদ্যের</a:t>
              </a:r>
              <a:r>
                <a:rPr lang="bn-IN" sz="3600" dirty="0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  বর্ণনা</a:t>
              </a:r>
              <a:endParaRPr lang="en-IN" sz="3600" dirty="0">
                <a:solidFill>
                  <a:srgbClr val="002060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81000" y="2670629"/>
            <a:ext cx="8229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সমকোণী ত্রিভুজের অতি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ভু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জের উপর অঙ্কিত বর্গক্ষেত্রের ক্ষেত্রফল অপর দুই বাহুর উপর অঙ্কিত বর্গক্ষেত্রদ্বয়ের ক্ষেত্রফলের সমষ্টির সমান। </a:t>
            </a:r>
            <a:endParaRPr lang="en-IN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31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ame 10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3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>
            <a:off x="3479800" y="1524000"/>
            <a:ext cx="3759200" cy="3090998"/>
          </a:xfrm>
          <a:prstGeom prst="rtTriangle">
            <a:avLst/>
          </a:prstGeom>
          <a:solidFill>
            <a:schemeClr val="bg2">
              <a:lumMod val="75000"/>
            </a:schemeClr>
          </a:solidFill>
          <a:ln w="57150"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 rot="2361574">
            <a:off x="4328056" y="2195346"/>
            <a:ext cx="2407891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" pitchFamily="2" charset="0"/>
                <a:cs typeface="Nikosh" pitchFamily="2" charset="0"/>
              </a:rPr>
              <a:t>অতিভুজ    </a:t>
            </a:r>
            <a:endParaRPr lang="en-US" sz="3200" b="1" dirty="0">
              <a:solidFill>
                <a:schemeClr val="tx1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33800" y="4800600"/>
            <a:ext cx="2641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solidFill>
                  <a:schemeClr val="tx1"/>
                </a:solidFill>
                <a:latin typeface="Nikosh" pitchFamily="2" charset="0"/>
                <a:cs typeface="Nikosh" pitchFamily="2" charset="0"/>
              </a:rPr>
              <a:t>ভূমি  </a:t>
            </a:r>
            <a:endParaRPr lang="en-US" sz="3600" b="1" dirty="0">
              <a:solidFill>
                <a:schemeClr val="tx1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 rot="16200000">
            <a:off x="2603501" y="2221129"/>
            <a:ext cx="1143000" cy="71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solidFill>
                  <a:schemeClr val="tx1"/>
                </a:solidFill>
                <a:latin typeface="Nikosh" pitchFamily="2" charset="0"/>
                <a:cs typeface="Nikosh" pitchFamily="2" charset="0"/>
              </a:rPr>
              <a:t>লম্ব    </a:t>
            </a:r>
            <a:endParaRPr lang="en-US" sz="3600" b="1" dirty="0">
              <a:solidFill>
                <a:schemeClr val="tx1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629400" y="1243228"/>
            <a:ext cx="1219200" cy="966572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257800" y="5510428"/>
            <a:ext cx="1219200" cy="966572"/>
          </a:xfrm>
          <a:prstGeom prst="ellipse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971800"/>
            <a:ext cx="1219200" cy="966572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14400" y="304800"/>
            <a:ext cx="7772400" cy="10668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4400" dirty="0" err="1" smtClean="0"/>
              <a:t>a,b,c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চিহ্নিত বাহু গুলোর নাম কী?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smtClean="0"/>
              <a:t> </a:t>
            </a:r>
            <a:endParaRPr lang="en-US" sz="4800" dirty="0"/>
          </a:p>
        </p:txBody>
      </p:sp>
      <p:sp>
        <p:nvSpPr>
          <p:cNvPr id="2" name="TextBox 1"/>
          <p:cNvSpPr txBox="1"/>
          <p:nvPr/>
        </p:nvSpPr>
        <p:spPr>
          <a:xfrm>
            <a:off x="6807200" y="1143000"/>
            <a:ext cx="81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a</a:t>
            </a:r>
            <a:endParaRPr lang="en-IN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98600" y="3048000"/>
            <a:ext cx="81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IN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35600" y="5562600"/>
            <a:ext cx="812800" cy="769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c</a:t>
            </a:r>
            <a:endParaRPr lang="en-IN" sz="4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514600" y="3336592"/>
            <a:ext cx="91440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6233396" y="2149808"/>
            <a:ext cx="472204" cy="59339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5854699" y="4985132"/>
            <a:ext cx="12701" cy="52529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505200" y="4191000"/>
            <a:ext cx="4572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631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5825" y="2606659"/>
            <a:ext cx="1828800" cy="1828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ight Triangle 15"/>
          <p:cNvSpPr/>
          <p:nvPr/>
        </p:nvSpPr>
        <p:spPr>
          <a:xfrm>
            <a:off x="2725948" y="2603022"/>
            <a:ext cx="1828800" cy="1828800"/>
          </a:xfrm>
          <a:prstGeom prst="rt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724531" y="4434331"/>
            <a:ext cx="1828800" cy="1828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rot="2700000">
            <a:off x="3262815" y="1300972"/>
            <a:ext cx="2587752" cy="2587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24881" y="2372380"/>
            <a:ext cx="36150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অতিভুজের উপর অঙ্কিত বর্গ</a:t>
            </a:r>
            <a:endParaRPr lang="en-US" sz="2000" b="1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95600" y="5029200"/>
            <a:ext cx="16129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ভূমির উপর </a:t>
            </a:r>
          </a:p>
          <a:p>
            <a:r>
              <a:rPr lang="bn-BD" sz="2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অঙ্কিত বর্গ</a:t>
            </a:r>
            <a:endParaRPr lang="en-US" sz="2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5826" y="3286780"/>
            <a:ext cx="17905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000" b="1" dirty="0" smtClean="0">
                <a:solidFill>
                  <a:srgbClr val="3C2CB2"/>
                </a:solidFill>
                <a:latin typeface="NikoshBAN" pitchFamily="2" charset="0"/>
                <a:cs typeface="NikoshBAN" pitchFamily="2" charset="0"/>
              </a:rPr>
              <a:t>লম্বের উপর </a:t>
            </a:r>
            <a:r>
              <a:rPr lang="en-US" sz="2000" b="1" dirty="0">
                <a:solidFill>
                  <a:srgbClr val="3C2CB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000" b="1" dirty="0" smtClean="0">
                <a:solidFill>
                  <a:srgbClr val="3C2CB2"/>
                </a:solidFill>
                <a:latin typeface="NikoshBAN" pitchFamily="2" charset="0"/>
                <a:cs typeface="NikoshBAN" pitchFamily="2" charset="0"/>
              </a:rPr>
              <a:t>অঙ্কিত বর্গ</a:t>
            </a:r>
            <a:endParaRPr lang="en-US" sz="2000" b="1" dirty="0">
              <a:solidFill>
                <a:srgbClr val="3C2CB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Frame 10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088"/>
            </a:avLst>
          </a:prstGeom>
          <a:blipFill>
            <a:blip r:embed="rId3"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67000" y="3352800"/>
            <a:ext cx="957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1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সমকোণী</a:t>
            </a:r>
          </a:p>
          <a:p>
            <a:r>
              <a:rPr lang="bn-BD" sz="1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ত্রিভুজ </a:t>
            </a:r>
          </a:p>
        </p:txBody>
      </p:sp>
      <p:sp>
        <p:nvSpPr>
          <p:cNvPr id="2" name="Rectangle 1"/>
          <p:cNvSpPr/>
          <p:nvPr/>
        </p:nvSpPr>
        <p:spPr>
          <a:xfrm>
            <a:off x="2726874" y="4038600"/>
            <a:ext cx="397326" cy="3860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715131" y="3124200"/>
            <a:ext cx="6282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10331" y="4292025"/>
            <a:ext cx="6282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2362200" y="2819400"/>
            <a:ext cx="6282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 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5410200" y="4658380"/>
                <a:ext cx="314451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i="1">
                              <a:latin typeface="Cambria Math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40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000" i="1">
                                  <a:latin typeface="Cambria Math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sz="40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000" i="1">
                              <a:latin typeface="Cambria Math"/>
                            </a:rPr>
                            <m:t>=</m:t>
                          </m:r>
                          <m:r>
                            <a:rPr lang="en-US" sz="4000" i="1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40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4000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4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i="1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40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4658380"/>
                <a:ext cx="3144515" cy="707886"/>
              </a:xfrm>
              <a:prstGeom prst="rect">
                <a:avLst/>
              </a:prstGeom>
              <a:blipFill rotWithShape="1">
                <a:blip r:embed="rId4"/>
                <a:stretch>
                  <a:fillRect t="-14655" r="-8350" b="-3706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5181600" y="3763833"/>
            <a:ext cx="40286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পি</a:t>
            </a:r>
            <a:r>
              <a:rPr lang="bn-BD" sz="2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থাগোরাসের </a:t>
            </a:r>
            <a:r>
              <a:rPr lang="bn-BD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উপপাদ্য</a:t>
            </a:r>
            <a:r>
              <a:rPr lang="en-IN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bn-IN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16800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7" grpId="0" animBg="1"/>
      <p:bldP spid="20" grpId="0" animBg="1"/>
      <p:bldP spid="7" grpId="0"/>
      <p:bldP spid="9" grpId="0"/>
      <p:bldP spid="10" grpId="0"/>
      <p:bldP spid="12" grpId="0"/>
      <p:bldP spid="5" grpId="0"/>
    </p:bldLst>
  </p:timing>
</p:sld>
</file>

<file path=ppt/theme/theme1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3101</TotalTime>
  <Words>481</Words>
  <Application>Microsoft Office PowerPoint</Application>
  <PresentationFormat>On-screen Show (4:3)</PresentationFormat>
  <Paragraphs>148</Paragraphs>
  <Slides>19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9_Office Theme</vt:lpstr>
      <vt:lpstr>3_Office Theme</vt:lpstr>
      <vt:lpstr>10_Office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abc</dc:creator>
  <cp:lastModifiedBy>DEBU</cp:lastModifiedBy>
  <cp:revision>414</cp:revision>
  <dcterms:created xsi:type="dcterms:W3CDTF">2006-08-16T00:00:00Z</dcterms:created>
  <dcterms:modified xsi:type="dcterms:W3CDTF">2021-01-03T17:16:18Z</dcterms:modified>
</cp:coreProperties>
</file>