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70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9" autoAdjust="0"/>
    <p:restoredTop sz="94660"/>
  </p:normalViewPr>
  <p:slideViewPr>
    <p:cSldViewPr snapToGrid="0">
      <p:cViewPr>
        <p:scale>
          <a:sx n="72" d="100"/>
          <a:sy n="72" d="100"/>
        </p:scale>
        <p:origin x="-1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EC36D0-FF30-4E20-B69C-E2485B56B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EF42BD-54F0-454B-80EF-B6D939353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FCA4EC-BD4F-46CC-96B8-E32B476F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9C664D-CB26-41DE-9B58-5001591A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787F8E-3CA9-45B3-8AEE-93C63C55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D7F43D-5953-41B9-9A2E-58468F47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5CFC9D-3C5D-4272-AE90-C544EDE91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024008-9F45-4ED7-8F88-1AD67945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C35DAE-B165-4ED5-BE24-8B0B084D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019E1-4BE8-4BC0-AA93-F968DE79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7E6B40-76A8-4591-9C4F-6A6CF8B8D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B7061C0-86FF-404A-9F8E-7816E07AE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35D5F9-EC31-4202-B0BC-E604A8FF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ACAF6B-784C-413E-92CA-7669AED5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1C83B-357B-4AA4-A67C-5450679C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7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B9836B-ED9A-4F8F-BAE2-53EE531A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907077-F729-403F-A45C-A08357AD0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66D516-38CD-4791-A923-22CD212B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92A933-3C4F-405A-A82B-4F08CD6F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88AA51-3C04-423B-A5DF-34CFFC51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7EC61-9EEE-4B68-B749-F311B391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66A62E-C11A-407E-876D-3BC91A031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3466A7-CF40-40CA-B9E6-BEB3EACD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3180D4-A5DC-4F66-919C-5066BAE7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FA575B-04E7-4E72-9D09-87D023E3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4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F44DC-7DFA-4D4A-9F3F-43CCB46E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9C974F-037F-41B8-9537-5195069B9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0B789F-C5EA-4B27-A0E9-81529259D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3E9630-274B-496D-B516-5D44B3D7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0C81D4-9B9F-41B0-BF49-4A5FF2EB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6BACC6-3EDF-4B1C-B3AC-909B4D41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5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39B02-2429-41E8-A61D-BF380804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EC3D68-7575-432F-AACF-898DFDC17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FC2523-AF39-4897-8740-870D46F3E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04CA877-BE89-430A-BF5A-BADBBB90D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70A289-653D-488C-8069-E5B671C0A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7A5AA5-06F5-4792-A494-BDBD7AD9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2A0209-2EA4-406A-ADFC-F6DF37A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84ED59-449C-4339-B1E5-BBC588C3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2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B469A-4141-4AD3-ADE7-E449C383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2711EA-26C1-4175-8AA3-D51EFD8A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4B912F-DBD3-4D53-987E-1CFAF4C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736922-FFAB-4C34-9245-FFBD7189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1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66FCA96-80EB-4C84-ABC7-C954B2F8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186F748-F695-42B2-8B58-E5DAD43A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0A6B543-AFE3-480C-BF46-1A2A6E9E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0DDEFC-72A5-4E11-98E9-8BECD3B05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46" y="10150"/>
            <a:ext cx="1159743" cy="1139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3F8E68-5E8D-40D3-981E-86E8E3DC6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32258" y="2"/>
            <a:ext cx="1159743" cy="113944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750B5F0-F1A5-4759-A112-DBA2BAE837DC}"/>
              </a:ext>
            </a:extLst>
          </p:cNvPr>
          <p:cNvGrpSpPr/>
          <p:nvPr userDrawn="1"/>
        </p:nvGrpSpPr>
        <p:grpSpPr>
          <a:xfrm>
            <a:off x="0" y="5937399"/>
            <a:ext cx="12192000" cy="962167"/>
            <a:chOff x="0" y="5895833"/>
            <a:chExt cx="12192000" cy="962167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E7793E2-F1C3-409B-BA8F-E410AE71791A}"/>
                </a:ext>
              </a:extLst>
            </p:cNvPr>
            <p:cNvGrpSpPr/>
            <p:nvPr userDrawn="1"/>
          </p:nvGrpSpPr>
          <p:grpSpPr>
            <a:xfrm>
              <a:off x="401360" y="5895833"/>
              <a:ext cx="11363010" cy="962167"/>
              <a:chOff x="251233" y="5996530"/>
              <a:chExt cx="11363010" cy="86147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361824FC-147B-405E-834E-43F07DF4E6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33" y="5996530"/>
                <a:ext cx="1468385" cy="86147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81C994CD-4903-4631-947F-F787906D6D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0158" y="5996530"/>
                <a:ext cx="1468385" cy="86147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E2831311-4D8D-407B-A61D-5FDEA1486C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9083" y="5996530"/>
                <a:ext cx="1468385" cy="86147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5511E1ED-4A41-45E6-A25B-CE79D5A06C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8008" y="5996530"/>
                <a:ext cx="1468385" cy="86147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6A029D0E-EDAE-47D1-8D4B-8641C0F847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6933" y="5996530"/>
                <a:ext cx="1468385" cy="86147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037D68C9-BA54-4D93-8D87-9CDA316CC1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45858" y="5996530"/>
                <a:ext cx="1468385" cy="86147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468CC71-3A9A-4670-907E-663DFB7E42ED}"/>
                </a:ext>
              </a:extLst>
            </p:cNvPr>
            <p:cNvSpPr/>
            <p:nvPr userDrawn="1"/>
          </p:nvSpPr>
          <p:spPr>
            <a:xfrm>
              <a:off x="0" y="6591869"/>
              <a:ext cx="12192000" cy="2661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606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629C0-6FDF-4642-8844-FDA45CEC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DBF6AB-121C-484B-8C5E-CB94853CE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61C419-6EE0-431B-8071-18EC82F8B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679092-9381-4C15-8584-0BB2BBCA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F3264D-C58C-423A-AE64-8B324C5C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8CE49C-093A-4C7D-8167-02D1ED68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1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51B7D4-F87F-4756-823F-1B5A3E65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BC53B3-D8DA-40E1-86C0-00EBEAEB9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CFB9832-7A0B-4DD2-AC93-B11CBFF56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71A312-7D28-43FF-9DBB-A445AC6A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D98DA6-5FB8-44D2-B0D5-980AC4A0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1BF4C7-F215-4BEA-A0C2-88A1B87C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1A4D80-5740-4E4D-9109-8C392D34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CF4931-BAF9-4775-9F25-5C0D12CE9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67093D-4DEE-4C2C-83FC-C74986783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47A5-3F12-4D66-9EEA-7A923C9E4BE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D96364-1F1A-4EC1-BE35-742C1E50D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D46905-3B7D-4B6A-BED8-4F5477EB7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E139E-A014-4897-AD62-F52A620C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7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4D64B2-D3BC-46D9-93C2-1B65363F8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6F8762-A181-4228-B206-52B21C0E73CE}"/>
              </a:ext>
            </a:extLst>
          </p:cNvPr>
          <p:cNvSpPr txBox="1"/>
          <p:nvPr/>
        </p:nvSpPr>
        <p:spPr>
          <a:xfrm flipH="1">
            <a:off x="1" y="1955659"/>
            <a:ext cx="12191999" cy="52014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</a:t>
            </a:r>
            <a:r>
              <a:rPr lang="as-IN" sz="16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</a:t>
            </a:r>
            <a:r>
              <a:rPr lang="en-US" sz="16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ল</a:t>
            </a:r>
            <a:r>
              <a:rPr lang="as-IN" sz="16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া</a:t>
            </a:r>
            <a:r>
              <a:rPr lang="en-US" sz="166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ইন</a:t>
            </a:r>
            <a:r>
              <a:rPr lang="en-US" sz="16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1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ক্লাস-২০২১ </a:t>
            </a:r>
            <a:endParaRPr lang="en-US" sz="16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97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="" xmlns:a16="http://schemas.microsoft.com/office/drawing/2014/main" id="{DA33FF76-9845-4800-B9AC-20B6E2258F29}"/>
              </a:ext>
            </a:extLst>
          </p:cNvPr>
          <p:cNvSpPr/>
          <p:nvPr/>
        </p:nvSpPr>
        <p:spPr>
          <a:xfrm>
            <a:off x="3928188" y="503852"/>
            <a:ext cx="3722914" cy="1063690"/>
          </a:xfrm>
          <a:prstGeom prst="verticalScroll">
            <a:avLst>
              <a:gd name="adj" fmla="val 17763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08C2DA-1923-41A0-9458-7A6C8DBB8251}"/>
              </a:ext>
            </a:extLst>
          </p:cNvPr>
          <p:cNvSpPr txBox="1"/>
          <p:nvPr/>
        </p:nvSpPr>
        <p:spPr>
          <a:xfrm>
            <a:off x="4755502" y="459546"/>
            <a:ext cx="2068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মুল্যায়ন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C46D538-99F0-4277-959B-4EEA3925C47F}"/>
              </a:ext>
            </a:extLst>
          </p:cNvPr>
          <p:cNvPicPr/>
          <p:nvPr/>
        </p:nvPicPr>
        <p:blipFill rotWithShape="1">
          <a:blip r:embed="rId2"/>
          <a:srcRect t="87464" r="12722"/>
          <a:stretch/>
        </p:blipFill>
        <p:spPr>
          <a:xfrm>
            <a:off x="1062426" y="1821016"/>
            <a:ext cx="7913623" cy="177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48A1067-A096-4EEB-B889-C13FF8F416C1}"/>
              </a:ext>
            </a:extLst>
          </p:cNvPr>
          <p:cNvGrpSpPr/>
          <p:nvPr/>
        </p:nvGrpSpPr>
        <p:grpSpPr>
          <a:xfrm>
            <a:off x="1642188" y="3023118"/>
            <a:ext cx="503853" cy="405882"/>
            <a:chOff x="3284376" y="4599992"/>
            <a:chExt cx="578497" cy="419877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0ED6518-2EC2-4E59-99D0-F0FF09E214CA}"/>
                </a:ext>
              </a:extLst>
            </p:cNvPr>
            <p:cNvCxnSpPr/>
            <p:nvPr/>
          </p:nvCxnSpPr>
          <p:spPr>
            <a:xfrm>
              <a:off x="3284376" y="4795935"/>
              <a:ext cx="195942" cy="223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77E49C9-3A02-4BA2-B96E-E381C0C8A8D6}"/>
                </a:ext>
              </a:extLst>
            </p:cNvPr>
            <p:cNvCxnSpPr/>
            <p:nvPr/>
          </p:nvCxnSpPr>
          <p:spPr>
            <a:xfrm flipV="1">
              <a:off x="3480318" y="4599992"/>
              <a:ext cx="382555" cy="419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4A0F370-0805-4383-B6AA-A18448EF9722}"/>
              </a:ext>
            </a:extLst>
          </p:cNvPr>
          <p:cNvPicPr/>
          <p:nvPr/>
        </p:nvPicPr>
        <p:blipFill rotWithShape="1">
          <a:blip r:embed="rId3"/>
          <a:srcRect t="5778" r="3643" b="84302"/>
          <a:stretch/>
        </p:blipFill>
        <p:spPr>
          <a:xfrm>
            <a:off x="975340" y="3781698"/>
            <a:ext cx="8000709" cy="1570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71C231B-9FF6-4383-ADAD-A16B429334EF}"/>
              </a:ext>
            </a:extLst>
          </p:cNvPr>
          <p:cNvGrpSpPr/>
          <p:nvPr/>
        </p:nvGrpSpPr>
        <p:grpSpPr>
          <a:xfrm>
            <a:off x="1812847" y="4946462"/>
            <a:ext cx="503853" cy="405882"/>
            <a:chOff x="3284376" y="4599992"/>
            <a:chExt cx="578497" cy="41987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2634C289-75F2-4077-882F-E3C9FCC30FF7}"/>
                </a:ext>
              </a:extLst>
            </p:cNvPr>
            <p:cNvCxnSpPr/>
            <p:nvPr/>
          </p:nvCxnSpPr>
          <p:spPr>
            <a:xfrm>
              <a:off x="3284376" y="4795935"/>
              <a:ext cx="195942" cy="223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078D3A50-F102-48AC-8AC0-C7348EA82539}"/>
                </a:ext>
              </a:extLst>
            </p:cNvPr>
            <p:cNvCxnSpPr/>
            <p:nvPr/>
          </p:nvCxnSpPr>
          <p:spPr>
            <a:xfrm flipV="1">
              <a:off x="3480318" y="4599992"/>
              <a:ext cx="382555" cy="419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6468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09AADE-EA53-453A-A223-A299E969D366}"/>
              </a:ext>
            </a:extLst>
          </p:cNvPr>
          <p:cNvPicPr/>
          <p:nvPr/>
        </p:nvPicPr>
        <p:blipFill rotWithShape="1">
          <a:blip r:embed="rId2"/>
          <a:srcRect t="15698" b="62522"/>
          <a:stretch/>
        </p:blipFill>
        <p:spPr>
          <a:xfrm>
            <a:off x="682783" y="725713"/>
            <a:ext cx="10826433" cy="47171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95C6FA5-9AC3-4D73-BA30-8404053E0996}"/>
              </a:ext>
            </a:extLst>
          </p:cNvPr>
          <p:cNvGrpSpPr/>
          <p:nvPr/>
        </p:nvGrpSpPr>
        <p:grpSpPr>
          <a:xfrm>
            <a:off x="6270170" y="4905828"/>
            <a:ext cx="551543" cy="406400"/>
            <a:chOff x="1306286" y="4310743"/>
            <a:chExt cx="1074057" cy="667657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2A8787BC-ADEF-41C3-9CE9-F3F98C4D9B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6286" y="4601029"/>
              <a:ext cx="391885" cy="362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F9D9C4E1-6F89-4378-B7F3-71C2DCB4C3F3}"/>
                </a:ext>
              </a:extLst>
            </p:cNvPr>
            <p:cNvCxnSpPr/>
            <p:nvPr/>
          </p:nvCxnSpPr>
          <p:spPr>
            <a:xfrm flipV="1">
              <a:off x="1712686" y="4310743"/>
              <a:ext cx="667657" cy="667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6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7BC8DB7-FF7D-4888-BA90-6EBFD27CE302}"/>
              </a:ext>
            </a:extLst>
          </p:cNvPr>
          <p:cNvPicPr/>
          <p:nvPr/>
        </p:nvPicPr>
        <p:blipFill rotWithShape="1">
          <a:blip r:embed="rId2"/>
          <a:srcRect t="78008" r="2941"/>
          <a:stretch/>
        </p:blipFill>
        <p:spPr>
          <a:xfrm>
            <a:off x="1117601" y="2794000"/>
            <a:ext cx="8547100" cy="2730500"/>
          </a:xfrm>
          <a:prstGeom prst="rect">
            <a:avLst/>
          </a:prstGeom>
        </p:spPr>
      </p:pic>
      <p:sp>
        <p:nvSpPr>
          <p:cNvPr id="3" name="Horizontal Scroll 10">
            <a:extLst>
              <a:ext uri="{FF2B5EF4-FFF2-40B4-BE49-F238E27FC236}">
                <a16:creationId xmlns="" xmlns:a16="http://schemas.microsoft.com/office/drawing/2014/main" id="{DE4B4E65-A780-4BBA-A5B8-539396CA12D0}"/>
              </a:ext>
            </a:extLst>
          </p:cNvPr>
          <p:cNvSpPr/>
          <p:nvPr/>
        </p:nvSpPr>
        <p:spPr>
          <a:xfrm>
            <a:off x="3595628" y="190500"/>
            <a:ext cx="4206240" cy="2087880"/>
          </a:xfrm>
          <a:prstGeom prst="horizontalScroll">
            <a:avLst>
              <a:gd name="adj" fmla="val 25000"/>
            </a:avLst>
          </a:prstGeom>
          <a:solidFill>
            <a:srgbClr val="FF9900"/>
          </a:solidFill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বাড়ির কাজ</a:t>
            </a:r>
            <a:endParaRPr lang="en-US" sz="6600" dirty="0">
              <a:ln w="0"/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1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DAF053-D4DD-4D66-B182-836C6A5DBE89}"/>
              </a:ext>
            </a:extLst>
          </p:cNvPr>
          <p:cNvPicPr/>
          <p:nvPr/>
        </p:nvPicPr>
        <p:blipFill rotWithShape="1">
          <a:blip r:embed="rId2"/>
          <a:srcRect l="2984" t="80136" r="-2304" b="328"/>
          <a:stretch/>
        </p:blipFill>
        <p:spPr>
          <a:xfrm>
            <a:off x="723900" y="1790700"/>
            <a:ext cx="995680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20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12146A-9391-4292-8E1F-5F90D33AA88C}"/>
              </a:ext>
            </a:extLst>
          </p:cNvPr>
          <p:cNvSpPr txBox="1"/>
          <p:nvPr/>
        </p:nvSpPr>
        <p:spPr>
          <a:xfrm rot="18722766">
            <a:off x="66558" y="1531724"/>
            <a:ext cx="4223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buj Nolua" panose="02000506000000020003" pitchFamily="2" charset="0"/>
                <a:cs typeface="Shobuj Nolua" panose="02000506000000020003" pitchFamily="2" charset="0"/>
              </a:rPr>
              <a:t>ধ</a:t>
            </a:r>
            <a:r>
              <a:rPr lang="as-IN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buj Nolua" panose="02000506000000020003" pitchFamily="2" charset="0"/>
                <a:cs typeface="Shobuj Nolua" panose="02000506000000020003" pitchFamily="2" charset="0"/>
              </a:rPr>
              <a:t>ন</a:t>
            </a:r>
            <a:r>
              <a:rPr lang="en-US" sz="8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hobuj Nolua" panose="02000506000000020003" pitchFamily="2" charset="0"/>
                <a:cs typeface="Shobuj Nolua" panose="02000506000000020003" pitchFamily="2" charset="0"/>
              </a:rPr>
              <a:t>্যবাদ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35" y="1292737"/>
            <a:ext cx="6049358" cy="45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74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202594-1240-432B-95D8-9A51359B3AE9}"/>
              </a:ext>
            </a:extLst>
          </p:cNvPr>
          <p:cNvSpPr txBox="1"/>
          <p:nvPr/>
        </p:nvSpPr>
        <p:spPr>
          <a:xfrm>
            <a:off x="2007833" y="2352582"/>
            <a:ext cx="8176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mdaltafhossen980@gmail.com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76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C86C17-5F74-4F0C-8FA1-1E113F35561D}"/>
              </a:ext>
            </a:extLst>
          </p:cNvPr>
          <p:cNvSpPr txBox="1"/>
          <p:nvPr/>
        </p:nvSpPr>
        <p:spPr>
          <a:xfrm>
            <a:off x="1239916" y="413885"/>
            <a:ext cx="485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আজকের</a:t>
            </a:r>
            <a:r>
              <a:rPr lang="en-US" sz="48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ক্লাসে</a:t>
            </a:r>
            <a:r>
              <a:rPr lang="en-US" sz="48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সবাইকে</a:t>
            </a:r>
            <a:r>
              <a:rPr lang="en-US" sz="4800" dirty="0">
                <a:ln w="0"/>
                <a:solidFill>
                  <a:schemeClr val="accent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D63190-C567-4AC5-9987-D8F15D6F4118}"/>
              </a:ext>
            </a:extLst>
          </p:cNvPr>
          <p:cNvSpPr txBox="1"/>
          <p:nvPr/>
        </p:nvSpPr>
        <p:spPr>
          <a:xfrm>
            <a:off x="1558034" y="1827785"/>
            <a:ext cx="8333098" cy="3170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স্বাগতম</a:t>
            </a:r>
            <a:endParaRPr lang="en-US" sz="24000" dirty="0">
              <a:solidFill>
                <a:schemeClr val="accent1">
                  <a:lumMod val="60000"/>
                  <a:lumOff val="40000"/>
                </a:schemeClr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57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ar: 32 Points 12">
            <a:extLst>
              <a:ext uri="{FF2B5EF4-FFF2-40B4-BE49-F238E27FC236}">
                <a16:creationId xmlns="" xmlns:a16="http://schemas.microsoft.com/office/drawing/2014/main" id="{2781FFCE-A46D-431E-9FEA-F07E11EE5A1D}"/>
              </a:ext>
            </a:extLst>
          </p:cNvPr>
          <p:cNvSpPr/>
          <p:nvPr/>
        </p:nvSpPr>
        <p:spPr>
          <a:xfrm>
            <a:off x="2848413" y="195807"/>
            <a:ext cx="2183364" cy="2057400"/>
          </a:xfrm>
          <a:prstGeom prst="star32">
            <a:avLst/>
          </a:prstGeom>
          <a:solidFill>
            <a:srgbClr val="FFFF00">
              <a:alpha val="32000"/>
            </a:srgbClr>
          </a:solidFill>
          <a:ln w="19050" cmpd="thinThick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B91E13-4D47-4AED-B9E5-D3896620C649}"/>
              </a:ext>
            </a:extLst>
          </p:cNvPr>
          <p:cNvSpPr txBox="1"/>
          <p:nvPr/>
        </p:nvSpPr>
        <p:spPr>
          <a:xfrm>
            <a:off x="3361597" y="870564"/>
            <a:ext cx="1156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শিক্ষক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পরিচিতি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B29CB2D-7DA6-44D6-9512-E141D34E212F}"/>
              </a:ext>
            </a:extLst>
          </p:cNvPr>
          <p:cNvSpPr txBox="1"/>
          <p:nvPr/>
        </p:nvSpPr>
        <p:spPr>
          <a:xfrm>
            <a:off x="6177775" y="1690062"/>
            <a:ext cx="5479447" cy="4832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মোহাম্মদ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আলতাফ 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Shobuj Nolua" panose="02000506000000020003" pitchFamily="2" charset="0"/>
              <a:cs typeface="Shobuj Nolua" panose="02000506000000020003" pitchFamily="2" charset="0"/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সহকারী</a:t>
            </a:r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মৌল্ভী 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Shobuj Nolua" panose="02000506000000020003" pitchFamily="2" charset="0"/>
              <a:cs typeface="Shobuj Nolua" panose="02000506000000020003" pitchFamily="2" charset="0"/>
            </a:endParaRPr>
          </a:p>
          <a:p>
            <a:pPr algn="ctr"/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সৈয়দপুর দাখিল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মাদরাসা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। 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মিরসরাই,চট্রগাম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। </a:t>
            </a:r>
            <a:endParaRPr lang="ar-SA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Shobuj Nolua" panose="02000506000000020003" pitchFamily="2" charset="0"/>
              <a:cs typeface="Shobuj Nolua" panose="02000506000000020003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মোবাইল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নং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০১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৮৩৮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৪২৩৩৪০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08" y="2321052"/>
            <a:ext cx="4108174" cy="30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69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Folded Corner 5">
            <a:extLst>
              <a:ext uri="{FF2B5EF4-FFF2-40B4-BE49-F238E27FC236}">
                <a16:creationId xmlns="" xmlns:a16="http://schemas.microsoft.com/office/drawing/2014/main" id="{FDEBCB51-0D6D-43B0-9CD0-64776D89A071}"/>
              </a:ext>
            </a:extLst>
          </p:cNvPr>
          <p:cNvSpPr/>
          <p:nvPr/>
        </p:nvSpPr>
        <p:spPr>
          <a:xfrm>
            <a:off x="7820024" y="2095500"/>
            <a:ext cx="2943225" cy="2095500"/>
          </a:xfrm>
          <a:prstGeom prst="foldedCorner">
            <a:avLst>
              <a:gd name="adj" fmla="val 34694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94019E-3FC3-43BB-8B60-C61499022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2" y="994298"/>
            <a:ext cx="2988047" cy="2352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EE777D-18BE-43D7-9E2E-52F67321574E}"/>
              </a:ext>
            </a:extLst>
          </p:cNvPr>
          <p:cNvSpPr txBox="1"/>
          <p:nvPr/>
        </p:nvSpPr>
        <p:spPr>
          <a:xfrm>
            <a:off x="1794133" y="1939756"/>
            <a:ext cx="1401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73300F-38EA-4200-9350-77447DD31C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0" y="2296646"/>
            <a:ext cx="2209800" cy="2647950"/>
          </a:xfrm>
          <a:prstGeom prst="roundRect">
            <a:avLst>
              <a:gd name="adj" fmla="val 120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E854BC-3ABE-45B0-8EFF-04314D5E0D29}"/>
              </a:ext>
            </a:extLst>
          </p:cNvPr>
          <p:cNvSpPr txBox="1"/>
          <p:nvPr/>
        </p:nvSpPr>
        <p:spPr>
          <a:xfrm>
            <a:off x="7724773" y="2515884"/>
            <a:ext cx="3133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আল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আকাইদ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ওয়াল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ফিকহ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শ্রেনি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:</a:t>
            </a:r>
            <a:r>
              <a:rPr lang="bn-BD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দাখিল১০ম 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65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A922BC-3F8A-4757-8930-2DD1D4490B7F}"/>
              </a:ext>
            </a:extLst>
          </p:cNvPr>
          <p:cNvSpPr txBox="1"/>
          <p:nvPr/>
        </p:nvSpPr>
        <p:spPr>
          <a:xfrm>
            <a:off x="2537927" y="673751"/>
            <a:ext cx="61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আজকের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আলোচনা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59C3794-AC81-407B-B1F6-303F752EF1AF}"/>
              </a:ext>
            </a:extLst>
          </p:cNvPr>
          <p:cNvSpPr txBox="1"/>
          <p:nvPr/>
        </p:nvSpPr>
        <p:spPr>
          <a:xfrm>
            <a:off x="675401" y="1997839"/>
            <a:ext cx="10512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৩. </a:t>
            </a:r>
            <a:r>
              <a:rPr lang="ar-SA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الا يمان با لكتب</a:t>
            </a:r>
            <a:r>
              <a:rPr lang="bn-IN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 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তথা আসমানি কিতাব সমূহের প্রতি বিশ্বাস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, </a:t>
            </a:r>
            <a:r>
              <a:rPr lang="bn-IN" sz="36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৪.</a:t>
            </a:r>
            <a:r>
              <a:rPr lang="ar-SA" sz="36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 </a:t>
            </a:r>
            <a:r>
              <a:rPr lang="ar-SA" sz="3600" dirty="0"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الا يمان با لرسل</a:t>
            </a:r>
            <a:r>
              <a:rPr lang="bn-IN" sz="3600" dirty="0"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36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তথা নবী</a:t>
            </a:r>
            <a:r>
              <a:rPr lang="en-US" sz="36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36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রসূলগনের প্রতি বিশ্বাস</a:t>
            </a:r>
            <a:r>
              <a:rPr lang="en-US" sz="36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,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৫.</a:t>
            </a:r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 </a:t>
            </a:r>
            <a:r>
              <a:rPr lang="ar-SA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الا يمان با ليوم لاخرة</a:t>
            </a:r>
            <a:r>
              <a:rPr lang="bn-IN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তথা মৃত্যূর পরবর্তী সময়ের প্রতি বিশ্বাস 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, 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৬.</a:t>
            </a:r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 </a:t>
            </a:r>
            <a:r>
              <a:rPr lang="ar-SA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الا يمان با لقدر خيره وشره</a:t>
            </a:r>
            <a:r>
              <a:rPr lang="bn-IN" sz="36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তথা তাকদিরের ভালো ও মন্দের প্রতি বিশ্বাস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নিয়ে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</a:p>
          <a:p>
            <a:pPr algn="ctr"/>
            <a:endParaRPr lang="en-US" sz="3600" dirty="0"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21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3A9A3E-98C0-4A48-8F1C-8B64A6EF7EEE}"/>
              </a:ext>
            </a:extLst>
          </p:cNvPr>
          <p:cNvGrpSpPr/>
          <p:nvPr/>
        </p:nvGrpSpPr>
        <p:grpSpPr>
          <a:xfrm>
            <a:off x="1996750" y="409743"/>
            <a:ext cx="7716417" cy="584775"/>
            <a:chOff x="1996750" y="409743"/>
            <a:chExt cx="7716417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BA0ED2F-E9FA-4EFD-94C7-1D287586D2E1}"/>
                </a:ext>
              </a:extLst>
            </p:cNvPr>
            <p:cNvSpPr txBox="1"/>
            <p:nvPr/>
          </p:nvSpPr>
          <p:spPr>
            <a:xfrm>
              <a:off x="1996750" y="409743"/>
              <a:ext cx="7716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dirty="0">
                  <a:ln w="0"/>
                  <a:solidFill>
                    <a:srgbClr val="92D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hobuj Nolua" panose="02000506000000020003" pitchFamily="2" charset="0"/>
                  <a:cs typeface="Shonar Bangla" panose="020B0502040204020203" pitchFamily="34" charset="0"/>
                </a:rPr>
                <a:t>الا يمان با لكتب</a:t>
              </a:r>
              <a:r>
                <a:rPr lang="bn-IN" sz="3200" dirty="0">
                  <a:ln w="0"/>
                  <a:solidFill>
                    <a:srgbClr val="92D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hobuj Nolua" panose="02000506000000020003" pitchFamily="2" charset="0"/>
                  <a:cs typeface="Shobuj Nolua" panose="02000506000000020003" pitchFamily="2" charset="0"/>
                </a:rPr>
                <a:t>  </a:t>
              </a:r>
              <a:r>
                <a:rPr lang="bn-IN" sz="3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hobuj Nolua" panose="02000506000000020003" pitchFamily="2" charset="0"/>
                  <a:cs typeface="Shobuj Nolua" panose="02000506000000020003" pitchFamily="2" charset="0"/>
                </a:rPr>
                <a:t>তথা আসমানি কিতাব সমূহের প্রতি বিশ্বাস</a:t>
              </a:r>
              <a:r>
                <a:rPr lang="en-US" sz="3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hobuj Nolua" panose="02000506000000020003" pitchFamily="2" charset="0"/>
                  <a:cs typeface="Shobuj Nolua" panose="02000506000000020003" pitchFamily="2" charset="0"/>
                </a:rPr>
                <a:t> </a:t>
              </a:r>
              <a:endParaRPr lang="en-US" sz="3200" dirty="0">
                <a:latin typeface="Shobuj Nolua" panose="02000506000000020003" pitchFamily="2" charset="0"/>
                <a:cs typeface="Shobuj Nolua" panose="02000506000000020003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FF266D1-8D4C-41FC-B582-367006E4F76D}"/>
                </a:ext>
              </a:extLst>
            </p:cNvPr>
            <p:cNvSpPr txBox="1"/>
            <p:nvPr/>
          </p:nvSpPr>
          <p:spPr>
            <a:xfrm>
              <a:off x="2413519" y="409743"/>
              <a:ext cx="6088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hobuj Nolua" panose="02000506000000020003" pitchFamily="2" charset="0"/>
                  <a:cs typeface="Shobuj Nolua" panose="02000506000000020003" pitchFamily="2" charset="0"/>
                </a:rPr>
                <a:t>৩.</a:t>
              </a:r>
              <a:r>
                <a:rPr lang="bn-IN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A18BDE-ECBB-49F4-9ECA-7E285D254C8F}"/>
              </a:ext>
            </a:extLst>
          </p:cNvPr>
          <p:cNvSpPr txBox="1"/>
          <p:nvPr/>
        </p:nvSpPr>
        <p:spPr>
          <a:xfrm>
            <a:off x="928395" y="1601488"/>
            <a:ext cx="10277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আসমানি কিতাব সমূহের প্রতি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ইমান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আনা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বা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বিশ্বাস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করা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প্রতিটি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মুসলমানের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উপর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ফরজ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আসমানী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কিতার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সর্বোমোট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১০৪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খানা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তার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মধ্যে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১০০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খানা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সহিফা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অবশিষ্ট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গুলো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প্রধান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 এ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চার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খানা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হচ্ছে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-</a:t>
            </a:r>
          </a:p>
          <a:p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ক.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তাওরাত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: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যা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হযরত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মুসা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(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আঃ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)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উপর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নাজিল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হয়েছে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</a:p>
          <a:p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খ.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যাবুর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: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যা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হযরত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দাঊদ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(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আঃ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)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উপর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নাজিল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হয়েছে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</a:p>
          <a:p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গ.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ইন্জিল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: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যা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হযরত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ঈসা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(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আঃ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)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উপর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নাজিল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হয়েছে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</a:p>
          <a:p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ঘ.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কুরআন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: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যা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হযরত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মুহাম্মদ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(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সঃ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)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উপর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নাজিল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হয়েছে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</a:p>
          <a:p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আল্লাহ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তায়ালার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পক্ষ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থেকে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অবতির্ন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এসব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কিতাব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সমূহের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প্রতি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ইমান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আনা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বা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বিশ্বাস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করা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প্রতিটি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মুসলমানের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উপর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ফরজ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 </a:t>
            </a:r>
          </a:p>
          <a:p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আল্লাহ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তায়ালা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মানবজাতির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হেদায়াতের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জন্য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যুগে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যুগে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নবী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রাসুলদের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প্রেরন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করেছেন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সন্দেহহীনভাবে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এসব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কিতারের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উপর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বিশ্বাস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করার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নির্দেশ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দিয়ে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বলেন</a:t>
            </a:r>
            <a:r>
              <a:rPr 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-</a:t>
            </a:r>
            <a:endParaRPr lang="ar-SA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atin typeface="Shobuj Nolua" panose="02000506000000020003" pitchFamily="2" charset="0"/>
              <a:cs typeface="Shobuj Nolua" panose="02000506000000020003" pitchFamily="2" charset="0"/>
            </a:endParaRPr>
          </a:p>
          <a:p>
            <a:r>
              <a:rPr lang="ar-SA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</a:rPr>
              <a:t>قل امنا با لله وما امنزل علينا وما امنزل علي ابراهيم واسماعيل واسهاق ويعقوب والاسباط- (ال عمران) </a:t>
            </a:r>
            <a:endParaRPr 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atin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71B2D3-1E67-4661-8539-C92E03FFAB7B}"/>
              </a:ext>
            </a:extLst>
          </p:cNvPr>
          <p:cNvSpPr txBox="1"/>
          <p:nvPr/>
        </p:nvSpPr>
        <p:spPr>
          <a:xfrm>
            <a:off x="1961916" y="392325"/>
            <a:ext cx="771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hobuj Nolua" panose="02000506000000020003" pitchFamily="2" charset="0"/>
                <a:cs typeface="Shobuj Nolua" panose="02000506000000020003" pitchFamily="2" charset="0"/>
              </a:rPr>
              <a:t>৪.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32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.</a:t>
            </a:r>
            <a:r>
              <a:rPr lang="ar-SA" sz="32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 </a:t>
            </a:r>
            <a:r>
              <a:rPr lang="ar-SA" sz="3200" dirty="0"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الا يمان با لرسل</a:t>
            </a:r>
            <a:r>
              <a:rPr lang="bn-IN" sz="3200" dirty="0"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32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তথা নবী</a:t>
            </a:r>
            <a:r>
              <a:rPr lang="en-US" sz="32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32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রসূলগনের প্রতি বিশ্বাস</a:t>
            </a:r>
            <a:r>
              <a:rPr lang="en-US" sz="320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endParaRPr lang="en-US" sz="3200" dirty="0"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FD8BA0-5BE0-4666-A53D-971111A9FDEC}"/>
              </a:ext>
            </a:extLst>
          </p:cNvPr>
          <p:cNvSpPr txBox="1"/>
          <p:nvPr/>
        </p:nvSpPr>
        <p:spPr>
          <a:xfrm flipH="1">
            <a:off x="1085461" y="1720840"/>
            <a:ext cx="10021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ইমানের অন্যতম রোকন হলো এই বিশ্বাস করা যে,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আল্লা</a:t>
            </a:r>
            <a:r>
              <a:rPr lang="bn-IN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্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তায়ালা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মানবজাতির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হেদায়াতের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জন্য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যুগে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যুগে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নবী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রাসুলদের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প্রেরন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করেছেন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  <a:r>
              <a:rPr lang="bn-IN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তারা সবাই মহৎ চরিত্রের অধিকারী সৎ ও কল্যানকর মানুষ ছিলেন । তাদের মধ্যে যাদের নাম পবিত্র কোরআনে উল্লেক করা হয়েছে এবং যাদের নাম উল্লেখ করা হয়নি, সকলকে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নবী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ও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রাসুল</a:t>
            </a:r>
            <a:r>
              <a:rPr lang="bn-IN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 বলে বিশ্বাস করা, শ্রদ্ধা করা এবং ভালোবাসা আর সর্বশ্রেষ্ট নবীরঅনুসরন করা এবং তার আনীত শরীয়ত অনুযায়ীজীবন পরিচালনা করা ।</a:t>
            </a: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02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74D1FC-666F-464F-9471-DA332DDA2E74}"/>
              </a:ext>
            </a:extLst>
          </p:cNvPr>
          <p:cNvSpPr txBox="1"/>
          <p:nvPr/>
        </p:nvSpPr>
        <p:spPr>
          <a:xfrm>
            <a:off x="1938433" y="496469"/>
            <a:ext cx="7681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৫.</a:t>
            </a:r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 </a:t>
            </a:r>
            <a:r>
              <a:rPr lang="ar-SA" sz="32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الا يمان با ليوم لاخرة 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তথা মৃত্যূর পরবর্তী সময়ের প্রতি বিশ্বাস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45B54C-6374-45B6-8BA1-4C503351F62C}"/>
              </a:ext>
            </a:extLst>
          </p:cNvPr>
          <p:cNvSpPr txBox="1"/>
          <p:nvPr/>
        </p:nvSpPr>
        <p:spPr>
          <a:xfrm>
            <a:off x="1174102" y="2151727"/>
            <a:ext cx="98437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আখেরাতের প্রতি বিশ্বাস স্থাপনের অর্থ হ্চ্ছে মৃত্যূর পর কবর, পুনরুত্থান, কেয়ামত, শেষ বিচার, আমোলনামা প্রদান, পাপ পুন্যের ওজন, পুলসিরাত, জ</a:t>
            </a:r>
            <a:r>
              <a:rPr lang="en-US" sz="4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া</a:t>
            </a:r>
            <a:r>
              <a:rPr lang="bn-IN" sz="4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Shobuj Nolua" panose="02000506000000020003" pitchFamily="2" charset="0"/>
                <a:cs typeface="Shobuj Nolua" panose="02000506000000020003" pitchFamily="2" charset="0"/>
              </a:rPr>
              <a:t>ন্নাত ও তার নেয়ামত, জাহান্নাম ও তার শাস্তি এবং আল্লাহর দর্শন ইত্যাদি বিষয় পবিত্র কুরআনে ও হাদীসে যেভাবে বর্ননা করা হয়েছে, সেভাবে বিশ্বাস করা ।</a:t>
            </a:r>
            <a:endParaRPr lang="en-US" sz="40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03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83B074-5A64-47FE-A3AF-188B4F4952F3}"/>
              </a:ext>
            </a:extLst>
          </p:cNvPr>
          <p:cNvSpPr txBox="1"/>
          <p:nvPr/>
        </p:nvSpPr>
        <p:spPr>
          <a:xfrm>
            <a:off x="1688841" y="403163"/>
            <a:ext cx="8640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৬.</a:t>
            </a:r>
            <a:r>
              <a:rPr lang="ar-SA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 </a:t>
            </a:r>
            <a:r>
              <a:rPr lang="ar-SA" sz="32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nar Bangla" panose="020B0502040204020203" pitchFamily="34" charset="0"/>
              </a:rPr>
              <a:t>الا يمان با لقدر خيره وشره</a:t>
            </a:r>
            <a:r>
              <a:rPr lang="bn-IN" sz="32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b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তথা তাকদিরের ভালো ও মন্দের প্রতি বিশ্বাস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0CF82B-069D-4C47-ABDD-706AC4913506}"/>
              </a:ext>
            </a:extLst>
          </p:cNvPr>
          <p:cNvSpPr txBox="1"/>
          <p:nvPr/>
        </p:nvSpPr>
        <p:spPr>
          <a:xfrm>
            <a:off x="1688841" y="1720840"/>
            <a:ext cx="8192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তাকদিরের ভালো ও মন্দের প্রতি বিশ্বাস করা ইমানের ষষ্ঠ রোকন । তাকদির অর্থ নির্ধারন, নিয়তি, ভাগ্য ইত্যাদি । এ বিশ্বের পরিচালোনা ও নিয়নত্রনের স্বার্থে আল্লাহ প্রতিটি সৃষ্টির জন্য যে সুশৃঙ্খল নিয়ম বা কার্যপ্রনালী নির্ধারন করে দিয়েছেন, তাকেই তাকদির বলে । এ বিশ্বের আনোন্দ-উল্লাস ও দুঃখ কষ্টের যা কিছু ঘটে  তা সবই মহান আল্লাহ তায়ালার জ্ঞান ও ইচ্ছানুসারে হয়ে থাকে । আর এ সবের ওপর বিশ্বাস করাই ইমানের অঙ্গ ।</a:t>
            </a:r>
            <a:endParaRPr lang="en-US" sz="3600" dirty="0"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508</Words>
  <Application>Microsoft Office PowerPoint</Application>
  <PresentationFormat>Custom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Foridur Rahman</dc:creator>
  <cp:lastModifiedBy>ismail - [2010]</cp:lastModifiedBy>
  <cp:revision>51</cp:revision>
  <dcterms:created xsi:type="dcterms:W3CDTF">2020-09-14T04:56:06Z</dcterms:created>
  <dcterms:modified xsi:type="dcterms:W3CDTF">2021-01-02T12:22:09Z</dcterms:modified>
</cp:coreProperties>
</file>