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7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4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2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1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5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0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9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4961C-7F42-4AC5-8784-AA57442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B40C-9F02-4A0A-B0E0-178A167D20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1F80B-4422-4557-BE97-CD693F6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4FFC8-3CA8-4F1E-A1E4-2CAA0D4B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7DF-4DE5-40C7-A4AA-DF57C52E7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5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0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5234-A1AC-41BD-BE46-7AC09E72A5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50ED-B63B-4B8E-88F9-BA1777CA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8%E0%A6%BE%E0%A6%A4%E0%A6%9F%E0%A6%BF_%E0%A6%A4%E0%A6%BE%E0%A6%B0%E0%A6%BE%E0%A6%B0_%E0%A6%A4%E0%A6%BF%E0%A6%AE%E0%A6%BF%E0%A6%B0" TargetMode="External"/><Relationship Id="rId7" Type="http://schemas.openxmlformats.org/officeDocument/2006/relationships/hyperlink" Target="https://bn.wikipedia.org/wiki/%E0%A6%B8%E0%A6%BE%E0%A6%B9%E0%A6%BF%E0%A6%A4%E0%A7%8D%E0%A6%AF_%E0%A6%85%E0%A6%95%E0%A6%BE%E0%A6%A6%E0%A7%87%E0%A6%AE%E0%A6%BF_%E0%A6%AA%E0%A7%81%E0%A6%B0%E0%A6%B8%E0%A7%8D%E0%A6%95%E0%A6%BE%E0%A6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bn.wikipedia.org/wiki/%E0%A6%B0%E0%A6%AC%E0%A7%80%E0%A6%A8%E0%A7%8D%E0%A6%A6%E0%A7%8D%E0%A6%B0-%E0%A6%B8%E0%A7%8D%E0%A6%AE%E0%A7%83%E0%A6%A4%E0%A6%BF_%E0%A6%AA%E0%A7%81%E0%A6%B0%E0%A6%B8%E0%A7%8D%E0%A6%95%E0%A6%BE%E0%A6%B0" TargetMode="External"/><Relationship Id="rId5" Type="http://schemas.openxmlformats.org/officeDocument/2006/relationships/hyperlink" Target="https://bn.wikipedia.org/wiki/%E0%A6%B0%E0%A7%82%E0%A6%AA%E0%A6%B8%E0%A7%80_%E0%A6%AC%E0%A6%BE%E0%A6%82%E0%A6%B2%E0%A6%BE_(%E0%A6%95%E0%A6%BE%E0%A6%AC%E0%A7%8D%E0%A6%AF%E0%A6%97%E0%A7%8D%E0%A6%B0%E0%A6%A8%E0%A7%8D%E0%A6%A5)" TargetMode="External"/><Relationship Id="rId4" Type="http://schemas.openxmlformats.org/officeDocument/2006/relationships/hyperlink" Target="https://bn.wikipedia.org/wiki/%E0%A6%AC%E0%A6%A8%E0%A6%B2%E0%A6%A4%E0%A6%BE_%E0%A6%B8%E0%A7%87%E0%A6%A8_(%E0%A6%95%E0%A6%AC%E0%A6%BF%E0%A6%A4%E0%A6%BE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61520" cy="6949440"/>
          </a:xfrm>
          <a:prstGeom prst="frame">
            <a:avLst>
              <a:gd name="adj1" fmla="val 4964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5" y="1453607"/>
            <a:ext cx="4694829" cy="469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D0617-EB8C-45A8-B7F6-0B9213B362F9}"/>
              </a:ext>
            </a:extLst>
          </p:cNvPr>
          <p:cNvSpPr txBox="1"/>
          <p:nvPr/>
        </p:nvSpPr>
        <p:spPr>
          <a:xfrm>
            <a:off x="2224585" y="1929216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7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3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101C2A-4E1E-4D4F-A2AE-95118616F367}"/>
              </a:ext>
            </a:extLst>
          </p:cNvPr>
          <p:cNvSpPr/>
          <p:nvPr/>
        </p:nvSpPr>
        <p:spPr>
          <a:xfrm>
            <a:off x="2703444" y="601239"/>
            <a:ext cx="6573078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 জেনে নেই 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25BC6B-B130-4278-A0A1-BBAAB52F982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1630337"/>
            <a:ext cx="2618754" cy="1112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79AC94-7B6B-425F-AA8A-1AB9050A8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5054217"/>
            <a:ext cx="2618753" cy="1087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85488E-3934-4DDC-86CF-D50C86C05C68}"/>
              </a:ext>
            </a:extLst>
          </p:cNvPr>
          <p:cNvSpPr/>
          <p:nvPr/>
        </p:nvSpPr>
        <p:spPr>
          <a:xfrm>
            <a:off x="730770" y="1702024"/>
            <a:ext cx="2375124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FB346B-961F-4618-A0BD-3521A493A87F}"/>
              </a:ext>
            </a:extLst>
          </p:cNvPr>
          <p:cNvSpPr/>
          <p:nvPr/>
        </p:nvSpPr>
        <p:spPr>
          <a:xfrm>
            <a:off x="730770" y="3373019"/>
            <a:ext cx="2375124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B5748B-D0AB-4AFA-9C00-210FB6818EDB}"/>
              </a:ext>
            </a:extLst>
          </p:cNvPr>
          <p:cNvSpPr/>
          <p:nvPr/>
        </p:nvSpPr>
        <p:spPr>
          <a:xfrm>
            <a:off x="730770" y="5054218"/>
            <a:ext cx="2375124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FE17BD0-9F2C-4F82-873B-7FBCCCC72FBE}"/>
              </a:ext>
            </a:extLst>
          </p:cNvPr>
          <p:cNvSpPr/>
          <p:nvPr/>
        </p:nvSpPr>
        <p:spPr>
          <a:xfrm>
            <a:off x="6686773" y="1683392"/>
            <a:ext cx="4487699" cy="9370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নুপুর, পায়ের অলংকার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B9D803-1F28-496D-8EBA-F002768A3A6B}"/>
              </a:ext>
            </a:extLst>
          </p:cNvPr>
          <p:cNvSpPr/>
          <p:nvPr/>
        </p:nvSpPr>
        <p:spPr>
          <a:xfrm>
            <a:off x="6736989" y="3353346"/>
            <a:ext cx="4487699" cy="9370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জায়গা, স্থলভূমি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3ECA5-FA24-42D4-93E8-E3BD05E89D39}"/>
              </a:ext>
            </a:extLst>
          </p:cNvPr>
          <p:cNvSpPr/>
          <p:nvPr/>
        </p:nvSpPr>
        <p:spPr>
          <a:xfrm>
            <a:off x="6744617" y="4910069"/>
            <a:ext cx="4436287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নৌকা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230BBEC-9C8D-4527-AA8D-26A1947B6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3303168"/>
            <a:ext cx="2618754" cy="130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261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87DCFE-84D7-4DC7-84AB-A209FAEAAC10}"/>
              </a:ext>
            </a:extLst>
          </p:cNvPr>
          <p:cNvSpPr/>
          <p:nvPr/>
        </p:nvSpPr>
        <p:spPr>
          <a:xfrm>
            <a:off x="4558748" y="622851"/>
            <a:ext cx="3569539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FD0961-5441-4065-A5CE-804024A6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8" y="1966699"/>
            <a:ext cx="3569539" cy="281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2F7958-86E1-4E3C-8873-10AFD42FD38C}"/>
              </a:ext>
            </a:extLst>
          </p:cNvPr>
          <p:cNvSpPr/>
          <p:nvPr/>
        </p:nvSpPr>
        <p:spPr>
          <a:xfrm>
            <a:off x="583097" y="5122201"/>
            <a:ext cx="11105320" cy="1027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ধানসিঁড়ি, শঙখচিল, নবান্ন, ডাঙগা, এসব শব্দগুলোর অর্থ খাতায়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5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1AC6CF-25C5-4F76-BA8F-CEC573013478}"/>
              </a:ext>
            </a:extLst>
          </p:cNvPr>
          <p:cNvSpPr/>
          <p:nvPr/>
        </p:nvSpPr>
        <p:spPr>
          <a:xfrm>
            <a:off x="4545496" y="715617"/>
            <a:ext cx="3626821" cy="72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763E76-1106-4E34-9ECA-0C755485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2" y="1978457"/>
            <a:ext cx="4174126" cy="249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BC3535-1CCC-40EB-8EC3-BA23A33BDA0A}"/>
              </a:ext>
            </a:extLst>
          </p:cNvPr>
          <p:cNvSpPr/>
          <p:nvPr/>
        </p:nvSpPr>
        <p:spPr>
          <a:xfrm>
            <a:off x="653435" y="4969660"/>
            <a:ext cx="11105320" cy="1027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‘আবার আসিব ফিরে’ কবিতায় কবি জীবনানন্দ দাশ বাংলার প্রকৃতির রূপবৈচিত্রের প্রতি যে আকর্ষন অনুভব করেছেন তা ব্যখ্যা করে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1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xmlns="" id="{D12334EC-C3AB-4A3E-B575-048C5DE656DE}"/>
              </a:ext>
            </a:extLst>
          </p:cNvPr>
          <p:cNvSpPr/>
          <p:nvPr/>
        </p:nvSpPr>
        <p:spPr>
          <a:xfrm>
            <a:off x="4106068" y="430555"/>
            <a:ext cx="3626821" cy="726705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FA70C3-AF6B-4BF8-B7E1-2BDD49112DF5}"/>
              </a:ext>
            </a:extLst>
          </p:cNvPr>
          <p:cNvSpPr/>
          <p:nvPr/>
        </p:nvSpPr>
        <p:spPr>
          <a:xfrm>
            <a:off x="757166" y="1417435"/>
            <a:ext cx="3790122" cy="5297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ধানসিঁড়ি কিসের নাম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827624-125F-4348-9134-510714C1B569}"/>
              </a:ext>
            </a:extLst>
          </p:cNvPr>
          <p:cNvSpPr/>
          <p:nvPr/>
        </p:nvSpPr>
        <p:spPr>
          <a:xfrm>
            <a:off x="1218393" y="2064476"/>
            <a:ext cx="1735574" cy="703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নদীর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1D22D4D-9140-42D3-89B7-CC56A52FDC99}"/>
              </a:ext>
            </a:extLst>
          </p:cNvPr>
          <p:cNvSpPr/>
          <p:nvPr/>
        </p:nvSpPr>
        <p:spPr>
          <a:xfrm>
            <a:off x="3560524" y="1978673"/>
            <a:ext cx="1973556" cy="673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শহরের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3C57E-A0AB-4200-BDFD-BF4FDBC5E187}"/>
              </a:ext>
            </a:extLst>
          </p:cNvPr>
          <p:cNvSpPr/>
          <p:nvPr/>
        </p:nvSpPr>
        <p:spPr>
          <a:xfrm>
            <a:off x="6042879" y="1963765"/>
            <a:ext cx="1972437" cy="6703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ধানের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BE4F4-58AC-40FD-9D0D-C8FC84C6B440}"/>
              </a:ext>
            </a:extLst>
          </p:cNvPr>
          <p:cNvSpPr/>
          <p:nvPr/>
        </p:nvSpPr>
        <p:spPr>
          <a:xfrm>
            <a:off x="8524115" y="1963765"/>
            <a:ext cx="2578468" cy="6161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গ্রামের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85C64E-DDD8-4C9E-8F88-53379389739A}"/>
              </a:ext>
            </a:extLst>
          </p:cNvPr>
          <p:cNvSpPr/>
          <p:nvPr/>
        </p:nvSpPr>
        <p:spPr>
          <a:xfrm>
            <a:off x="640820" y="2955616"/>
            <a:ext cx="8649902" cy="57124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আবার আসিব ফিরে কবিতাটি কোন কাব্যগ্রন্থ থেকে নেয়া হয়েছে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DC61DD-371E-4FAB-AD1A-A478F51DD650}"/>
              </a:ext>
            </a:extLst>
          </p:cNvPr>
          <p:cNvSpPr/>
          <p:nvPr/>
        </p:nvSpPr>
        <p:spPr>
          <a:xfrm>
            <a:off x="923006" y="3681517"/>
            <a:ext cx="2666641" cy="643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ধূসর পান্ডুলিপি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F3AD16-14B4-41BC-B320-EE4631AA9686}"/>
              </a:ext>
            </a:extLst>
          </p:cNvPr>
          <p:cNvSpPr/>
          <p:nvPr/>
        </p:nvSpPr>
        <p:spPr>
          <a:xfrm>
            <a:off x="3883356" y="3688299"/>
            <a:ext cx="2315134" cy="6434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রূপসী বাংলা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BACCF0-0027-40F7-8A79-CEDC120BDA30}"/>
              </a:ext>
            </a:extLst>
          </p:cNvPr>
          <p:cNvSpPr/>
          <p:nvPr/>
        </p:nvSpPr>
        <p:spPr>
          <a:xfrm>
            <a:off x="6731907" y="3674316"/>
            <a:ext cx="2260034" cy="6434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ঝরা পালক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73EE38-0F94-404B-B4CD-C1CD5B326804}"/>
              </a:ext>
            </a:extLst>
          </p:cNvPr>
          <p:cNvSpPr/>
          <p:nvPr/>
        </p:nvSpPr>
        <p:spPr>
          <a:xfrm>
            <a:off x="9391435" y="3665524"/>
            <a:ext cx="2214075" cy="6609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বনলতা সেন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86847D-94A5-45FD-B440-232838FF209B}"/>
              </a:ext>
            </a:extLst>
          </p:cNvPr>
          <p:cNvSpPr/>
          <p:nvPr/>
        </p:nvSpPr>
        <p:spPr>
          <a:xfrm>
            <a:off x="640821" y="4503485"/>
            <a:ext cx="10598356" cy="7332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সারাদিন কেটে যাবে কলমীর গন্ধভরা জলে ভেসে ভেসে’- এখানে  সারাদিন কেটে যাবে কার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FFB1E1-1147-41D3-8EC1-D7B0DF592DD3}"/>
              </a:ext>
            </a:extLst>
          </p:cNvPr>
          <p:cNvSpPr/>
          <p:nvPr/>
        </p:nvSpPr>
        <p:spPr>
          <a:xfrm>
            <a:off x="640821" y="5471252"/>
            <a:ext cx="2011406" cy="5712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হাঁসের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6DE905-461A-4530-8F23-6534BDFD228A}"/>
              </a:ext>
            </a:extLst>
          </p:cNvPr>
          <p:cNvSpPr/>
          <p:nvPr/>
        </p:nvSpPr>
        <p:spPr>
          <a:xfrm>
            <a:off x="3334044" y="5573855"/>
            <a:ext cx="2212941" cy="5712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কিশোরীর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B37FEF-7D6C-4973-B129-84EA06A5C25B}"/>
              </a:ext>
            </a:extLst>
          </p:cNvPr>
          <p:cNvSpPr/>
          <p:nvPr/>
        </p:nvSpPr>
        <p:spPr>
          <a:xfrm>
            <a:off x="6025495" y="5573855"/>
            <a:ext cx="2416137" cy="571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কাকের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571D8B-F9A3-46C7-BBAF-D3CA1FB17D96}"/>
              </a:ext>
            </a:extLst>
          </p:cNvPr>
          <p:cNvSpPr/>
          <p:nvPr/>
        </p:nvSpPr>
        <p:spPr>
          <a:xfrm>
            <a:off x="8920141" y="5555575"/>
            <a:ext cx="2319035" cy="571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কবির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D9A81B1-2D8B-4B40-93A7-828AD37C4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85" y="2067523"/>
            <a:ext cx="636779" cy="584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FCABC9A-FE6B-4459-9905-24ADFD51D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06" y="3732944"/>
            <a:ext cx="636779" cy="584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4C2F7C7-044F-4EAD-8F31-086E4E438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95" y="5457725"/>
            <a:ext cx="636779" cy="5847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706677" y="586854"/>
            <a:ext cx="2675556" cy="8305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xmlns="" id="{3FC91551-15F7-487E-A978-FF397700DB00}"/>
              </a:ext>
            </a:extLst>
          </p:cNvPr>
          <p:cNvSpPr/>
          <p:nvPr/>
        </p:nvSpPr>
        <p:spPr>
          <a:xfrm>
            <a:off x="4290268" y="719586"/>
            <a:ext cx="3611463" cy="680194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B8A493-4921-4DDE-906E-38E84E558D96}"/>
              </a:ext>
            </a:extLst>
          </p:cNvPr>
          <p:cNvSpPr/>
          <p:nvPr/>
        </p:nvSpPr>
        <p:spPr>
          <a:xfrm>
            <a:off x="753029" y="2221384"/>
            <a:ext cx="6098344" cy="9864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ধান ছড়ায় কে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20FEDA-FE39-4907-B650-55E195AEF97D}"/>
              </a:ext>
            </a:extLst>
          </p:cNvPr>
          <p:cNvSpPr/>
          <p:nvPr/>
        </p:nvSpPr>
        <p:spPr>
          <a:xfrm>
            <a:off x="753029" y="3479754"/>
            <a:ext cx="10740276" cy="9864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মানুষ না হয়ে শঙকচিল , শালিকের বেশে জীবনানন্দ দাশ এদেশে ফিরতে চান কেন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D0B5E42-7991-4F35-A762-F07D8C86742C}"/>
              </a:ext>
            </a:extLst>
          </p:cNvPr>
          <p:cNvSpPr/>
          <p:nvPr/>
        </p:nvSpPr>
        <p:spPr>
          <a:xfrm>
            <a:off x="753029" y="4861146"/>
            <a:ext cx="10212752" cy="7383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‘বাংলার সবুজ করূণ ডাঙগা’ বলতে কী বোঝানো হয়েছে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6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C1CD86-A55A-43D3-80AE-744D492A4E73}"/>
              </a:ext>
            </a:extLst>
          </p:cNvPr>
          <p:cNvSpPr/>
          <p:nvPr/>
        </p:nvSpPr>
        <p:spPr>
          <a:xfrm>
            <a:off x="6208339" y="1950118"/>
            <a:ext cx="3618238" cy="6801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E91AAC-49F4-4AD1-9A93-878070EF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47" y="851766"/>
            <a:ext cx="4607365" cy="2889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5234B7-851B-4AB3-A8A5-C27C06B952E1}"/>
              </a:ext>
            </a:extLst>
          </p:cNvPr>
          <p:cNvSpPr/>
          <p:nvPr/>
        </p:nvSpPr>
        <p:spPr>
          <a:xfrm>
            <a:off x="1292499" y="4300571"/>
            <a:ext cx="9607002" cy="10775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পাঠ করে তোমরা কীসের প্রতি আকর্ষন অনুভব করবে তা লিখে আনবে 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54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F8C6C9-522C-4CFE-8549-0D653FAEFA60}"/>
              </a:ext>
            </a:extLst>
          </p:cNvPr>
          <p:cNvSpPr txBox="1"/>
          <p:nvPr/>
        </p:nvSpPr>
        <p:spPr>
          <a:xfrm>
            <a:off x="1733995" y="73099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DD6930-4E7E-4F0A-A458-2FFA74FA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58" y="1951630"/>
            <a:ext cx="5789274" cy="3534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098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86" y="1705971"/>
            <a:ext cx="1743463" cy="4199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337774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186C900-CC6A-4777-9EF9-65E9692D5E48}"/>
              </a:ext>
            </a:extLst>
          </p:cNvPr>
          <p:cNvGrpSpPr/>
          <p:nvPr/>
        </p:nvGrpSpPr>
        <p:grpSpPr>
          <a:xfrm>
            <a:off x="691005" y="614354"/>
            <a:ext cx="10679843" cy="5401453"/>
            <a:chOff x="73889" y="375693"/>
            <a:chExt cx="10679843" cy="54014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A161AEF-BB5D-492E-B5D5-8A0DDCA95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020" y="748711"/>
              <a:ext cx="2216251" cy="28561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57CBF87-9AEF-4635-9092-E5F28D84929F}"/>
                </a:ext>
              </a:extLst>
            </p:cNvPr>
            <p:cNvSpPr/>
            <p:nvPr/>
          </p:nvSpPr>
          <p:spPr>
            <a:xfrm>
              <a:off x="73889" y="3284156"/>
              <a:ext cx="5153686" cy="24929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মামুনুর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রশীদ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লর্ডহার্ডিঞ্জ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ফাযিল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লালমোহন,ভোলা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4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01712461136</a:t>
              </a:r>
            </a:p>
            <a:p>
              <a:pPr algn="ctr"/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E-mail- mamunclord@gmail.com</a:t>
              </a:r>
              <a:endParaRPr lang="en-US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xmlns="" id="{E2BB76B5-1605-45E8-8D29-D023D28FAA54}"/>
                </a:ext>
              </a:extLst>
            </p:cNvPr>
            <p:cNvSpPr txBox="1"/>
            <p:nvPr/>
          </p:nvSpPr>
          <p:spPr>
            <a:xfrm>
              <a:off x="5381089" y="375693"/>
              <a:ext cx="19286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4746C5B-158E-4759-BD6F-E1043DEB1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808" y="1096309"/>
              <a:ext cx="1963738" cy="2179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806713A-897A-46E2-A461-58F6F94D8423}"/>
                </a:ext>
              </a:extLst>
            </p:cNvPr>
            <p:cNvSpPr/>
            <p:nvPr/>
          </p:nvSpPr>
          <p:spPr>
            <a:xfrm>
              <a:off x="7191636" y="3604866"/>
              <a:ext cx="3562096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অষ্টম</a:t>
              </a:r>
            </a:p>
            <a:p>
              <a:pPr algn="ctr"/>
              <a:r>
                <a:rPr lang="en-US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বিষয়: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 কণিকা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সময়: ৫০ মিনিট</a:t>
              </a:r>
            </a:p>
            <a:p>
              <a:pPr algn="ctr"/>
              <a:r>
                <a:rPr lang="en-US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০৩-০১-২০২১</a:t>
              </a:r>
              <a:r>
                <a:rPr lang="en-US" sz="32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1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09A728-2964-4B8E-BFB4-9F4B4A48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6" y="1418715"/>
            <a:ext cx="6032685" cy="391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173440-7290-462C-A5E8-0071999F84B4}"/>
              </a:ext>
            </a:extLst>
          </p:cNvPr>
          <p:cNvSpPr txBox="1"/>
          <p:nvPr/>
        </p:nvSpPr>
        <p:spPr>
          <a:xfrm>
            <a:off x="3233530" y="693796"/>
            <a:ext cx="553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EE9102-DD7D-4572-8404-5102ABBDF023}"/>
              </a:ext>
            </a:extLst>
          </p:cNvPr>
          <p:cNvSpPr txBox="1"/>
          <p:nvPr/>
        </p:nvSpPr>
        <p:spPr>
          <a:xfrm>
            <a:off x="761163" y="5517439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 , ও ধানসিঁড়ি নদীর ছবি । </a:t>
            </a:r>
          </a:p>
        </p:txBody>
      </p:sp>
    </p:spTree>
    <p:extLst>
      <p:ext uri="{BB962C8B-B14F-4D97-AF65-F5344CB8AC3E}">
        <p14:creationId xmlns:p14="http://schemas.microsoft.com/office/powerpoint/2010/main" val="320358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7CC2BF-B812-40A6-AC20-D5FD245DBD02}"/>
              </a:ext>
            </a:extLst>
          </p:cNvPr>
          <p:cNvSpPr txBox="1"/>
          <p:nvPr/>
        </p:nvSpPr>
        <p:spPr>
          <a:xfrm>
            <a:off x="2319131" y="688991"/>
            <a:ext cx="7262191" cy="77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40" y="1247305"/>
            <a:ext cx="8422798" cy="471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5723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F548CFB-7431-45D2-BDC2-66B68AC854B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774BC4D3-910B-481A-BED8-614E685AD7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96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BC33F35-6617-448B-9EAC-7332CDF2A5DF}"/>
                </a:ext>
              </a:extLst>
            </p:cNvPr>
            <p:cNvSpPr txBox="1"/>
            <p:nvPr/>
          </p:nvSpPr>
          <p:spPr>
            <a:xfrm>
              <a:off x="3992658" y="573406"/>
              <a:ext cx="2517911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ECBEB3C-C572-4767-B2FA-5AC600DAD4B3}"/>
                </a:ext>
              </a:extLst>
            </p:cNvPr>
            <p:cNvSpPr txBox="1"/>
            <p:nvPr/>
          </p:nvSpPr>
          <p:spPr>
            <a:xfrm>
              <a:off x="1921566" y="1680861"/>
              <a:ext cx="6149008" cy="7694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শিক্ষার্থীরা….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7EA5CA9-F732-4871-8165-672131961D97}"/>
                </a:ext>
              </a:extLst>
            </p:cNvPr>
            <p:cNvSpPr txBox="1"/>
            <p:nvPr/>
          </p:nvSpPr>
          <p:spPr>
            <a:xfrm>
              <a:off x="1669572" y="2755646"/>
              <a:ext cx="8962033" cy="77173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1. কবি পরিচিতি উল্লেখ করতে পারবে;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CCF5645-33EE-4345-852E-F13BA621EF88}"/>
                </a:ext>
              </a:extLst>
            </p:cNvPr>
            <p:cNvSpPr txBox="1"/>
            <p:nvPr/>
          </p:nvSpPr>
          <p:spPr>
            <a:xfrm>
              <a:off x="1669573" y="3708913"/>
              <a:ext cx="8962033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২. কবিতাটি শুদ্ধ উচ্চারণে পড়তে পারবে;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649F6CA-431B-4B98-88EE-F4C158F1ABA7}"/>
                </a:ext>
              </a:extLst>
            </p:cNvPr>
            <p:cNvSpPr txBox="1"/>
            <p:nvPr/>
          </p:nvSpPr>
          <p:spPr>
            <a:xfrm>
              <a:off x="1669573" y="4765960"/>
              <a:ext cx="9064489" cy="7694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৩. নতুন শব্দগুলোর অর্থ  লিখতে পারবে;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744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F62506-0310-4AAC-B0C8-75F7B324438B}"/>
              </a:ext>
            </a:extLst>
          </p:cNvPr>
          <p:cNvSpPr/>
          <p:nvPr/>
        </p:nvSpPr>
        <p:spPr>
          <a:xfrm>
            <a:off x="4931839" y="851856"/>
            <a:ext cx="2400545" cy="754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C4BF27-CA9E-4EA2-A6D7-7A3400405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9" y="1902931"/>
            <a:ext cx="2227424" cy="220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FD9418-1874-4A39-A4CA-B3A5AFACA7C4}"/>
              </a:ext>
            </a:extLst>
          </p:cNvPr>
          <p:cNvSpPr/>
          <p:nvPr/>
        </p:nvSpPr>
        <p:spPr>
          <a:xfrm>
            <a:off x="4677070" y="4393593"/>
            <a:ext cx="2655314" cy="754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0BC321-3F6B-4826-97DE-E9673F9D04B2}"/>
              </a:ext>
            </a:extLst>
          </p:cNvPr>
          <p:cNvSpPr/>
          <p:nvPr/>
        </p:nvSpPr>
        <p:spPr>
          <a:xfrm>
            <a:off x="450376" y="4024627"/>
            <a:ext cx="4179398" cy="2143000"/>
          </a:xfrm>
          <a:prstGeom prst="ellipse">
            <a:avLst/>
          </a:prstGeom>
          <a:solidFill>
            <a:srgbClr val="99FF33"/>
          </a:solidFill>
          <a:ln>
            <a:solidFill>
              <a:srgbClr val="B9D9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2D63379-D005-4121-B31C-A7D1947319EB}"/>
              </a:ext>
            </a:extLst>
          </p:cNvPr>
          <p:cNvGrpSpPr/>
          <p:nvPr/>
        </p:nvGrpSpPr>
        <p:grpSpPr>
          <a:xfrm>
            <a:off x="7634448" y="771506"/>
            <a:ext cx="3829672" cy="2246154"/>
            <a:chOff x="-97076" y="743209"/>
            <a:chExt cx="4220103" cy="34075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684E6CF-F54A-4C08-ACB7-EF14C4BCFFDF}"/>
                </a:ext>
              </a:extLst>
            </p:cNvPr>
            <p:cNvSpPr/>
            <p:nvPr/>
          </p:nvSpPr>
          <p:spPr>
            <a:xfrm>
              <a:off x="-97076" y="743209"/>
              <a:ext cx="4220103" cy="3407531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B9D9A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61495AA-0B47-417D-B8A6-A805F9860FD7}"/>
                </a:ext>
              </a:extLst>
            </p:cNvPr>
            <p:cNvSpPr txBox="1"/>
            <p:nvPr/>
          </p:nvSpPr>
          <p:spPr>
            <a:xfrm>
              <a:off x="563382" y="1758386"/>
              <a:ext cx="3085903" cy="97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 জীবনানন্দ দাশ ১৮৯৯ খ্রিষ্টাব্দে বরিশাল শহরে জন্মগ্রহণ করেন ।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50BC321-3F6B-4826-97DE-E9673F9D04B2}"/>
              </a:ext>
            </a:extLst>
          </p:cNvPr>
          <p:cNvSpPr/>
          <p:nvPr/>
        </p:nvSpPr>
        <p:spPr>
          <a:xfrm>
            <a:off x="7472414" y="3542578"/>
            <a:ext cx="4168390" cy="2056872"/>
          </a:xfrm>
          <a:prstGeom prst="ellipse">
            <a:avLst/>
          </a:prstGeom>
          <a:solidFill>
            <a:srgbClr val="99FF33"/>
          </a:solidFill>
          <a:ln>
            <a:solidFill>
              <a:srgbClr val="B9D9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১৯২১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2D63379-D005-4121-B31C-A7D1947319EB}"/>
              </a:ext>
            </a:extLst>
          </p:cNvPr>
          <p:cNvGrpSpPr/>
          <p:nvPr/>
        </p:nvGrpSpPr>
        <p:grpSpPr>
          <a:xfrm>
            <a:off x="613577" y="851856"/>
            <a:ext cx="4005111" cy="2085455"/>
            <a:chOff x="589447" y="620192"/>
            <a:chExt cx="3966541" cy="167677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684E6CF-F54A-4C08-ACB7-EF14C4BCFFDF}"/>
                </a:ext>
              </a:extLst>
            </p:cNvPr>
            <p:cNvSpPr/>
            <p:nvPr/>
          </p:nvSpPr>
          <p:spPr>
            <a:xfrm>
              <a:off x="589447" y="620192"/>
              <a:ext cx="3966541" cy="1676772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B9D9A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61495AA-0B47-417D-B8A6-A805F9860FD7}"/>
                </a:ext>
              </a:extLst>
            </p:cNvPr>
            <p:cNvSpPr txBox="1"/>
            <p:nvPr/>
          </p:nvSpPr>
          <p:spPr>
            <a:xfrm>
              <a:off x="1339305" y="818797"/>
              <a:ext cx="2466825" cy="32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33296" y="4453659"/>
            <a:ext cx="3384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রামযশ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ব্রজমোহন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খড়কগ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কলেজ,বরিষা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হাওড়া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9034818" y="1050878"/>
            <a:ext cx="1111435" cy="178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3278" y="4191620"/>
            <a:ext cx="1359716" cy="23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কর্মজীবন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77070" y="5359354"/>
            <a:ext cx="3118261" cy="10781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ট্রাম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71045" y="3789166"/>
            <a:ext cx="1260408" cy="323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283" y="5355138"/>
            <a:ext cx="1323833" cy="300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মৃত্যু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1606154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tooltip="সাতটি তারার তিমির"/>
              </a:rPr>
              <a:t>সাতটি তারার তিমির</a:t>
            </a:r>
            <a:r>
              <a:rPr lang="as-IN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as-IN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tooltip="বনলতা সেন (কবিতা)"/>
              </a:rPr>
              <a:t>বনলতা সেন</a:t>
            </a:r>
            <a:r>
              <a:rPr lang="as-IN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as-IN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tooltip="রূপসী বাংলা (কাব্যগ্রন্থ)"/>
              </a:rPr>
              <a:t>রূপসী বাংলা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9693" y="1972047"/>
            <a:ext cx="295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as-IN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 tooltip="রবীন্দ্র-স্মৃতি পুরস্কার"/>
              </a:rPr>
              <a:t>রবীন্দ্র-স্মৃতি পুরস্কার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(১৯৫২)</a:t>
            </a:r>
            <a:b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u="sng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7"/>
              </a:rPr>
              <a:t>সাহিত্য অকাদেমি পুরস্কার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(১৯৫৫)</a:t>
            </a:r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41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0" grpId="0" animBg="1"/>
      <p:bldP spid="19" grpId="0"/>
      <p:bldP spid="3" grpId="0"/>
      <p:bldP spid="14" grpId="0"/>
      <p:bldP spid="22" grpId="0" animBg="1"/>
      <p:bldP spid="18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B70189-3EAE-471C-9E47-CD2F6A9E7AF4}"/>
              </a:ext>
            </a:extLst>
          </p:cNvPr>
          <p:cNvSpPr/>
          <p:nvPr/>
        </p:nvSpPr>
        <p:spPr>
          <a:xfrm>
            <a:off x="4691271" y="675861"/>
            <a:ext cx="3556286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56D851-363D-4FA7-BBDF-58AF0FDB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1859873"/>
            <a:ext cx="3556286" cy="2831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DB8EB3-8543-49A3-B817-F29EC75306B3}"/>
              </a:ext>
            </a:extLst>
          </p:cNvPr>
          <p:cNvSpPr/>
          <p:nvPr/>
        </p:nvSpPr>
        <p:spPr>
          <a:xfrm>
            <a:off x="618155" y="5154858"/>
            <a:ext cx="10955690" cy="1027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 কত খ্রীষ্টাব্দে কোথায় জন্মগ্রহণ করেন খাতায়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92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F3F089-7AA7-451C-84D5-F6D2E854611B}"/>
              </a:ext>
            </a:extLst>
          </p:cNvPr>
          <p:cNvGrpSpPr/>
          <p:nvPr/>
        </p:nvGrpSpPr>
        <p:grpSpPr>
          <a:xfrm>
            <a:off x="-436728" y="56707"/>
            <a:ext cx="12192000" cy="7142149"/>
            <a:chOff x="0" y="0"/>
            <a:chExt cx="12192000" cy="7142149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774BC4D3-910B-481A-BED8-614E685AD7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96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Star: 6 Points 1">
              <a:extLst>
                <a:ext uri="{FF2B5EF4-FFF2-40B4-BE49-F238E27FC236}">
                  <a16:creationId xmlns:a16="http://schemas.microsoft.com/office/drawing/2014/main" xmlns="" id="{B093621B-3EB3-4680-A251-2C43CC917D0D}"/>
                </a:ext>
              </a:extLst>
            </p:cNvPr>
            <p:cNvSpPr/>
            <p:nvPr/>
          </p:nvSpPr>
          <p:spPr>
            <a:xfrm>
              <a:off x="1504688" y="536711"/>
              <a:ext cx="2703444" cy="1815548"/>
            </a:xfrm>
            <a:prstGeom prst="star6">
              <a:avLst/>
            </a:prstGeom>
            <a:solidFill>
              <a:schemeClr val="bg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আর্দশ পাঠ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B14C64-39D8-4704-AA28-867955AEC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373" y="1816313"/>
              <a:ext cx="1501411" cy="19692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48683A6-D51B-40DF-90C6-C4D0BDA9B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666" y="4688854"/>
              <a:ext cx="1577118" cy="2453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984C9E8-EF2C-40BB-8E32-2362E8477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007" y="3127918"/>
              <a:ext cx="1433744" cy="2230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D3CD473-3F22-43CB-91AB-D1846F4A9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206" y="443545"/>
              <a:ext cx="1433744" cy="2230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DDEB7F-439A-41A9-9E8B-BD997CB00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48" y="831477"/>
            <a:ext cx="4676442" cy="542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E2C5BE-DF6B-4274-8F42-22AF1A480CA3}"/>
              </a:ext>
            </a:extLst>
          </p:cNvPr>
          <p:cNvSpPr/>
          <p:nvPr/>
        </p:nvSpPr>
        <p:spPr>
          <a:xfrm>
            <a:off x="1541866" y="4827425"/>
            <a:ext cx="2020390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98796"/>
              </p:ext>
            </p:extLst>
          </p:nvPr>
        </p:nvGraphicFramePr>
        <p:xfrm>
          <a:off x="2081218" y="32210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1218" y="32210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nut 10"/>
          <p:cNvSpPr/>
          <p:nvPr/>
        </p:nvSpPr>
        <p:spPr>
          <a:xfrm>
            <a:off x="1241946" y="2552131"/>
            <a:ext cx="2529458" cy="1966865"/>
          </a:xfrm>
          <a:prstGeom prst="don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774BC4D3-910B-481A-BED8-614E685AD7DE}"/>
              </a:ext>
            </a:extLst>
          </p:cNvPr>
          <p:cNvSpPr/>
          <p:nvPr/>
        </p:nvSpPr>
        <p:spPr>
          <a:xfrm>
            <a:off x="-106017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8F7A38-6B4E-499C-9DAE-46B38C861DE6}"/>
              </a:ext>
            </a:extLst>
          </p:cNvPr>
          <p:cNvSpPr/>
          <p:nvPr/>
        </p:nvSpPr>
        <p:spPr>
          <a:xfrm>
            <a:off x="2703444" y="601239"/>
            <a:ext cx="6573078" cy="72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 জেনে নেই 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94C4BE-9E7D-4D53-A0B9-8F030F0E0B4C}"/>
              </a:ext>
            </a:extLst>
          </p:cNvPr>
          <p:cNvSpPr/>
          <p:nvPr/>
        </p:nvSpPr>
        <p:spPr>
          <a:xfrm>
            <a:off x="916301" y="1519975"/>
            <a:ext cx="2534150" cy="10637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165031-26A9-433C-AA70-B805A5A2CFE9}"/>
              </a:ext>
            </a:extLst>
          </p:cNvPr>
          <p:cNvSpPr/>
          <p:nvPr/>
        </p:nvSpPr>
        <p:spPr>
          <a:xfrm>
            <a:off x="916301" y="3289114"/>
            <a:ext cx="2534150" cy="113007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শঙখচিল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B641CC-D654-44A2-870D-1A5B52384595}"/>
              </a:ext>
            </a:extLst>
          </p:cNvPr>
          <p:cNvSpPr/>
          <p:nvPr/>
        </p:nvSpPr>
        <p:spPr>
          <a:xfrm>
            <a:off x="916301" y="4964477"/>
            <a:ext cx="2534150" cy="1130078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8D3C49-40E6-433F-AB36-E9D80EE73106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4" y="1519975"/>
            <a:ext cx="2707005" cy="117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EF0182-69F9-4E4A-B969-C87E9A02C299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4" y="3137943"/>
            <a:ext cx="2707005" cy="143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CE4EA6-C797-4904-8F6C-3A41DA23CD3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10" y="4908982"/>
            <a:ext cx="2762719" cy="124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05EA7D-4891-4BBA-B018-C95FAEC073D6}"/>
              </a:ext>
            </a:extLst>
          </p:cNvPr>
          <p:cNvSpPr/>
          <p:nvPr/>
        </p:nvSpPr>
        <p:spPr>
          <a:xfrm>
            <a:off x="7090974" y="1530138"/>
            <a:ext cx="4184725" cy="105359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ঝালকাঠি জেলায় ধানসিঁড়ি নামে একটা নদী ছিল ।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49F170-E835-4F04-A8C5-EE072E20659A}"/>
              </a:ext>
            </a:extLst>
          </p:cNvPr>
          <p:cNvSpPr/>
          <p:nvPr/>
        </p:nvSpPr>
        <p:spPr>
          <a:xfrm>
            <a:off x="7090974" y="3137944"/>
            <a:ext cx="4184725" cy="117018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 চিল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B1DA7E8-A892-45EB-AFB7-3590E7E3EE07}"/>
              </a:ext>
            </a:extLst>
          </p:cNvPr>
          <p:cNvSpPr/>
          <p:nvPr/>
        </p:nvSpPr>
        <p:spPr>
          <a:xfrm>
            <a:off x="7090974" y="4785685"/>
            <a:ext cx="4184725" cy="124106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ধান কাটার পর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এ উৎসব হয়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37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2" grpId="0" animBg="1"/>
      <p:bldP spid="8" grpId="0" animBg="1"/>
      <p:bldP spid="10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419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51</cp:revision>
  <dcterms:created xsi:type="dcterms:W3CDTF">2021-01-01T16:04:05Z</dcterms:created>
  <dcterms:modified xsi:type="dcterms:W3CDTF">2021-01-03T06:51:49Z</dcterms:modified>
</cp:coreProperties>
</file>