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17"/>
  </p:notesMasterIdLst>
  <p:sldIdLst>
    <p:sldId id="287" r:id="rId4"/>
    <p:sldId id="257" r:id="rId5"/>
    <p:sldId id="258" r:id="rId6"/>
    <p:sldId id="259" r:id="rId7"/>
    <p:sldId id="279" r:id="rId8"/>
    <p:sldId id="270" r:id="rId9"/>
    <p:sldId id="271" r:id="rId10"/>
    <p:sldId id="283" r:id="rId11"/>
    <p:sldId id="282" r:id="rId12"/>
    <p:sldId id="276" r:id="rId13"/>
    <p:sldId id="267" r:id="rId14"/>
    <p:sldId id="266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8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94662" autoAdjust="0"/>
  </p:normalViewPr>
  <p:slideViewPr>
    <p:cSldViewPr>
      <p:cViewPr>
        <p:scale>
          <a:sx n="75" d="100"/>
          <a:sy n="75" d="100"/>
        </p:scale>
        <p:origin x="-104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5E25E-676D-4595-8A0A-C7EB8877B1C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60738-B2C3-416F-AFE5-BC256A926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4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60738-B2C3-416F-AFE5-BC256A9265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43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60738-B2C3-416F-AFE5-BC256A9265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8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3962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স্বাগতম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7010398"/>
            <a:chOff x="0" y="0"/>
            <a:chExt cx="9144000" cy="7010398"/>
          </a:xfrm>
        </p:grpSpPr>
        <p:pic>
          <p:nvPicPr>
            <p:cNvPr id="6" name="Picture 5" descr="animated-christmas-10stars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7177" cy="3124200"/>
            </a:xfrm>
            <a:prstGeom prst="rect">
              <a:avLst/>
            </a:prstGeom>
          </p:spPr>
        </p:pic>
        <p:pic>
          <p:nvPicPr>
            <p:cNvPr id="7" name="Picture 6" descr="animated-christmas-10stars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0" y="3124200"/>
              <a:ext cx="9144000" cy="388619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143000" y="1676400"/>
            <a:ext cx="8001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2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19911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পাঠ্য বই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04900"/>
            <a:ext cx="8305799" cy="534071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276600" y="143470"/>
            <a:ext cx="365760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72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2000071"/>
            <a:ext cx="2286000" cy="11079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উ</a:t>
            </a:r>
            <a:r>
              <a:rPr lang="bn-BD" sz="6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 দল</a:t>
            </a:r>
            <a:endParaRPr lang="en-US" sz="66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" y="5334000"/>
            <a:ext cx="2305050" cy="11079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ঋ</a:t>
            </a:r>
            <a:r>
              <a:rPr lang="bn-BD" sz="6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 দল</a:t>
            </a:r>
            <a:endParaRPr lang="en-US" sz="66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9400" y="2057400"/>
            <a:ext cx="5715000" cy="10156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ঋ</a:t>
            </a:r>
            <a:r>
              <a:rPr lang="bn-BD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 দিয়ে ৩টি শব্দ তৈরি</a:t>
            </a:r>
            <a:endParaRPr lang="en-US" sz="60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9400" y="5426332"/>
            <a:ext cx="5715000" cy="10156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ঋ</a:t>
            </a:r>
            <a:r>
              <a:rPr lang="bn-BD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 </a:t>
            </a:r>
            <a:r>
              <a:rPr lang="bn-BD" sz="60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দিয়ে </a:t>
            </a:r>
            <a:r>
              <a:rPr lang="bn-BD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৩টি </a:t>
            </a:r>
            <a:r>
              <a:rPr lang="bn-BD" sz="60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শব্দ তৈরি</a:t>
            </a:r>
            <a:endParaRPr lang="en-US" sz="60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" y="3886200"/>
            <a:ext cx="22860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ঊ দল</a:t>
            </a:r>
            <a:endParaRPr lang="en-US" sz="66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3962400"/>
            <a:ext cx="5715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ঋ</a:t>
            </a:r>
            <a:r>
              <a:rPr lang="bn-BD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 দিয়ে ৩টি শব্দ তৈরি</a:t>
            </a:r>
            <a:endParaRPr lang="en-US" sz="60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43470"/>
            <a:ext cx="365760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একক কাজ</a:t>
            </a:r>
            <a:endParaRPr lang="en-US" sz="72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0" y="2051209"/>
            <a:ext cx="2819400" cy="2215991"/>
          </a:xfrm>
          <a:prstGeom prst="rect">
            <a:avLst/>
          </a:prstGeom>
          <a:effectLst>
            <a:glow rad="63500">
              <a:schemeClr val="accent4">
                <a:alpha val="45000"/>
                <a:satMod val="12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ঋ</a:t>
            </a:r>
            <a:endParaRPr lang="en-US" sz="138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76900"/>
            <a:ext cx="9144000" cy="9233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ঋ বর্ণ শুদ্ধভাবে উচ্চারণ করতে দিয়ে</a:t>
            </a:r>
            <a:endParaRPr lang="en-US" sz="54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87438" y="4744522"/>
            <a:ext cx="91375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ভালো থেকো</a:t>
            </a:r>
            <a:endParaRPr lang="en-US" sz="16600" b="1" dirty="0">
              <a:ln w="90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4452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-838200"/>
            <a:ext cx="10668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-798463"/>
            <a:ext cx="1066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-838200"/>
            <a:ext cx="1066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-798463"/>
            <a:ext cx="1066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078337"/>
            <a:ext cx="10668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4078337"/>
            <a:ext cx="10668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4078337"/>
            <a:ext cx="10668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600" y="1563737"/>
            <a:ext cx="1066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76200" y="1619607"/>
            <a:ext cx="10668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2050" y="1746379"/>
            <a:ext cx="6858000" cy="3662541"/>
          </a:xfrm>
          <a:prstGeom prst="rect">
            <a:avLst/>
          </a:prstGeom>
          <a:noFill/>
          <a:effectLst>
            <a:innerShdw blurRad="114300">
              <a:prstClr val="black"/>
            </a:innerShdw>
            <a:reflection blurRad="6350" stA="50000" endA="300" endPos="555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মোঃ আলমগীর হোসেন</a:t>
            </a:r>
          </a:p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সহকারী শি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ক্ষক</a:t>
            </a:r>
            <a:endParaRPr lang="bn-BD" sz="36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ফাল্গুনকরা মডেল সরকারি প্রাথমিক বিদ্যালয়।</a:t>
            </a:r>
          </a:p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চৌদ্দগ্রাম, কুমিল্লা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bn-BD" sz="36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alamgirchowdda@gmail.com</a:t>
            </a:r>
          </a:p>
          <a:p>
            <a:endParaRPr lang="en-US" sz="32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heel spokes="3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607157">
            <a:off x="761476" y="1992292"/>
            <a:ext cx="65532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48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শ্রেণিঃ প্রথম</a:t>
            </a:r>
            <a:endParaRPr lang="en-US" sz="4800" b="1" i="1" dirty="0" smtClean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48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বিষয়ঃ বাংলা</a:t>
            </a:r>
            <a:endParaRPr lang="en-US" sz="4800" b="1" i="1" dirty="0" smtClean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48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পাঠ ১০-বর্ণ শিখিঃ ঋ</a:t>
            </a:r>
            <a:endParaRPr lang="en-US" sz="4800" b="1" i="1" dirty="0" smtClean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48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সময়ঃ ৫০ মিনিট</a:t>
            </a:r>
            <a:endParaRPr lang="en-US" sz="4800" b="1" i="1" dirty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0" y="-798463"/>
            <a:ext cx="106680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	</a:t>
            </a:r>
            <a:r>
              <a:rPr lang="bn-BD" sz="239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	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-838200"/>
            <a:ext cx="10668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-760363"/>
            <a:ext cx="10668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7150" y="-798463"/>
            <a:ext cx="10668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5678" y="-476253"/>
            <a:ext cx="10668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79478" y="1828797"/>
            <a:ext cx="10668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46078" y="3713928"/>
            <a:ext cx="10668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4191000"/>
            <a:ext cx="10668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7050" y="4191000"/>
            <a:ext cx="10668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95400" y="4230737"/>
            <a:ext cx="10668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70126" y="2879467"/>
            <a:ext cx="10668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74" y="1026244"/>
            <a:ext cx="10668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74528" y="-741313"/>
            <a:ext cx="10668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700000">
            <a:off x="1673750" y="1153205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শিখনফল</a:t>
            </a:r>
            <a:endParaRPr lang="en-US" sz="6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76200" y="-285929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6019800"/>
            <a:ext cx="1066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39000" y="-285929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-285929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0" y="6038671"/>
            <a:ext cx="1066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34400" y="5276671"/>
            <a:ext cx="1066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90600" y="-285929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31620" y="-285929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76200" y="3048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34400" y="3352800"/>
            <a:ext cx="1066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534400" y="914400"/>
            <a:ext cx="1066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534400" y="323671"/>
            <a:ext cx="1066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5800" y="6019800"/>
            <a:ext cx="1066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09800" y="6019800"/>
            <a:ext cx="1066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-76200" y="9144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57400" y="-285929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90800" y="-285929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24200" y="-285929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91200" y="-285929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05043" y="-285929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05514" y="-285929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24400" y="-285929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57800" y="-285929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29400" y="-3048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48400" y="-285929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24800" y="-285929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458200" y="-285929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534400" y="1600200"/>
            <a:ext cx="1066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458200" y="2209800"/>
            <a:ext cx="1066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534400" y="2724329"/>
            <a:ext cx="1066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534400" y="4038600"/>
            <a:ext cx="1066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610600" y="4667071"/>
            <a:ext cx="1066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229600" y="5962471"/>
            <a:ext cx="1066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581400" y="6019800"/>
            <a:ext cx="1066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267200" y="6019800"/>
            <a:ext cx="1066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029200" y="6019799"/>
            <a:ext cx="1066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791200" y="6019800"/>
            <a:ext cx="1066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553200" y="6019800"/>
            <a:ext cx="1066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12182" y="6019798"/>
            <a:ext cx="1066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-76200" y="15240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-76200" y="21336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-76200" y="26670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-76200" y="32004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100" y="5810071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-76200" y="38862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-76200" y="45720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-95250" y="5200471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</a:p>
        </p:txBody>
      </p:sp>
      <p:sp>
        <p:nvSpPr>
          <p:cNvPr id="5" name="TextBox 4"/>
          <p:cNvSpPr txBox="1"/>
          <p:nvPr/>
        </p:nvSpPr>
        <p:spPr>
          <a:xfrm rot="20700000">
            <a:off x="418872" y="1962745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১।বাক্য ও শব্দে ব্যবহৃত “</a:t>
            </a:r>
            <a:r>
              <a:rPr lang="bn-BD" sz="28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ঋ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” 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ধ্বনি 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মনোযোগ সহকারে শুনবে ও মনে রাখবে।</a:t>
            </a:r>
          </a:p>
          <a:p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২। কারচিহ্নযুক্ত শব্দ মনোযোগ সহকারে শুনবে ও মনে রাখবে।</a:t>
            </a:r>
          </a:p>
          <a:p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৩। বাক্য ও শব্দে ব্যবহৃত 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বর্ণমালা ধ্বনি 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স্পষ্ট ও শুদ্ধভাবে বলতে পারবে।</a:t>
            </a:r>
          </a:p>
          <a:p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৪।কারচিহ্নযুক্ত শব্দ স্পষ্টভাবে বলতে পারবে।</a:t>
            </a:r>
          </a:p>
          <a:p>
            <a:r>
              <a:rPr lang="bn-BD" sz="28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৫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। বাংলা বর্ণমালা স্পষ্ট ও শুদ্ধ উচ্চারণে পড়তে পারবে।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edge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4515922"/>
            <a:ext cx="2667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ঋ</a:t>
            </a:r>
            <a:r>
              <a:rPr lang="bn-BD" sz="16600" b="1" dirty="0" smtClean="0">
                <a:latin typeface="Nikosh" pitchFamily="2" charset="0"/>
                <a:cs typeface="Nikosh" pitchFamily="2" charset="0"/>
              </a:rPr>
              <a:t>তু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44958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828800"/>
            <a:ext cx="2667000" cy="1539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2800"/>
            <a:ext cx="2682327" cy="1586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8600"/>
            <a:ext cx="2651673" cy="15963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27" y="1828800"/>
            <a:ext cx="2651673" cy="15963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352800"/>
            <a:ext cx="2651673" cy="15963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2" y="247650"/>
            <a:ext cx="2651671" cy="171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9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C -0.08889 0.00811 -0.1717 0.00394 -0.26302 0.00255 C -0.27639 -3.7037E-6 -0.28941 -0.00416 -0.30208 -0.0081 C -0.31649 -0.01226 -0.33142 -0.01273 -0.34601 -0.01597 C -0.35937 -0.02639 -0.3717 -0.03032 -0.3875 -0.03472 C -0.45 -0.14328 -0.40729 -0.06551 -0.38976 -0.4081 C -0.38941 -0.41412 -0.37899 -0.40648 -0.37361 -0.40532 C -0.36042 -0.40254 -0.35052 -0.4 -0.33681 -0.4 " pathEditMode="relative" rAng="0" ptsTypes="fffffff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6872" y="5288340"/>
            <a:ext cx="8337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ঋ</a:t>
            </a:r>
            <a:r>
              <a:rPr lang="bn-BD" sz="9600" dirty="0" smtClean="0">
                <a:latin typeface="Nikosh" pitchFamily="2" charset="0"/>
                <a:cs typeface="Nikosh" pitchFamily="2" charset="0"/>
              </a:rPr>
              <a:t>তু যায়। </a:t>
            </a:r>
            <a:r>
              <a:rPr lang="bn-BD" sz="9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ঋ</a:t>
            </a:r>
            <a:r>
              <a:rPr lang="bn-BD" sz="9600" dirty="0" smtClean="0">
                <a:latin typeface="Nikosh" pitchFamily="2" charset="0"/>
                <a:cs typeface="Nikosh" pitchFamily="2" charset="0"/>
              </a:rPr>
              <a:t>তু</a:t>
            </a:r>
            <a:r>
              <a:rPr lang="bn-BD" sz="96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9600" dirty="0" smtClean="0">
                <a:latin typeface="Nikosh" pitchFamily="2" charset="0"/>
                <a:cs typeface="Nikosh" pitchFamily="2" charset="0"/>
              </a:rPr>
              <a:t>আসে।</a:t>
            </a:r>
            <a:endParaRPr lang="en-US" sz="9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52578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528834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350"/>
            <a:ext cx="4038600" cy="3049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42784"/>
            <a:ext cx="3912022" cy="293401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407E-6 C -0.02552 0.00671 -0.04809 0.00277 -0.07344 0.00162 C -0.0776 4.07407E-6 -0.08073 -0.00255 -0.08437 -0.00463 C -0.08819 -0.00764 -0.09236 -0.00787 -0.09635 -0.00996 C -0.1 -0.01644 -0.10347 -0.01922 -0.10781 -0.02199 C -0.125 -0.09074 -0.11302 -0.04121 -0.10833 -0.25764 C -0.10833 -0.25996 -0.10538 -0.25649 -0.10417 -0.25579 C -0.10052 -0.25394 -0.09757 -0.25232 -0.09375 -0.25232 " pathEditMode="relative" rAng="0" ptsTypes="fffffff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438400" y="4230172"/>
            <a:ext cx="5715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ঋ</a:t>
            </a:r>
            <a:r>
              <a:rPr lang="bn-BD" sz="16600" dirty="0" smtClean="0">
                <a:latin typeface="Nikosh" pitchFamily="2" charset="0"/>
                <a:cs typeface="Nikosh" pitchFamily="2" charset="0"/>
              </a:rPr>
              <a:t>ষি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4211122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41910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457950" cy="430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3 0.01203 C -0.18316 0.02037 -0.25225 0.0162 -0.32812 0.01458 C -0.33941 0.01203 -0.35017 0.0081 -0.36024 0.00439 C -0.37239 0.00023 -0.38489 4.81481E-6 -0.3967 -0.00348 C -0.40833 -0.01389 -0.41823 -0.0176 -0.43125 -0.02176 C -0.48333 -0.12801 -0.44791 -0.05232 -0.43316 -0.38727 C -0.43298 -0.39283 -0.42448 -0.38588 -0.42048 -0.38473 C -0.40885 -0.38172 -0.40069 -0.37963 -0.38923 -0.37963 " pathEditMode="relative" rAng="0" ptsTypes="fffffff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475494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r>
              <a:rPr lang="bn-BD" sz="9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ষি ঐ বসে </a:t>
            </a:r>
            <a:r>
              <a:rPr lang="bn-BD" sz="9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আছে।</a:t>
            </a:r>
            <a:endParaRPr lang="en-US" sz="96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4724400"/>
            <a:ext cx="76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ea typeface="Arial Unicode MS" pitchFamily="34" charset="-128"/>
                <a:cs typeface="Nikosh" pitchFamily="2" charset="0"/>
              </a:rPr>
              <a:t>ঋ</a:t>
            </a:r>
            <a:endParaRPr lang="en-US" sz="9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3637"/>
            <a:ext cx="4191000" cy="450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3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81481E-6 C -0.01858 0.00162 -0.02882 -0.00139 -0.04462 0.01041 C -0.10295 0.0074 -0.08993 0.053 -0.1033 -0.03681 C -0.10469 -0.05811 -0.10486 -0.0794 -0.10729 -0.09977 C -0.1092 -0.15209 -0.11181 -0.20463 -0.11354 -0.25718 C -0.11372 -0.3 -0.11424 -0.34283 -0.11424 -0.38565 C -0.11424 -0.41019 -0.11667 -0.43727 -0.11354 -0.45903 C -0.11198 -0.46922 -0.10677 -0.45903 -0.1033 -0.45903 " pathEditMode="relative" rAng="0" ptsTypes="fffffff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20000">
              <a:srgbClr val="D4DEFF"/>
            </a:gs>
            <a:gs pos="69000">
              <a:srgbClr val="D4DEFF"/>
            </a:gs>
            <a:gs pos="89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8100" y="3886200"/>
            <a:ext cx="2895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ea typeface="Arial Unicode MS" pitchFamily="34" charset="-128"/>
                <a:cs typeface="Nikosh" pitchFamily="2" charset="0"/>
              </a:rPr>
              <a:t>ঋ</a:t>
            </a:r>
            <a:r>
              <a:rPr lang="bn-BD" sz="16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ea typeface="Arial Unicode MS" pitchFamily="34" charset="-128"/>
                <a:cs typeface="Nikosh" pitchFamily="2" charset="0"/>
              </a:rPr>
              <a:t>ণ</a:t>
            </a:r>
            <a:endParaRPr lang="en-US" sz="239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ea typeface="Arial Unicode MS" pitchFamily="34" charset="-128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3886200"/>
            <a:ext cx="76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ea typeface="Arial Unicode MS" pitchFamily="34" charset="-128"/>
                <a:cs typeface="Nikosh" pitchFamily="2" charset="0"/>
              </a:rPr>
              <a:t>ঋ</a:t>
            </a:r>
            <a:endParaRPr lang="en-US" sz="16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87086"/>
            <a:ext cx="6648450" cy="379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2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74 0.01528 C -0.14687 0.0169 -0.1743 0.01389 -0.21632 0.02639 C -0.3717 0.02315 -0.33698 0.0713 -0.37257 -0.02361 C -0.37604 -0.0463 -0.37656 -0.06875 -0.38298 -0.09028 C -0.38819 -0.14583 -0.39496 -0.20139 -0.39965 -0.25694 C -0.40034 -0.30231 -0.40173 -0.34768 -0.40173 -0.39305 C -0.40173 -0.41898 -0.40833 -0.44768 -0.39965 -0.47083 C -0.39566 -0.48171 -0.38159 -0.47083 -0.37257 -0.47083 " pathEditMode="relative" rAng="0" ptsTypes="f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8" y="-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1606</TotalTime>
  <Words>219</Words>
  <Application>Microsoft Office PowerPoint</Application>
  <PresentationFormat>On-screen Show (4:3)</PresentationFormat>
  <Paragraphs>112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Metro</vt:lpstr>
      <vt:lpstr>Office Theme</vt:lpstr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Md. Alamgir Hossain</cp:lastModifiedBy>
  <cp:revision>220</cp:revision>
  <dcterms:created xsi:type="dcterms:W3CDTF">2006-08-16T00:00:00Z</dcterms:created>
  <dcterms:modified xsi:type="dcterms:W3CDTF">2021-01-29T18:14:06Z</dcterms:modified>
</cp:coreProperties>
</file>