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81" r:id="rId2"/>
    <p:sldId id="282" r:id="rId3"/>
    <p:sldId id="283" r:id="rId4"/>
    <p:sldId id="280" r:id="rId5"/>
    <p:sldId id="276" r:id="rId6"/>
    <p:sldId id="279" r:id="rId7"/>
    <p:sldId id="268" r:id="rId8"/>
    <p:sldId id="278" r:id="rId9"/>
    <p:sldId id="277" r:id="rId10"/>
    <p:sldId id="274" r:id="rId11"/>
    <p:sldId id="264" r:id="rId12"/>
    <p:sldId id="273" r:id="rId13"/>
    <p:sldId id="272" r:id="rId14"/>
    <p:sldId id="271" r:id="rId15"/>
    <p:sldId id="270" r:id="rId16"/>
    <p:sldId id="269" r:id="rId17"/>
    <p:sldId id="267" r:id="rId18"/>
    <p:sldId id="262" r:id="rId19"/>
    <p:sldId id="266" r:id="rId20"/>
    <p:sldId id="265" r:id="rId21"/>
    <p:sldId id="284" r:id="rId22"/>
    <p:sldId id="285" r:id="rId23"/>
  </p:sldIdLst>
  <p:sldSz cx="12192000" cy="6858000"/>
  <p:notesSz cx="6858000" cy="9144000"/>
  <p:embeddedFontLst>
    <p:embeddedFont>
      <p:font typeface="NikoshBAN" panose="02000000000000000000" pitchFamily="2" charset="0"/>
      <p:regular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Kalpurush" panose="02000600000000000000" pitchFamily="2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463B4-A32B-499A-8285-37E1DC493C77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04A33-3A59-41AD-807E-75946B97C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9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F155-9145-4D00-B157-1CCC33A3F0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77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4A33-3A59-41AD-807E-75946B97CD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3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AA1BA-9850-4A31-9285-3A08F8EB3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93F3D-4FD6-4FF0-BF8A-DDBF43100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DC8FB-A42D-4B31-B8C6-66C916CF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D44-6502-4067-A73C-F17A5ADC5669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4B556-F889-4414-BF2A-EBD5A273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67987-8804-4B3B-A6BB-ABC5C0309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276E-0E54-484E-A108-0A8C5530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7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9C6C0-0BC7-4697-94FB-04D49010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1B180-761C-4064-8D0D-49B65B5FE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10998-8D2F-4E04-93EC-8C1A02B40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D44-6502-4067-A73C-F17A5ADC5669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2410A-A267-4B9B-B7C0-512BE2B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CB358-FEBA-4611-A854-C412998B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276E-0E54-484E-A108-0A8C5530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3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8C3259-CC84-4F12-995D-231EBDF04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A32A7-2769-4D0E-8AB8-EBA033A06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4C25C-B314-40B1-B7B6-7A94ADBAF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D44-6502-4067-A73C-F17A5ADC5669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0C8FA-E89F-47CA-AE45-889EC025B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624BA-6746-4FB9-B4F1-71119ECD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276E-0E54-484E-A108-0A8C5530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6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3C7A9-58CD-43B2-A79F-EB409D7E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0B99E-B242-49C1-B002-D71EAD231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D2648-B0CB-4182-AC28-B524792D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D44-6502-4067-A73C-F17A5ADC5669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F45EB-D12B-4225-B637-20ED30F6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BFAC0-6377-4ABC-B1E9-3DC8CDB85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276E-0E54-484E-A108-0A8C5530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0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40772-400A-4CA7-9822-EFA5547F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2A10D-AC2C-4D53-93D3-3B16160AE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FC34F-38E6-42B5-BE31-11DB7B0F9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D44-6502-4067-A73C-F17A5ADC5669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CD694-8FF9-4A44-831A-CB3FE6AF1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F6AFD-6A0D-4B85-859C-52ED6CCA2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276E-0E54-484E-A108-0A8C5530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7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48A65-5141-416C-9A0D-6E360BBDB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D1E27-7333-4495-ACCE-DA0245F814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2B798-B636-42B0-82E5-9271AA78D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B16B4-E1B5-485E-8C45-CF03D4F2C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D44-6502-4067-A73C-F17A5ADC5669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F3B49-751B-49B2-BCA4-237496230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A03CC-3120-4B74-B9C4-EA51748A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276E-0E54-484E-A108-0A8C5530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9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82F5F-20BB-4F6D-AC0B-CDC32A13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E32F1-8835-471C-98CC-B50CB5BB2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96025-74C9-4FA5-BF1D-CD76395D5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EFA05E-0198-4482-AC16-1ECE57359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3D9051-146C-4205-849D-5EDB9D89E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FB63BA-2278-4D52-8896-D2F8032E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D44-6502-4067-A73C-F17A5ADC5669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A44333-9181-40A6-9EA1-3C988143B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661CAA-B89A-44A5-BE58-F7CC9884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276E-0E54-484E-A108-0A8C5530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1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11958-9F3A-4EDA-B7FD-B393B2E7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EBC64-411C-4268-9203-BDA17AAE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D44-6502-4067-A73C-F17A5ADC5669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4DB7FC-133A-4DD8-B9C8-B8C2FC4E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2358F-0A0C-4929-AAA2-1C031D22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276E-0E54-484E-A108-0A8C5530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DC2C9A-8B8C-4AD9-946C-7DDD85AC3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D44-6502-4067-A73C-F17A5ADC5669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7355A1-8908-4D74-9FC9-BF21630B4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CFDA8-CD42-4513-8930-EA445470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276E-0E54-484E-A108-0A8C5530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63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1EDB9-20AB-486D-BD48-1700F87F8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9907C-076A-4F80-BAAF-5B49D22C9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74AD3-7D9F-4189-B7F6-5B22DF153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0882C-F330-4038-9E43-7F143E35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D44-6502-4067-A73C-F17A5ADC5669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D6254-E34E-4590-8FAC-2DCA5EF88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0E24F-335D-49E0-B265-B9FC33C2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276E-0E54-484E-A108-0A8C5530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5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562FC-3AB3-47BE-943D-295EEE17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CBAC8-7C38-44B4-AE6B-D6C5E961A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CDB18-7CE2-4A89-AD02-166245116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D39C1-6EE0-42C0-BA7D-88CAE389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D44-6502-4067-A73C-F17A5ADC5669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8D9A4-E953-4D23-B771-B21BEB36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76CC1-B4A9-40CD-A080-1DDCF6AA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276E-0E54-484E-A108-0A8C5530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4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68162-C86E-4D82-AF11-7F78E072D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E08DA-9AD0-4A62-A36B-9A8B119C8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E3EB2-FA2B-4FDF-A236-6EEC2C424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2FD44-6502-4067-A73C-F17A5ADC5669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C3D57-F592-4C94-A643-6DBAE61CF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07A2C-4733-457E-A07E-143AFE93E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D276E-0E54-484E-A108-0A8C5530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8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B0BED9-E284-4C1D-AD5A-88347234BA43}"/>
              </a:ext>
            </a:extLst>
          </p:cNvPr>
          <p:cNvSpPr/>
          <p:nvPr/>
        </p:nvSpPr>
        <p:spPr>
          <a:xfrm>
            <a:off x="0" y="499294"/>
            <a:ext cx="12192000" cy="481263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5000">
                <a:schemeClr val="bg1"/>
              </a:gs>
              <a:gs pos="39000">
                <a:schemeClr val="bg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DDB404-307E-48AE-BFA0-811486DB20E0}"/>
              </a:ext>
            </a:extLst>
          </p:cNvPr>
          <p:cNvGrpSpPr/>
          <p:nvPr/>
        </p:nvGrpSpPr>
        <p:grpSpPr>
          <a:xfrm>
            <a:off x="1553886" y="335927"/>
            <a:ext cx="2113934" cy="5568878"/>
            <a:chOff x="1553886" y="306899"/>
            <a:chExt cx="2113934" cy="55688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6A49910-7CFB-4E43-85CA-72C6C55A0273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E4ABD23-8037-4174-BE53-8D4F028F984C}"/>
                </a:ext>
              </a:extLst>
            </p:cNvPr>
            <p:cNvSpPr/>
            <p:nvPr/>
          </p:nvSpPr>
          <p:spPr>
            <a:xfrm rot="17781439">
              <a:off x="1443789" y="3209471"/>
              <a:ext cx="2334127" cy="211393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Circle: Hollow 5">
              <a:extLst>
                <a:ext uri="{FF2B5EF4-FFF2-40B4-BE49-F238E27FC236}">
                  <a16:creationId xmlns:a16="http://schemas.microsoft.com/office/drawing/2014/main" id="{A709329B-4F66-4C86-8D26-696DE04668AF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AB4018-71BC-486D-9729-03F57B79EF99}"/>
                </a:ext>
              </a:extLst>
            </p:cNvPr>
            <p:cNvSpPr txBox="1"/>
            <p:nvPr/>
          </p:nvSpPr>
          <p:spPr>
            <a:xfrm rot="21298793">
              <a:off x="1660751" y="3228899"/>
              <a:ext cx="127904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স্বা</a:t>
              </a:r>
              <a:endPara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5075606-D255-433E-A2E8-672D3C415865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D69E9D6C-A0E0-425F-8D53-7C7F795760B3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088AB6CC-9EF8-483C-9878-9C492E1CA3D2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42D500EB-1C85-4EF8-ADC5-081BA39B2EA7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A72B2D4C-5C5D-462A-AC9C-357FF445BA53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AD01779C-19D6-40FD-9D71-7C15BFF8810E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68ACBAA8-3074-4879-8CA7-CD43A6C16ABC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FEB7BF-85F5-49E6-8013-21A895A3F034}"/>
              </a:ext>
            </a:extLst>
          </p:cNvPr>
          <p:cNvGrpSpPr/>
          <p:nvPr/>
        </p:nvGrpSpPr>
        <p:grpSpPr>
          <a:xfrm>
            <a:off x="4017570" y="324056"/>
            <a:ext cx="2113934" cy="5672359"/>
            <a:chOff x="1388169" y="306899"/>
            <a:chExt cx="2113934" cy="567235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11D216-7871-42D3-98F3-3E6B293F54FE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EAA940B-9D5A-49C7-9DD5-BC965F722705}"/>
                </a:ext>
              </a:extLst>
            </p:cNvPr>
            <p:cNvSpPr/>
            <p:nvPr/>
          </p:nvSpPr>
          <p:spPr>
            <a:xfrm rot="2832847">
              <a:off x="1278072" y="3232191"/>
              <a:ext cx="2334127" cy="21139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F42EBAD9-3112-4C79-9954-C49A0D9E6A94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81BE2D-25B1-4E01-9481-8ECF6FDF2341}"/>
                </a:ext>
              </a:extLst>
            </p:cNvPr>
            <p:cNvSpPr txBox="1"/>
            <p:nvPr/>
          </p:nvSpPr>
          <p:spPr>
            <a:xfrm rot="21298793">
              <a:off x="1695920" y="2824548"/>
              <a:ext cx="1279043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গ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B01D083-C0D7-4FEC-99A7-5806A5F9CC8E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B8F5875C-0B5C-4211-8815-1E29309D4558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40DB4635-344C-4B4F-A421-563D5ED2B524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80744EBB-9455-439B-AB0A-D103582F6A7C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5A290410-2D3F-416D-B4D0-181320F78D14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519F83CB-1564-4EA6-8735-E61DC4A1E400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32878D9E-8D04-49D9-8350-708CFC742D13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EDB5289-7C31-4886-A78C-FC312D8863B2}"/>
              </a:ext>
            </a:extLst>
          </p:cNvPr>
          <p:cNvGrpSpPr/>
          <p:nvPr/>
        </p:nvGrpSpPr>
        <p:grpSpPr>
          <a:xfrm>
            <a:off x="6376017" y="285799"/>
            <a:ext cx="2334127" cy="5648334"/>
            <a:chOff x="921733" y="306899"/>
            <a:chExt cx="2334127" cy="564833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A9799DE-5C17-4F71-8CA6-0586EEE78155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F8F679D-5C7A-4014-AF93-E7BC2C60602C}"/>
                </a:ext>
              </a:extLst>
            </p:cNvPr>
            <p:cNvSpPr/>
            <p:nvPr/>
          </p:nvSpPr>
          <p:spPr>
            <a:xfrm rot="19445692">
              <a:off x="921733" y="3206023"/>
              <a:ext cx="2334127" cy="211393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5317CBB9-9A0C-4109-8E1B-AE82450331E9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ADD678-B178-4CDD-9CCB-8BC9FB12229D}"/>
                </a:ext>
              </a:extLst>
            </p:cNvPr>
            <p:cNvSpPr txBox="1"/>
            <p:nvPr/>
          </p:nvSpPr>
          <p:spPr>
            <a:xfrm rot="733849">
              <a:off x="1168861" y="2800523"/>
              <a:ext cx="1279043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ত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B727799-DC10-49CE-BFED-FEBDAA28218F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B34E6C40-DB2F-4FD2-9595-2079CCD176EA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lowchart: Connector 33">
                <a:extLst>
                  <a:ext uri="{FF2B5EF4-FFF2-40B4-BE49-F238E27FC236}">
                    <a16:creationId xmlns:a16="http://schemas.microsoft.com/office/drawing/2014/main" id="{A362D9AB-2D0E-441C-A4E1-DD8201850730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1CAB3287-D70B-42CC-AECF-BB6DF86E5CC9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id="{21BB3966-AD7C-495A-B59A-8095ECFDA233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4B5A356A-08A6-4844-8631-526E3F70B788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A986034A-F20F-4623-B26D-0A89E5C3153B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B6D968B-E79F-422E-BD17-17787C9FC29F}"/>
              </a:ext>
            </a:extLst>
          </p:cNvPr>
          <p:cNvGrpSpPr/>
          <p:nvPr/>
        </p:nvGrpSpPr>
        <p:grpSpPr>
          <a:xfrm>
            <a:off x="9172502" y="333926"/>
            <a:ext cx="2113934" cy="5634989"/>
            <a:chOff x="1284299" y="306899"/>
            <a:chExt cx="2113934" cy="5634989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0A5C0F9-8A6E-4D37-A97A-7A5CB61416BD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932C13F-39C8-47D4-A3A9-E50D843A2169}"/>
                </a:ext>
              </a:extLst>
            </p:cNvPr>
            <p:cNvSpPr/>
            <p:nvPr/>
          </p:nvSpPr>
          <p:spPr>
            <a:xfrm rot="13580898">
              <a:off x="1174202" y="3221795"/>
              <a:ext cx="2334127" cy="211393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Circle: Hollow 41">
              <a:extLst>
                <a:ext uri="{FF2B5EF4-FFF2-40B4-BE49-F238E27FC236}">
                  <a16:creationId xmlns:a16="http://schemas.microsoft.com/office/drawing/2014/main" id="{F53EDF0C-55CB-46FF-92E0-E2011547479E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735706F-5DF1-4F6B-9A63-7400FEEF8423}"/>
                </a:ext>
              </a:extLst>
            </p:cNvPr>
            <p:cNvSpPr txBox="1"/>
            <p:nvPr/>
          </p:nvSpPr>
          <p:spPr>
            <a:xfrm rot="21298793">
              <a:off x="1430966" y="2787178"/>
              <a:ext cx="1279043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ম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E4E03B2-D81D-4AC1-AB4E-663A2BA16D74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45" name="Flowchart: Connector 44">
                <a:extLst>
                  <a:ext uri="{FF2B5EF4-FFF2-40B4-BE49-F238E27FC236}">
                    <a16:creationId xmlns:a16="http://schemas.microsoft.com/office/drawing/2014/main" id="{BC6AF083-A2AD-4CA6-AFF0-BB96F1C82697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lowchart: Connector 45">
                <a:extLst>
                  <a:ext uri="{FF2B5EF4-FFF2-40B4-BE49-F238E27FC236}">
                    <a16:creationId xmlns:a16="http://schemas.microsoft.com/office/drawing/2014/main" id="{1AC62B63-EE75-43FA-8077-9D9404602A69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lowchart: Connector 46">
                <a:extLst>
                  <a:ext uri="{FF2B5EF4-FFF2-40B4-BE49-F238E27FC236}">
                    <a16:creationId xmlns:a16="http://schemas.microsoft.com/office/drawing/2014/main" id="{12B8F803-703F-4A9E-AF17-1EC17F3E69CA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lowchart: Connector 47">
                <a:extLst>
                  <a:ext uri="{FF2B5EF4-FFF2-40B4-BE49-F238E27FC236}">
                    <a16:creationId xmlns:a16="http://schemas.microsoft.com/office/drawing/2014/main" id="{4D6F5D68-D7C5-4B88-8712-C0482F97BC3D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id="{67FFBBFF-83D1-4303-A3D3-5EB625077A30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lowchart: Connector 49">
                <a:extLst>
                  <a:ext uri="{FF2B5EF4-FFF2-40B4-BE49-F238E27FC236}">
                    <a16:creationId xmlns:a16="http://schemas.microsoft.com/office/drawing/2014/main" id="{712ECC54-4CE1-4738-AF06-3D743566C73F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3" name="Frame 52">
            <a:extLst>
              <a:ext uri="{FF2B5EF4-FFF2-40B4-BE49-F238E27FC236}">
                <a16:creationId xmlns:a16="http://schemas.microsoft.com/office/drawing/2014/main" id="{4E105EA8-F182-40EE-83BB-B0488E1592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41"/>
            </a:avLst>
          </a:prstGeom>
          <a:gradFill>
            <a:gsLst>
              <a:gs pos="1000">
                <a:schemeClr val="accent4">
                  <a:lumMod val="40000"/>
                  <a:lumOff val="60000"/>
                </a:schemeClr>
              </a:gs>
              <a:gs pos="32000">
                <a:srgbClr val="FFFF00"/>
              </a:gs>
              <a:gs pos="100000">
                <a:srgbClr val="7030A0"/>
              </a:gs>
              <a:gs pos="59000">
                <a:schemeClr val="bg1">
                  <a:lumMod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25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alf Frame 2">
            <a:extLst>
              <a:ext uri="{FF2B5EF4-FFF2-40B4-BE49-F238E27FC236}">
                <a16:creationId xmlns:a16="http://schemas.microsoft.com/office/drawing/2014/main" id="{F9D19A18-A92E-4F8D-BB8F-177ADBD105B8}"/>
              </a:ext>
            </a:extLst>
          </p:cNvPr>
          <p:cNvSpPr/>
          <p:nvPr/>
        </p:nvSpPr>
        <p:spPr>
          <a:xfrm>
            <a:off x="14066" y="1"/>
            <a:ext cx="1322363" cy="1125415"/>
          </a:xfrm>
          <a:prstGeom prst="halfFrame">
            <a:avLst>
              <a:gd name="adj1" fmla="val 201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54BF2A4E-2F51-420B-A1D9-1D8C836A86D4}"/>
              </a:ext>
            </a:extLst>
          </p:cNvPr>
          <p:cNvSpPr/>
          <p:nvPr/>
        </p:nvSpPr>
        <p:spPr>
          <a:xfrm rot="5400000">
            <a:off x="10954042" y="98475"/>
            <a:ext cx="1322363" cy="1125415"/>
          </a:xfrm>
          <a:prstGeom prst="halfFrame">
            <a:avLst>
              <a:gd name="adj1" fmla="val 176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094DBDF9-7390-4709-AE82-0948162FBB12}"/>
              </a:ext>
            </a:extLst>
          </p:cNvPr>
          <p:cNvSpPr/>
          <p:nvPr/>
        </p:nvSpPr>
        <p:spPr>
          <a:xfrm rot="16200000">
            <a:off x="-84408" y="5613011"/>
            <a:ext cx="1322363" cy="1125415"/>
          </a:xfrm>
          <a:prstGeom prst="halfFrame">
            <a:avLst>
              <a:gd name="adj1" fmla="val 176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378EDC8-5D0D-4505-9289-5F763E21B730}"/>
              </a:ext>
            </a:extLst>
          </p:cNvPr>
          <p:cNvSpPr/>
          <p:nvPr/>
        </p:nvSpPr>
        <p:spPr>
          <a:xfrm rot="10800000">
            <a:off x="10855568" y="5711485"/>
            <a:ext cx="1322363" cy="1125415"/>
          </a:xfrm>
          <a:prstGeom prst="halfFrame">
            <a:avLst>
              <a:gd name="adj1" fmla="val 1643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E9F90F-0F6E-4E99-92BF-75E156D06A82}"/>
              </a:ext>
            </a:extLst>
          </p:cNvPr>
          <p:cNvSpPr txBox="1"/>
          <p:nvPr/>
        </p:nvSpPr>
        <p:spPr>
          <a:xfrm>
            <a:off x="436096" y="338016"/>
            <a:ext cx="1139485" cy="646331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4B0878-B4C0-48D5-B2A0-8AA387810B13}"/>
              </a:ext>
            </a:extLst>
          </p:cNvPr>
          <p:cNvSpPr txBox="1"/>
          <p:nvPr/>
        </p:nvSpPr>
        <p:spPr>
          <a:xfrm>
            <a:off x="436097" y="4905554"/>
            <a:ext cx="11282292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ত্রিপুরারা সনাতন ধর্মের অনুসারী ,তবে বেশিরভাগই হিন্দু ধর্মাবলম্বী এবং শিব ও কালী পূজা করে। তারা নিজস্ব কিছু দেব-দেবীর উপাসনাও করে। গ্রামের সকল লোকের মঙ্গলের জন্য তারা “কের” পূজা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Image result for শিব মূর্তি">
            <a:extLst>
              <a:ext uri="{FF2B5EF4-FFF2-40B4-BE49-F238E27FC236}">
                <a16:creationId xmlns:a16="http://schemas.microsoft.com/office/drawing/2014/main" id="{C886AD32-0B4A-4D98-8C93-5BEB49EEA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1" r="17056"/>
          <a:stretch/>
        </p:blipFill>
        <p:spPr bwMode="auto">
          <a:xfrm>
            <a:off x="815924" y="1166902"/>
            <a:ext cx="5577768" cy="34448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কালি মূর্তি">
            <a:extLst>
              <a:ext uri="{FF2B5EF4-FFF2-40B4-BE49-F238E27FC236}">
                <a16:creationId xmlns:a16="http://schemas.microsoft.com/office/drawing/2014/main" id="{7D7AF07D-332D-4CC0-9C1E-8D2A16EFD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12" y="1166902"/>
            <a:ext cx="5061928" cy="34448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14066" y="17585"/>
            <a:ext cx="12192000" cy="6858000"/>
          </a:xfrm>
          <a:prstGeom prst="frame">
            <a:avLst>
              <a:gd name="adj1" fmla="val 3064"/>
            </a:avLst>
          </a:prstGeom>
          <a:gradFill flip="none" rotWithShape="1">
            <a:gsLst>
              <a:gs pos="0">
                <a:srgbClr val="FF0000"/>
              </a:gs>
              <a:gs pos="36000">
                <a:schemeClr val="accent6"/>
              </a:gs>
              <a:gs pos="70000">
                <a:srgbClr val="00B0F0"/>
              </a:gs>
              <a:gs pos="100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alf Frame 2">
            <a:extLst>
              <a:ext uri="{FF2B5EF4-FFF2-40B4-BE49-F238E27FC236}">
                <a16:creationId xmlns:a16="http://schemas.microsoft.com/office/drawing/2014/main" id="{F9D19A18-A92E-4F8D-BB8F-177ADBD105B8}"/>
              </a:ext>
            </a:extLst>
          </p:cNvPr>
          <p:cNvSpPr/>
          <p:nvPr/>
        </p:nvSpPr>
        <p:spPr>
          <a:xfrm>
            <a:off x="14066" y="1"/>
            <a:ext cx="1322363" cy="1125415"/>
          </a:xfrm>
          <a:prstGeom prst="halfFrame">
            <a:avLst>
              <a:gd name="adj1" fmla="val 201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54BF2A4E-2F51-420B-A1D9-1D8C836A86D4}"/>
              </a:ext>
            </a:extLst>
          </p:cNvPr>
          <p:cNvSpPr/>
          <p:nvPr/>
        </p:nvSpPr>
        <p:spPr>
          <a:xfrm rot="5400000">
            <a:off x="10954042" y="98475"/>
            <a:ext cx="1322363" cy="1125415"/>
          </a:xfrm>
          <a:prstGeom prst="halfFrame">
            <a:avLst>
              <a:gd name="adj1" fmla="val 176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094DBDF9-7390-4709-AE82-0948162FBB12}"/>
              </a:ext>
            </a:extLst>
          </p:cNvPr>
          <p:cNvSpPr/>
          <p:nvPr/>
        </p:nvSpPr>
        <p:spPr>
          <a:xfrm rot="16200000">
            <a:off x="-84408" y="5613011"/>
            <a:ext cx="1322363" cy="1125415"/>
          </a:xfrm>
          <a:prstGeom prst="halfFrame">
            <a:avLst>
              <a:gd name="adj1" fmla="val 176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378EDC8-5D0D-4505-9289-5F763E21B730}"/>
              </a:ext>
            </a:extLst>
          </p:cNvPr>
          <p:cNvSpPr/>
          <p:nvPr/>
        </p:nvSpPr>
        <p:spPr>
          <a:xfrm rot="10800000">
            <a:off x="10855568" y="5711485"/>
            <a:ext cx="1322363" cy="1125415"/>
          </a:xfrm>
          <a:prstGeom prst="halfFrame">
            <a:avLst>
              <a:gd name="adj1" fmla="val 1643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306B9-0882-4ECD-86AA-B8C9F8B9C431}"/>
              </a:ext>
            </a:extLst>
          </p:cNvPr>
          <p:cNvSpPr txBox="1"/>
          <p:nvPr/>
        </p:nvSpPr>
        <p:spPr>
          <a:xfrm>
            <a:off x="4234376" y="6580109"/>
            <a:ext cx="386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তারিকুল ইসলাম খান,নাসিরনগর,ব্রাহ্মনবাড়িয়া।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12BC68-7946-4AC6-9082-7189EAA5F3B0}"/>
              </a:ext>
            </a:extLst>
          </p:cNvPr>
          <p:cNvSpPr txBox="1"/>
          <p:nvPr/>
        </p:nvSpPr>
        <p:spPr>
          <a:xfrm>
            <a:off x="4604824" y="479085"/>
            <a:ext cx="298235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D22E2A-EF73-432C-BD21-A4112DC29D7E}"/>
              </a:ext>
            </a:extLst>
          </p:cNvPr>
          <p:cNvSpPr txBox="1"/>
          <p:nvPr/>
        </p:nvSpPr>
        <p:spPr>
          <a:xfrm>
            <a:off x="450272" y="5183990"/>
            <a:ext cx="11436824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ত্রিপুরাদের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কয়টি দল রয়েছে ? এর মধ্যে দল ভারতে  ও কয়টি দল বাংলাদেশে বাস করে?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76" y="1604501"/>
            <a:ext cx="3921794" cy="31753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Frame 13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14066" y="17585"/>
            <a:ext cx="12192000" cy="6858000"/>
          </a:xfrm>
          <a:prstGeom prst="frame">
            <a:avLst>
              <a:gd name="adj1" fmla="val 3064"/>
            </a:avLst>
          </a:prstGeom>
          <a:gradFill flip="none" rotWithShape="1">
            <a:gsLst>
              <a:gs pos="0">
                <a:srgbClr val="FF0000"/>
              </a:gs>
              <a:gs pos="36000">
                <a:schemeClr val="accent6"/>
              </a:gs>
              <a:gs pos="70000">
                <a:srgbClr val="00B0F0"/>
              </a:gs>
              <a:gs pos="100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alf Frame 2">
            <a:extLst>
              <a:ext uri="{FF2B5EF4-FFF2-40B4-BE49-F238E27FC236}">
                <a16:creationId xmlns:a16="http://schemas.microsoft.com/office/drawing/2014/main" id="{F9D19A18-A92E-4F8D-BB8F-177ADBD105B8}"/>
              </a:ext>
            </a:extLst>
          </p:cNvPr>
          <p:cNvSpPr/>
          <p:nvPr/>
        </p:nvSpPr>
        <p:spPr>
          <a:xfrm>
            <a:off x="14066" y="1"/>
            <a:ext cx="1322363" cy="1125415"/>
          </a:xfrm>
          <a:prstGeom prst="halfFrame">
            <a:avLst>
              <a:gd name="adj1" fmla="val 201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54BF2A4E-2F51-420B-A1D9-1D8C836A86D4}"/>
              </a:ext>
            </a:extLst>
          </p:cNvPr>
          <p:cNvSpPr/>
          <p:nvPr/>
        </p:nvSpPr>
        <p:spPr>
          <a:xfrm rot="5400000">
            <a:off x="10954042" y="98475"/>
            <a:ext cx="1322363" cy="1125415"/>
          </a:xfrm>
          <a:prstGeom prst="halfFrame">
            <a:avLst>
              <a:gd name="adj1" fmla="val 176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094DBDF9-7390-4709-AE82-0948162FBB12}"/>
              </a:ext>
            </a:extLst>
          </p:cNvPr>
          <p:cNvSpPr/>
          <p:nvPr/>
        </p:nvSpPr>
        <p:spPr>
          <a:xfrm rot="16200000">
            <a:off x="-84408" y="5613011"/>
            <a:ext cx="1322363" cy="1125415"/>
          </a:xfrm>
          <a:prstGeom prst="halfFrame">
            <a:avLst>
              <a:gd name="adj1" fmla="val 176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378EDC8-5D0D-4505-9289-5F763E21B730}"/>
              </a:ext>
            </a:extLst>
          </p:cNvPr>
          <p:cNvSpPr/>
          <p:nvPr/>
        </p:nvSpPr>
        <p:spPr>
          <a:xfrm rot="10800000">
            <a:off x="10855568" y="5711485"/>
            <a:ext cx="1322363" cy="1125415"/>
          </a:xfrm>
          <a:prstGeom prst="halfFrame">
            <a:avLst>
              <a:gd name="adj1" fmla="val 1643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306B9-0882-4ECD-86AA-B8C9F8B9C431}"/>
              </a:ext>
            </a:extLst>
          </p:cNvPr>
          <p:cNvSpPr txBox="1"/>
          <p:nvPr/>
        </p:nvSpPr>
        <p:spPr>
          <a:xfrm>
            <a:off x="4234376" y="6580109"/>
            <a:ext cx="386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তারিকুল ইসলাম খান,নাসিরনগর,ব্রাহ্মনবাড়িয়া।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EC6BB9-0675-4372-A718-50A922CA9894}"/>
              </a:ext>
            </a:extLst>
          </p:cNvPr>
          <p:cNvSpPr txBox="1"/>
          <p:nvPr/>
        </p:nvSpPr>
        <p:spPr>
          <a:xfrm>
            <a:off x="379825" y="348173"/>
            <a:ext cx="1280163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F414E3-D8C1-42EB-BA20-972009ADA420}"/>
              </a:ext>
            </a:extLst>
          </p:cNvPr>
          <p:cNvSpPr txBox="1"/>
          <p:nvPr/>
        </p:nvSpPr>
        <p:spPr>
          <a:xfrm>
            <a:off x="855248" y="5848438"/>
            <a:ext cx="10621108" cy="5847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ঘরগুলো সাধারণত উঁচুতে হয় ও ঘরে উঠার জন্য সিঁড়ি ব্যবহার করা হয়।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C6F6A9-9D16-46A9-B82B-9356BB617AA7}"/>
              </a:ext>
            </a:extLst>
          </p:cNvPr>
          <p:cNvGrpSpPr/>
          <p:nvPr/>
        </p:nvGrpSpPr>
        <p:grpSpPr>
          <a:xfrm>
            <a:off x="1460697" y="1336635"/>
            <a:ext cx="9270606" cy="4184730"/>
            <a:chOff x="1209825" y="1329807"/>
            <a:chExt cx="9270606" cy="418473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43B1ACE-4D60-4C7A-8505-7E2873097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825" y="1329807"/>
              <a:ext cx="3629464" cy="418473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FD2CA41-7970-4C5F-B1B1-BA17361AF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289" y="1329808"/>
              <a:ext cx="5641142" cy="418472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47FB610-F841-48DE-9D4D-7C47B663A36A}"/>
              </a:ext>
            </a:extLst>
          </p:cNvPr>
          <p:cNvSpPr txBox="1"/>
          <p:nvPr/>
        </p:nvSpPr>
        <p:spPr>
          <a:xfrm>
            <a:off x="1771356" y="396128"/>
            <a:ext cx="8846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 ত্রিপুরাদের বাড়ি দেখতে কেমন?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14066" y="17585"/>
            <a:ext cx="12192000" cy="6858000"/>
          </a:xfrm>
          <a:prstGeom prst="frame">
            <a:avLst>
              <a:gd name="adj1" fmla="val 3064"/>
            </a:avLst>
          </a:prstGeom>
          <a:gradFill flip="none" rotWithShape="1">
            <a:gsLst>
              <a:gs pos="0">
                <a:srgbClr val="FF0000"/>
              </a:gs>
              <a:gs pos="36000">
                <a:schemeClr val="accent6"/>
              </a:gs>
              <a:gs pos="70000">
                <a:srgbClr val="00B0F0"/>
              </a:gs>
              <a:gs pos="100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alf Frame 2">
            <a:extLst>
              <a:ext uri="{FF2B5EF4-FFF2-40B4-BE49-F238E27FC236}">
                <a16:creationId xmlns:a16="http://schemas.microsoft.com/office/drawing/2014/main" id="{F9D19A18-A92E-4F8D-BB8F-177ADBD105B8}"/>
              </a:ext>
            </a:extLst>
          </p:cNvPr>
          <p:cNvSpPr/>
          <p:nvPr/>
        </p:nvSpPr>
        <p:spPr>
          <a:xfrm>
            <a:off x="14066" y="1"/>
            <a:ext cx="1322363" cy="1125415"/>
          </a:xfrm>
          <a:prstGeom prst="halfFrame">
            <a:avLst>
              <a:gd name="adj1" fmla="val 201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54BF2A4E-2F51-420B-A1D9-1D8C836A86D4}"/>
              </a:ext>
            </a:extLst>
          </p:cNvPr>
          <p:cNvSpPr/>
          <p:nvPr/>
        </p:nvSpPr>
        <p:spPr>
          <a:xfrm rot="5400000">
            <a:off x="10954042" y="98475"/>
            <a:ext cx="1322363" cy="1125415"/>
          </a:xfrm>
          <a:prstGeom prst="halfFrame">
            <a:avLst>
              <a:gd name="adj1" fmla="val 176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094DBDF9-7390-4709-AE82-0948162FBB12}"/>
              </a:ext>
            </a:extLst>
          </p:cNvPr>
          <p:cNvSpPr/>
          <p:nvPr/>
        </p:nvSpPr>
        <p:spPr>
          <a:xfrm rot="16200000">
            <a:off x="-84408" y="5613011"/>
            <a:ext cx="1322363" cy="1125415"/>
          </a:xfrm>
          <a:prstGeom prst="halfFrame">
            <a:avLst>
              <a:gd name="adj1" fmla="val 176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378EDC8-5D0D-4505-9289-5F763E21B730}"/>
              </a:ext>
            </a:extLst>
          </p:cNvPr>
          <p:cNvSpPr/>
          <p:nvPr/>
        </p:nvSpPr>
        <p:spPr>
          <a:xfrm rot="10800000">
            <a:off x="10855568" y="5711485"/>
            <a:ext cx="1322363" cy="1125415"/>
          </a:xfrm>
          <a:prstGeom prst="halfFrame">
            <a:avLst>
              <a:gd name="adj1" fmla="val 1643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FCBEDD-901B-4D3E-A788-D69F1F74A42B}"/>
              </a:ext>
            </a:extLst>
          </p:cNvPr>
          <p:cNvSpPr txBox="1"/>
          <p:nvPr/>
        </p:nvSpPr>
        <p:spPr>
          <a:xfrm>
            <a:off x="274318" y="1750690"/>
            <a:ext cx="773720" cy="1938992"/>
          </a:xfrm>
          <a:prstGeom prst="rect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712C0A-4F2C-460E-BCE7-416CA7AC527F}"/>
              </a:ext>
            </a:extLst>
          </p:cNvPr>
          <p:cNvGrpSpPr/>
          <p:nvPr/>
        </p:nvGrpSpPr>
        <p:grpSpPr>
          <a:xfrm>
            <a:off x="1237955" y="488826"/>
            <a:ext cx="10377268" cy="4314337"/>
            <a:chOff x="825301" y="997813"/>
            <a:chExt cx="10977494" cy="41554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B8E244-5544-434B-A5E8-D916951F94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4"/>
            <a:stretch/>
          </p:blipFill>
          <p:spPr>
            <a:xfrm>
              <a:off x="825301" y="997813"/>
              <a:ext cx="5589567" cy="415548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31F73AE-DC20-4418-9160-B04AD84DE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869" y="997814"/>
              <a:ext cx="5387926" cy="4155489"/>
            </a:xfrm>
            <a:prstGeom prst="rect">
              <a:avLst/>
            </a:prstGeom>
          </p:spPr>
        </p:pic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EB41F76-3604-42F7-A27C-171ABAFC3643}"/>
              </a:ext>
            </a:extLst>
          </p:cNvPr>
          <p:cNvCxnSpPr>
            <a:cxnSpLocks/>
          </p:cNvCxnSpPr>
          <p:nvPr/>
        </p:nvCxnSpPr>
        <p:spPr>
          <a:xfrm flipH="1" flipV="1">
            <a:off x="3892058" y="2568284"/>
            <a:ext cx="5453577" cy="2956552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49D3C72-43A8-497E-9D80-F61387650970}"/>
              </a:ext>
            </a:extLst>
          </p:cNvPr>
          <p:cNvCxnSpPr>
            <a:cxnSpLocks/>
          </p:cNvCxnSpPr>
          <p:nvPr/>
        </p:nvCxnSpPr>
        <p:spPr>
          <a:xfrm flipH="1" flipV="1">
            <a:off x="3892059" y="3955140"/>
            <a:ext cx="2390684" cy="1637148"/>
          </a:xfrm>
          <a:prstGeom prst="straightConnector1">
            <a:avLst/>
          </a:prstGeom>
          <a:ln w="444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EF3E457-E415-4346-938A-560BD7505697}"/>
              </a:ext>
            </a:extLst>
          </p:cNvPr>
          <p:cNvCxnSpPr>
            <a:cxnSpLocks/>
          </p:cNvCxnSpPr>
          <p:nvPr/>
        </p:nvCxnSpPr>
        <p:spPr>
          <a:xfrm flipH="1" flipV="1">
            <a:off x="7058532" y="1881014"/>
            <a:ext cx="71031" cy="398569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4B7F045-0B1A-413B-BE13-80FEB6C26EB8}"/>
              </a:ext>
            </a:extLst>
          </p:cNvPr>
          <p:cNvSpPr txBox="1"/>
          <p:nvPr/>
        </p:nvSpPr>
        <p:spPr>
          <a:xfrm>
            <a:off x="239152" y="5328097"/>
            <a:ext cx="11732454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 মেয়েদের পোশাকের নিচের অংশকে রিনাই ও উপরের অংশকে রিসা বলা হয়। মেয়েরা নানারকম অলংকার,পুতির মালা আর কানে নাতং নামে একপ্রকার দুল পরে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14066" y="17585"/>
            <a:ext cx="12192000" cy="6858000"/>
          </a:xfrm>
          <a:prstGeom prst="frame">
            <a:avLst>
              <a:gd name="adj1" fmla="val 3064"/>
            </a:avLst>
          </a:prstGeom>
          <a:gradFill flip="none" rotWithShape="1">
            <a:gsLst>
              <a:gs pos="0">
                <a:srgbClr val="FF0000"/>
              </a:gs>
              <a:gs pos="36000">
                <a:schemeClr val="accent6"/>
              </a:gs>
              <a:gs pos="70000">
                <a:srgbClr val="00B0F0"/>
              </a:gs>
              <a:gs pos="100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alf Frame 2">
            <a:extLst>
              <a:ext uri="{FF2B5EF4-FFF2-40B4-BE49-F238E27FC236}">
                <a16:creationId xmlns:a16="http://schemas.microsoft.com/office/drawing/2014/main" id="{F9D19A18-A92E-4F8D-BB8F-177ADBD105B8}"/>
              </a:ext>
            </a:extLst>
          </p:cNvPr>
          <p:cNvSpPr/>
          <p:nvPr/>
        </p:nvSpPr>
        <p:spPr>
          <a:xfrm>
            <a:off x="14066" y="1"/>
            <a:ext cx="1322363" cy="1125415"/>
          </a:xfrm>
          <a:prstGeom prst="halfFrame">
            <a:avLst>
              <a:gd name="adj1" fmla="val 201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54BF2A4E-2F51-420B-A1D9-1D8C836A86D4}"/>
              </a:ext>
            </a:extLst>
          </p:cNvPr>
          <p:cNvSpPr/>
          <p:nvPr/>
        </p:nvSpPr>
        <p:spPr>
          <a:xfrm rot="5400000">
            <a:off x="10954042" y="98475"/>
            <a:ext cx="1322363" cy="1125415"/>
          </a:xfrm>
          <a:prstGeom prst="halfFrame">
            <a:avLst>
              <a:gd name="adj1" fmla="val 176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094DBDF9-7390-4709-AE82-0948162FBB12}"/>
              </a:ext>
            </a:extLst>
          </p:cNvPr>
          <p:cNvSpPr/>
          <p:nvPr/>
        </p:nvSpPr>
        <p:spPr>
          <a:xfrm rot="16200000">
            <a:off x="-84408" y="5613011"/>
            <a:ext cx="1322363" cy="1125415"/>
          </a:xfrm>
          <a:prstGeom prst="halfFrame">
            <a:avLst>
              <a:gd name="adj1" fmla="val 176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378EDC8-5D0D-4505-9289-5F763E21B730}"/>
              </a:ext>
            </a:extLst>
          </p:cNvPr>
          <p:cNvSpPr/>
          <p:nvPr/>
        </p:nvSpPr>
        <p:spPr>
          <a:xfrm rot="10800000">
            <a:off x="10855568" y="5711485"/>
            <a:ext cx="1322363" cy="1125415"/>
          </a:xfrm>
          <a:prstGeom prst="halfFrame">
            <a:avLst>
              <a:gd name="adj1" fmla="val 1643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58538-4FFC-4985-AEC8-43530E206F67}"/>
              </a:ext>
            </a:extLst>
          </p:cNvPr>
          <p:cNvSpPr txBox="1"/>
          <p:nvPr/>
        </p:nvSpPr>
        <p:spPr>
          <a:xfrm>
            <a:off x="5541725" y="355365"/>
            <a:ext cx="1636542" cy="707886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B6F7DE-4A8A-4DB1-A3E3-75725C828CAF}"/>
              </a:ext>
            </a:extLst>
          </p:cNvPr>
          <p:cNvSpPr txBox="1"/>
          <p:nvPr/>
        </p:nvSpPr>
        <p:spPr>
          <a:xfrm>
            <a:off x="3240712" y="5898522"/>
            <a:ext cx="623856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ছেলেরা ধুতি,গামছা,লুঙ্গি,জামা পরে।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6028C7-3AC1-4C5B-B89F-DCC23D07E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608" y="1250108"/>
            <a:ext cx="7620000" cy="4286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14066" y="17585"/>
            <a:ext cx="12192000" cy="6858000"/>
          </a:xfrm>
          <a:prstGeom prst="frame">
            <a:avLst>
              <a:gd name="adj1" fmla="val 3064"/>
            </a:avLst>
          </a:prstGeom>
          <a:gradFill flip="none" rotWithShape="1">
            <a:gsLst>
              <a:gs pos="0">
                <a:srgbClr val="FF0000"/>
              </a:gs>
              <a:gs pos="36000">
                <a:schemeClr val="accent6"/>
              </a:gs>
              <a:gs pos="70000">
                <a:srgbClr val="00B0F0"/>
              </a:gs>
              <a:gs pos="100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1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alf Frame 2">
            <a:extLst>
              <a:ext uri="{FF2B5EF4-FFF2-40B4-BE49-F238E27FC236}">
                <a16:creationId xmlns:a16="http://schemas.microsoft.com/office/drawing/2014/main" id="{F9D19A18-A92E-4F8D-BB8F-177ADBD105B8}"/>
              </a:ext>
            </a:extLst>
          </p:cNvPr>
          <p:cNvSpPr/>
          <p:nvPr/>
        </p:nvSpPr>
        <p:spPr>
          <a:xfrm>
            <a:off x="14066" y="1"/>
            <a:ext cx="1322363" cy="1125415"/>
          </a:xfrm>
          <a:prstGeom prst="halfFrame">
            <a:avLst>
              <a:gd name="adj1" fmla="val 201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54BF2A4E-2F51-420B-A1D9-1D8C836A86D4}"/>
              </a:ext>
            </a:extLst>
          </p:cNvPr>
          <p:cNvSpPr/>
          <p:nvPr/>
        </p:nvSpPr>
        <p:spPr>
          <a:xfrm rot="5400000">
            <a:off x="10954042" y="98475"/>
            <a:ext cx="1322363" cy="1125415"/>
          </a:xfrm>
          <a:prstGeom prst="halfFrame">
            <a:avLst>
              <a:gd name="adj1" fmla="val 176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094DBDF9-7390-4709-AE82-0948162FBB12}"/>
              </a:ext>
            </a:extLst>
          </p:cNvPr>
          <p:cNvSpPr/>
          <p:nvPr/>
        </p:nvSpPr>
        <p:spPr>
          <a:xfrm rot="16200000">
            <a:off x="-84408" y="5613011"/>
            <a:ext cx="1322363" cy="1125415"/>
          </a:xfrm>
          <a:prstGeom prst="halfFrame">
            <a:avLst>
              <a:gd name="adj1" fmla="val 176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378EDC8-5D0D-4505-9289-5F763E21B730}"/>
              </a:ext>
            </a:extLst>
          </p:cNvPr>
          <p:cNvSpPr/>
          <p:nvPr/>
        </p:nvSpPr>
        <p:spPr>
          <a:xfrm rot="10800000">
            <a:off x="10855568" y="5711485"/>
            <a:ext cx="1322363" cy="1125415"/>
          </a:xfrm>
          <a:prstGeom prst="halfFrame">
            <a:avLst>
              <a:gd name="adj1" fmla="val 1643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306B9-0882-4ECD-86AA-B8C9F8B9C431}"/>
              </a:ext>
            </a:extLst>
          </p:cNvPr>
          <p:cNvSpPr txBox="1"/>
          <p:nvPr/>
        </p:nvSpPr>
        <p:spPr>
          <a:xfrm>
            <a:off x="4234376" y="6580109"/>
            <a:ext cx="386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তারিকুল ইসলাম খান,নাসিরনগর,ব্রাহ্মনবাড়িয়া।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17DE61-BCC8-495B-82CB-D49E169CB905}"/>
              </a:ext>
            </a:extLst>
          </p:cNvPr>
          <p:cNvSpPr txBox="1"/>
          <p:nvPr/>
        </p:nvSpPr>
        <p:spPr>
          <a:xfrm>
            <a:off x="2613442" y="5288339"/>
            <a:ext cx="711048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 সমাজে জন্ম,মৃত্যু,বিয়ে উপলক্ষে নানা ধরনের আচার অনুষ্ঠান পালিত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7730FE-9D12-441C-9062-4540AE9A1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4" y="1332860"/>
            <a:ext cx="5458268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E7F757-E432-47C5-B261-96AFAD47E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560" y="1332860"/>
            <a:ext cx="5324623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5070764" y="415636"/>
            <a:ext cx="3032228" cy="709780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উৎসব</a:t>
            </a:r>
            <a:endParaRPr lang="en-US" sz="44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14066" y="17585"/>
            <a:ext cx="12192000" cy="6858000"/>
          </a:xfrm>
          <a:prstGeom prst="frame">
            <a:avLst>
              <a:gd name="adj1" fmla="val 3064"/>
            </a:avLst>
          </a:prstGeom>
          <a:gradFill flip="none" rotWithShape="1">
            <a:gsLst>
              <a:gs pos="0">
                <a:srgbClr val="FF0000"/>
              </a:gs>
              <a:gs pos="36000">
                <a:schemeClr val="accent6"/>
              </a:gs>
              <a:gs pos="70000">
                <a:srgbClr val="00B0F0"/>
              </a:gs>
              <a:gs pos="100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36000">
              <a:schemeClr val="accent6"/>
            </a:gs>
            <a:gs pos="70000">
              <a:srgbClr val="00B0F0"/>
            </a:gs>
            <a:gs pos="100000">
              <a:srgbClr val="FFC0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93D3EB-4D44-4A79-98CB-3F369E4EA237}"/>
              </a:ext>
            </a:extLst>
          </p:cNvPr>
          <p:cNvSpPr txBox="1"/>
          <p:nvPr/>
        </p:nvSpPr>
        <p:spPr>
          <a:xfrm>
            <a:off x="5067637" y="306260"/>
            <a:ext cx="1941344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FAD912-F7AD-488B-B35D-74C3C5B28AFB}"/>
              </a:ext>
            </a:extLst>
          </p:cNvPr>
          <p:cNvSpPr txBox="1"/>
          <p:nvPr/>
        </p:nvSpPr>
        <p:spPr>
          <a:xfrm>
            <a:off x="4002010" y="1009635"/>
            <a:ext cx="4072599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নবর্ষের উৎসব বিশু।এসময় ত্রিপুরা নারীরা মাথায় ফুল দিয়ে সুন্দর করে সাজে। গ্রামে গ্রামে ঘুরে 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ড়ায়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ও আনন্দ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4A7A52-332D-4B16-B287-6771B0E8C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91" y="267619"/>
            <a:ext cx="3724482" cy="3623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C9A328-9B84-423E-9272-C51E47C53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8" y="267619"/>
            <a:ext cx="3564620" cy="3623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36B0BF-F94B-4F56-98E7-8C86192F3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68" y="3682780"/>
            <a:ext cx="7365953" cy="2897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088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36000">
              <a:schemeClr val="accent6"/>
            </a:gs>
            <a:gs pos="70000">
              <a:srgbClr val="00B0F0"/>
            </a:gs>
            <a:gs pos="100000">
              <a:srgbClr val="FFC0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F9D19A18-A92E-4F8D-BB8F-177ADBD105B8}"/>
              </a:ext>
            </a:extLst>
          </p:cNvPr>
          <p:cNvSpPr/>
          <p:nvPr/>
        </p:nvSpPr>
        <p:spPr>
          <a:xfrm>
            <a:off x="14066" y="1"/>
            <a:ext cx="1322363" cy="1125415"/>
          </a:xfrm>
          <a:prstGeom prst="halfFrame">
            <a:avLst>
              <a:gd name="adj1" fmla="val 201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54BF2A4E-2F51-420B-A1D9-1D8C836A86D4}"/>
              </a:ext>
            </a:extLst>
          </p:cNvPr>
          <p:cNvSpPr/>
          <p:nvPr/>
        </p:nvSpPr>
        <p:spPr>
          <a:xfrm rot="5400000">
            <a:off x="10954042" y="98475"/>
            <a:ext cx="1322363" cy="1125415"/>
          </a:xfrm>
          <a:prstGeom prst="halfFrame">
            <a:avLst>
              <a:gd name="adj1" fmla="val 176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094DBDF9-7390-4709-AE82-0948162FBB12}"/>
              </a:ext>
            </a:extLst>
          </p:cNvPr>
          <p:cNvSpPr/>
          <p:nvPr/>
        </p:nvSpPr>
        <p:spPr>
          <a:xfrm rot="16200000">
            <a:off x="-84408" y="5613011"/>
            <a:ext cx="1322363" cy="1125415"/>
          </a:xfrm>
          <a:prstGeom prst="halfFrame">
            <a:avLst>
              <a:gd name="adj1" fmla="val 176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378EDC8-5D0D-4505-9289-5F763E21B730}"/>
              </a:ext>
            </a:extLst>
          </p:cNvPr>
          <p:cNvSpPr/>
          <p:nvPr/>
        </p:nvSpPr>
        <p:spPr>
          <a:xfrm rot="10800000">
            <a:off x="10855568" y="5711485"/>
            <a:ext cx="1322363" cy="1125415"/>
          </a:xfrm>
          <a:prstGeom prst="halfFrame">
            <a:avLst>
              <a:gd name="adj1" fmla="val 1643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65AF25-39BC-455F-B1CC-A21F3C40FDA2}"/>
              </a:ext>
            </a:extLst>
          </p:cNvPr>
          <p:cNvSpPr txBox="1"/>
          <p:nvPr/>
        </p:nvSpPr>
        <p:spPr>
          <a:xfrm>
            <a:off x="4928381" y="368794"/>
            <a:ext cx="2250830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0B5A15-0AA7-430D-8DDD-CC2AFCD32A39}"/>
              </a:ext>
            </a:extLst>
          </p:cNvPr>
          <p:cNvSpPr txBox="1"/>
          <p:nvPr/>
        </p:nvSpPr>
        <p:spPr>
          <a:xfrm>
            <a:off x="2475914" y="4907903"/>
            <a:ext cx="738554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ত্রিপুরারা সাধারণত কোন ধর্মের অনুসারী?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ত্রিপুরা মেয়েদের কানের দুলের নাম কী?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ত্রিপুরাদের ঘরগুলো সাধারণত কেমন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895FEA-357A-48CA-ABC5-032A14D87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476" y="1322363"/>
            <a:ext cx="5157994" cy="342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10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36000">
              <a:schemeClr val="accent6"/>
            </a:gs>
            <a:gs pos="70000">
              <a:srgbClr val="00B0F0"/>
            </a:gs>
            <a:gs pos="100000">
              <a:srgbClr val="FFC0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F9D19A18-A92E-4F8D-BB8F-177ADBD105B8}"/>
              </a:ext>
            </a:extLst>
          </p:cNvPr>
          <p:cNvSpPr/>
          <p:nvPr/>
        </p:nvSpPr>
        <p:spPr>
          <a:xfrm>
            <a:off x="14066" y="1"/>
            <a:ext cx="1322363" cy="1125415"/>
          </a:xfrm>
          <a:prstGeom prst="halfFrame">
            <a:avLst>
              <a:gd name="adj1" fmla="val 201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54BF2A4E-2F51-420B-A1D9-1D8C836A86D4}"/>
              </a:ext>
            </a:extLst>
          </p:cNvPr>
          <p:cNvSpPr/>
          <p:nvPr/>
        </p:nvSpPr>
        <p:spPr>
          <a:xfrm rot="5400000">
            <a:off x="10954042" y="98475"/>
            <a:ext cx="1322363" cy="1125415"/>
          </a:xfrm>
          <a:prstGeom prst="halfFrame">
            <a:avLst>
              <a:gd name="adj1" fmla="val 176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094DBDF9-7390-4709-AE82-0948162FBB12}"/>
              </a:ext>
            </a:extLst>
          </p:cNvPr>
          <p:cNvSpPr/>
          <p:nvPr/>
        </p:nvSpPr>
        <p:spPr>
          <a:xfrm rot="16200000">
            <a:off x="-84408" y="5613011"/>
            <a:ext cx="1322363" cy="1125415"/>
          </a:xfrm>
          <a:prstGeom prst="halfFrame">
            <a:avLst>
              <a:gd name="adj1" fmla="val 176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378EDC8-5D0D-4505-9289-5F763E21B730}"/>
              </a:ext>
            </a:extLst>
          </p:cNvPr>
          <p:cNvSpPr/>
          <p:nvPr/>
        </p:nvSpPr>
        <p:spPr>
          <a:xfrm rot="10800000">
            <a:off x="10855568" y="5711485"/>
            <a:ext cx="1322363" cy="1125415"/>
          </a:xfrm>
          <a:prstGeom prst="halfFrame">
            <a:avLst>
              <a:gd name="adj1" fmla="val 1643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DB1608-DA65-4259-87B7-2831568588F4}"/>
              </a:ext>
            </a:extLst>
          </p:cNvPr>
          <p:cNvSpPr txBox="1"/>
          <p:nvPr/>
        </p:nvSpPr>
        <p:spPr>
          <a:xfrm>
            <a:off x="4673600" y="655290"/>
            <a:ext cx="2362200" cy="584775"/>
          </a:xfrm>
          <a:prstGeom prst="rect">
            <a:avLst/>
          </a:prstGeom>
          <a:solidFill>
            <a:srgbClr val="FF00FF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সংযোগ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42C964-8F28-4EAC-B993-32842620A908}"/>
              </a:ext>
            </a:extLst>
          </p:cNvPr>
          <p:cNvSpPr txBox="1"/>
          <p:nvPr/>
        </p:nvSpPr>
        <p:spPr>
          <a:xfrm>
            <a:off x="576773" y="5607237"/>
            <a:ext cx="1083545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৮৮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খু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F069E0-353D-4C0B-A65E-9FC8526EB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49" y="1978997"/>
            <a:ext cx="3348111" cy="29202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39238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F9D19A18-A92E-4F8D-BB8F-177ADBD105B8}"/>
              </a:ext>
            </a:extLst>
          </p:cNvPr>
          <p:cNvSpPr/>
          <p:nvPr/>
        </p:nvSpPr>
        <p:spPr>
          <a:xfrm>
            <a:off x="14066" y="1"/>
            <a:ext cx="1322363" cy="1125415"/>
          </a:xfrm>
          <a:prstGeom prst="halfFrame">
            <a:avLst>
              <a:gd name="adj1" fmla="val 201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54BF2A4E-2F51-420B-A1D9-1D8C836A86D4}"/>
              </a:ext>
            </a:extLst>
          </p:cNvPr>
          <p:cNvSpPr/>
          <p:nvPr/>
        </p:nvSpPr>
        <p:spPr>
          <a:xfrm rot="5400000">
            <a:off x="10954042" y="98475"/>
            <a:ext cx="1322363" cy="1125415"/>
          </a:xfrm>
          <a:prstGeom prst="halfFrame">
            <a:avLst>
              <a:gd name="adj1" fmla="val 176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094DBDF9-7390-4709-AE82-0948162FBB12}"/>
              </a:ext>
            </a:extLst>
          </p:cNvPr>
          <p:cNvSpPr/>
          <p:nvPr/>
        </p:nvSpPr>
        <p:spPr>
          <a:xfrm rot="16200000">
            <a:off x="-84408" y="5613011"/>
            <a:ext cx="1322363" cy="1125415"/>
          </a:xfrm>
          <a:prstGeom prst="halfFrame">
            <a:avLst>
              <a:gd name="adj1" fmla="val 176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378EDC8-5D0D-4505-9289-5F763E21B730}"/>
              </a:ext>
            </a:extLst>
          </p:cNvPr>
          <p:cNvSpPr/>
          <p:nvPr/>
        </p:nvSpPr>
        <p:spPr>
          <a:xfrm rot="10800000">
            <a:off x="10855568" y="5711485"/>
            <a:ext cx="1322363" cy="1125415"/>
          </a:xfrm>
          <a:prstGeom prst="halfFrame">
            <a:avLst>
              <a:gd name="adj1" fmla="val 1643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1090F-1669-4913-8D2C-8B6B286C8B65}"/>
              </a:ext>
            </a:extLst>
          </p:cNvPr>
          <p:cNvSpPr txBox="1"/>
          <p:nvPr/>
        </p:nvSpPr>
        <p:spPr>
          <a:xfrm>
            <a:off x="229542" y="363046"/>
            <a:ext cx="221589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25304-23CF-4829-9B8D-C272E71A670C}"/>
              </a:ext>
            </a:extLst>
          </p:cNvPr>
          <p:cNvSpPr txBox="1"/>
          <p:nvPr/>
        </p:nvSpPr>
        <p:spPr>
          <a:xfrm>
            <a:off x="7526216" y="399572"/>
            <a:ext cx="399053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খাতায় লেখ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CECAC5-A8CE-4BF9-AB11-5D87CBFBF8D8}"/>
              </a:ext>
            </a:extLst>
          </p:cNvPr>
          <p:cNvSpPr txBox="1"/>
          <p:nvPr/>
        </p:nvSpPr>
        <p:spPr>
          <a:xfrm>
            <a:off x="422031" y="1730326"/>
            <a:ext cx="7807569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কয়টি দফা আছে?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D5B6D3-8343-45E6-89B1-5B55885D677E}"/>
              </a:ext>
            </a:extLst>
          </p:cNvPr>
          <p:cNvSpPr txBox="1"/>
          <p:nvPr/>
        </p:nvSpPr>
        <p:spPr>
          <a:xfrm>
            <a:off x="1348149" y="2503867"/>
            <a:ext cx="1083215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৩৬টি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67CC36-53CA-4C28-82ED-424C6E5D4B44}"/>
              </a:ext>
            </a:extLst>
          </p:cNvPr>
          <p:cNvSpPr txBox="1"/>
          <p:nvPr/>
        </p:nvSpPr>
        <p:spPr>
          <a:xfrm>
            <a:off x="4213275" y="2560320"/>
            <a:ext cx="773723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৩৭টি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4A4C18-2AC3-42FE-83AB-4879E952FA32}"/>
              </a:ext>
            </a:extLst>
          </p:cNvPr>
          <p:cNvSpPr txBox="1"/>
          <p:nvPr/>
        </p:nvSpPr>
        <p:spPr>
          <a:xfrm>
            <a:off x="6977576" y="2560320"/>
            <a:ext cx="84406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৩৮টি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93D036-3BEB-4C8A-8753-8D783BC41643}"/>
              </a:ext>
            </a:extLst>
          </p:cNvPr>
          <p:cNvSpPr txBox="1"/>
          <p:nvPr/>
        </p:nvSpPr>
        <p:spPr>
          <a:xfrm>
            <a:off x="10199076" y="2560320"/>
            <a:ext cx="85344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৩৯টি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4DB320-C7C4-4912-9DA5-0BDF4B81548C}"/>
              </a:ext>
            </a:extLst>
          </p:cNvPr>
          <p:cNvSpPr txBox="1"/>
          <p:nvPr/>
        </p:nvSpPr>
        <p:spPr>
          <a:xfrm>
            <a:off x="422031" y="3429000"/>
            <a:ext cx="7807569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সকল লোকের মঙ্গলের জন্য তারা কী পূজা করে।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CEF7B9-37F8-483A-A531-9353E5E9237B}"/>
              </a:ext>
            </a:extLst>
          </p:cNvPr>
          <p:cNvSpPr txBox="1"/>
          <p:nvPr/>
        </p:nvSpPr>
        <p:spPr>
          <a:xfrm>
            <a:off x="872197" y="4051495"/>
            <a:ext cx="1559167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লক্ষী পূজা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B7E9B5-50BD-4692-997B-B4C1C47A28DD}"/>
              </a:ext>
            </a:extLst>
          </p:cNvPr>
          <p:cNvSpPr txBox="1"/>
          <p:nvPr/>
        </p:nvSpPr>
        <p:spPr>
          <a:xfrm>
            <a:off x="3784211" y="4135874"/>
            <a:ext cx="151227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কালী পূজা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E8D340-D397-40F9-9F97-99C15143C27E}"/>
              </a:ext>
            </a:extLst>
          </p:cNvPr>
          <p:cNvSpPr txBox="1"/>
          <p:nvPr/>
        </p:nvSpPr>
        <p:spPr>
          <a:xfrm>
            <a:off x="6829865" y="4104222"/>
            <a:ext cx="1399735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কের পূজা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B718FE-35AC-4026-B766-0DC30CD6752D}"/>
              </a:ext>
            </a:extLst>
          </p:cNvPr>
          <p:cNvSpPr txBox="1"/>
          <p:nvPr/>
        </p:nvSpPr>
        <p:spPr>
          <a:xfrm>
            <a:off x="9762978" y="4090182"/>
            <a:ext cx="148648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মনষা পূজা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C5F890-54BC-4788-B312-8B0E477631C6}"/>
              </a:ext>
            </a:extLst>
          </p:cNvPr>
          <p:cNvSpPr txBox="1"/>
          <p:nvPr/>
        </p:nvSpPr>
        <p:spPr>
          <a:xfrm>
            <a:off x="745589" y="4867422"/>
            <a:ext cx="735740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নবর্ষের উৎসবের নাম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D94F23-735E-4C7D-AA17-2BC17820E5E7}"/>
              </a:ext>
            </a:extLst>
          </p:cNvPr>
          <p:cNvSpPr txBox="1"/>
          <p:nvPr/>
        </p:nvSpPr>
        <p:spPr>
          <a:xfrm>
            <a:off x="1080863" y="5816909"/>
            <a:ext cx="152165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ওয়াংগালা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D54ECD-A1BA-4124-BBB9-9E38D611B039}"/>
              </a:ext>
            </a:extLst>
          </p:cNvPr>
          <p:cNvSpPr txBox="1"/>
          <p:nvPr/>
        </p:nvSpPr>
        <p:spPr>
          <a:xfrm>
            <a:off x="3840480" y="5848561"/>
            <a:ext cx="1519311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সালজং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35CF51-C591-446E-A339-D1060DA18AB3}"/>
              </a:ext>
            </a:extLst>
          </p:cNvPr>
          <p:cNvSpPr txBox="1"/>
          <p:nvPr/>
        </p:nvSpPr>
        <p:spPr>
          <a:xfrm>
            <a:off x="7059635" y="5816909"/>
            <a:ext cx="1205134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ফাগুয়া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66DC9-6011-4795-A04A-8D44D4E6E215}"/>
              </a:ext>
            </a:extLst>
          </p:cNvPr>
          <p:cNvSpPr txBox="1"/>
          <p:nvPr/>
        </p:nvSpPr>
        <p:spPr>
          <a:xfrm>
            <a:off x="10053710" y="5866228"/>
            <a:ext cx="1195754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বিশু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04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6EC0ACA-B3B4-4A00-9BC6-59FB366F0423}"/>
              </a:ext>
            </a:extLst>
          </p:cNvPr>
          <p:cNvGrpSpPr/>
          <p:nvPr/>
        </p:nvGrpSpPr>
        <p:grpSpPr>
          <a:xfrm>
            <a:off x="4748463" y="4428766"/>
            <a:ext cx="2695075" cy="2310063"/>
            <a:chOff x="4186988" y="3007894"/>
            <a:chExt cx="2695075" cy="2310063"/>
          </a:xfrm>
          <a:scene3d>
            <a:camera prst="isometricOffAxis1Top"/>
            <a:lightRig rig="threePt" dir="t"/>
          </a:scene3d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6046D41-4300-43D3-98CD-5E58700B08B8}"/>
                </a:ext>
              </a:extLst>
            </p:cNvPr>
            <p:cNvSpPr/>
            <p:nvPr/>
          </p:nvSpPr>
          <p:spPr>
            <a:xfrm>
              <a:off x="4186988" y="3007894"/>
              <a:ext cx="2695075" cy="231006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791B0D0-98E1-4560-8004-34DC2A20F9E2}"/>
                </a:ext>
              </a:extLst>
            </p:cNvPr>
            <p:cNvSpPr/>
            <p:nvPr/>
          </p:nvSpPr>
          <p:spPr>
            <a:xfrm>
              <a:off x="4487777" y="3332746"/>
              <a:ext cx="2093496" cy="166035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763DED6-A072-408F-BCE7-1C4E76C80C34}"/>
              </a:ext>
            </a:extLst>
          </p:cNvPr>
          <p:cNvSpPr/>
          <p:nvPr/>
        </p:nvSpPr>
        <p:spPr>
          <a:xfrm>
            <a:off x="25400" y="-44922"/>
            <a:ext cx="7067482" cy="5717318"/>
          </a:xfrm>
          <a:custGeom>
            <a:avLst/>
            <a:gdLst>
              <a:gd name="connsiteX0" fmla="*/ 0 w 7167781"/>
              <a:gd name="connsiteY0" fmla="*/ 0 h 5850383"/>
              <a:gd name="connsiteX1" fmla="*/ 2986474 w 7167781"/>
              <a:gd name="connsiteY1" fmla="*/ 0 h 5850383"/>
              <a:gd name="connsiteX2" fmla="*/ 7167781 w 7167781"/>
              <a:gd name="connsiteY2" fmla="*/ 5824596 h 5850383"/>
              <a:gd name="connsiteX3" fmla="*/ 5292257 w 7167781"/>
              <a:gd name="connsiteY3" fmla="*/ 5850383 h 5850383"/>
              <a:gd name="connsiteX4" fmla="*/ 364242 w 7167781"/>
              <a:gd name="connsiteY4" fmla="*/ 3788819 h 5850383"/>
              <a:gd name="connsiteX5" fmla="*/ 0 w 7167781"/>
              <a:gd name="connsiteY5" fmla="*/ 3631938 h 5850383"/>
              <a:gd name="connsiteX0" fmla="*/ 0 w 7110631"/>
              <a:gd name="connsiteY0" fmla="*/ 0 h 5850383"/>
              <a:gd name="connsiteX1" fmla="*/ 2986474 w 7110631"/>
              <a:gd name="connsiteY1" fmla="*/ 0 h 5850383"/>
              <a:gd name="connsiteX2" fmla="*/ 7110631 w 7110631"/>
              <a:gd name="connsiteY2" fmla="*/ 5805546 h 5850383"/>
              <a:gd name="connsiteX3" fmla="*/ 5292257 w 7110631"/>
              <a:gd name="connsiteY3" fmla="*/ 5850383 h 5850383"/>
              <a:gd name="connsiteX4" fmla="*/ 364242 w 7110631"/>
              <a:gd name="connsiteY4" fmla="*/ 3788819 h 5850383"/>
              <a:gd name="connsiteX5" fmla="*/ 0 w 7110631"/>
              <a:gd name="connsiteY5" fmla="*/ 3631938 h 5850383"/>
              <a:gd name="connsiteX6" fmla="*/ 0 w 7110631"/>
              <a:gd name="connsiteY6" fmla="*/ 0 h 5850383"/>
              <a:gd name="connsiteX0" fmla="*/ 0 w 7243747"/>
              <a:gd name="connsiteY0" fmla="*/ 0 h 5850383"/>
              <a:gd name="connsiteX1" fmla="*/ 2986474 w 7243747"/>
              <a:gd name="connsiteY1" fmla="*/ 0 h 5850383"/>
              <a:gd name="connsiteX2" fmla="*/ 7243747 w 7243747"/>
              <a:gd name="connsiteY2" fmla="*/ 5738414 h 5850383"/>
              <a:gd name="connsiteX3" fmla="*/ 5292257 w 7243747"/>
              <a:gd name="connsiteY3" fmla="*/ 5850383 h 5850383"/>
              <a:gd name="connsiteX4" fmla="*/ 364242 w 7243747"/>
              <a:gd name="connsiteY4" fmla="*/ 3788819 h 5850383"/>
              <a:gd name="connsiteX5" fmla="*/ 0 w 7243747"/>
              <a:gd name="connsiteY5" fmla="*/ 3631938 h 5850383"/>
              <a:gd name="connsiteX6" fmla="*/ 0 w 7243747"/>
              <a:gd name="connsiteY6" fmla="*/ 0 h 5850383"/>
              <a:gd name="connsiteX0" fmla="*/ 0 w 7202025"/>
              <a:gd name="connsiteY0" fmla="*/ 0 h 5850383"/>
              <a:gd name="connsiteX1" fmla="*/ 2986474 w 7202025"/>
              <a:gd name="connsiteY1" fmla="*/ 0 h 5850383"/>
              <a:gd name="connsiteX2" fmla="*/ 7202025 w 7202025"/>
              <a:gd name="connsiteY2" fmla="*/ 5724386 h 5850383"/>
              <a:gd name="connsiteX3" fmla="*/ 5292257 w 7202025"/>
              <a:gd name="connsiteY3" fmla="*/ 5850383 h 5850383"/>
              <a:gd name="connsiteX4" fmla="*/ 364242 w 7202025"/>
              <a:gd name="connsiteY4" fmla="*/ 3788819 h 5850383"/>
              <a:gd name="connsiteX5" fmla="*/ 0 w 7202025"/>
              <a:gd name="connsiteY5" fmla="*/ 3631938 h 5850383"/>
              <a:gd name="connsiteX6" fmla="*/ 0 w 7202025"/>
              <a:gd name="connsiteY6" fmla="*/ 0 h 5850383"/>
              <a:gd name="connsiteX0" fmla="*/ 0 w 7202025"/>
              <a:gd name="connsiteY0" fmla="*/ 0 h 5876490"/>
              <a:gd name="connsiteX1" fmla="*/ 2986474 w 7202025"/>
              <a:gd name="connsiteY1" fmla="*/ 0 h 5876490"/>
              <a:gd name="connsiteX2" fmla="*/ 7202025 w 7202025"/>
              <a:gd name="connsiteY2" fmla="*/ 5724386 h 5876490"/>
              <a:gd name="connsiteX3" fmla="*/ 5175781 w 7202025"/>
              <a:gd name="connsiteY3" fmla="*/ 5876490 h 5876490"/>
              <a:gd name="connsiteX4" fmla="*/ 364242 w 7202025"/>
              <a:gd name="connsiteY4" fmla="*/ 3788819 h 5876490"/>
              <a:gd name="connsiteX5" fmla="*/ 0 w 7202025"/>
              <a:gd name="connsiteY5" fmla="*/ 3631938 h 5876490"/>
              <a:gd name="connsiteX6" fmla="*/ 0 w 7202025"/>
              <a:gd name="connsiteY6" fmla="*/ 0 h 587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2025" h="5876490">
                <a:moveTo>
                  <a:pt x="0" y="0"/>
                </a:moveTo>
                <a:lnTo>
                  <a:pt x="2986474" y="0"/>
                </a:lnTo>
                <a:lnTo>
                  <a:pt x="7202025" y="5724386"/>
                </a:lnTo>
                <a:cubicBezTo>
                  <a:pt x="6576850" y="5732982"/>
                  <a:pt x="5800956" y="5867894"/>
                  <a:pt x="5175781" y="5876490"/>
                </a:cubicBezTo>
                <a:lnTo>
                  <a:pt x="364242" y="3788819"/>
                </a:lnTo>
                <a:lnTo>
                  <a:pt x="0" y="363193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17000">
                <a:schemeClr val="accent4">
                  <a:lumMod val="45000"/>
                  <a:lumOff val="55000"/>
                </a:schemeClr>
              </a:gs>
              <a:gs pos="36000">
                <a:schemeClr val="accent4">
                  <a:lumMod val="45000"/>
                  <a:lumOff val="55000"/>
                </a:schemeClr>
              </a:gs>
              <a:gs pos="100000">
                <a:srgbClr val="FFFF00"/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3F771E3-0946-4F8A-86A9-E774ED6037CE}"/>
              </a:ext>
            </a:extLst>
          </p:cNvPr>
          <p:cNvSpPr/>
          <p:nvPr/>
        </p:nvSpPr>
        <p:spPr>
          <a:xfrm>
            <a:off x="619109" y="1153453"/>
            <a:ext cx="2955758" cy="1617255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29F6C32-8036-4F45-A446-6B661BC68C82}"/>
              </a:ext>
            </a:extLst>
          </p:cNvPr>
          <p:cNvSpPr/>
          <p:nvPr/>
        </p:nvSpPr>
        <p:spPr>
          <a:xfrm flipH="1">
            <a:off x="3009179" y="-95722"/>
            <a:ext cx="8241737" cy="5732861"/>
          </a:xfrm>
          <a:custGeom>
            <a:avLst/>
            <a:gdLst>
              <a:gd name="connsiteX0" fmla="*/ 8241737 w 8241737"/>
              <a:gd name="connsiteY0" fmla="*/ 0 h 5874833"/>
              <a:gd name="connsiteX1" fmla="*/ 0 w 8241737"/>
              <a:gd name="connsiteY1" fmla="*/ 0 h 5874833"/>
              <a:gd name="connsiteX2" fmla="*/ 355653 w 8241737"/>
              <a:gd name="connsiteY2" fmla="*/ 482638 h 5874833"/>
              <a:gd name="connsiteX3" fmla="*/ 4140433 w 8241737"/>
              <a:gd name="connsiteY3" fmla="*/ 5773249 h 5874833"/>
              <a:gd name="connsiteX4" fmla="*/ 6054032 w 8241737"/>
              <a:gd name="connsiteY4" fmla="*/ 5874833 h 5874833"/>
              <a:gd name="connsiteX0" fmla="*/ 8241737 w 8241737"/>
              <a:gd name="connsiteY0" fmla="*/ 0 h 5874833"/>
              <a:gd name="connsiteX1" fmla="*/ 0 w 8241737"/>
              <a:gd name="connsiteY1" fmla="*/ 0 h 5874833"/>
              <a:gd name="connsiteX2" fmla="*/ 355653 w 8241737"/>
              <a:gd name="connsiteY2" fmla="*/ 482638 h 5874833"/>
              <a:gd name="connsiteX3" fmla="*/ 4159483 w 8241737"/>
              <a:gd name="connsiteY3" fmla="*/ 5868499 h 5874833"/>
              <a:gd name="connsiteX4" fmla="*/ 6054032 w 8241737"/>
              <a:gd name="connsiteY4" fmla="*/ 5874833 h 5874833"/>
              <a:gd name="connsiteX5" fmla="*/ 8241737 w 8241737"/>
              <a:gd name="connsiteY5" fmla="*/ 0 h 5874833"/>
              <a:gd name="connsiteX0" fmla="*/ 8241737 w 8241737"/>
              <a:gd name="connsiteY0" fmla="*/ 0 h 5874833"/>
              <a:gd name="connsiteX1" fmla="*/ 0 w 8241737"/>
              <a:gd name="connsiteY1" fmla="*/ 0 h 5874833"/>
              <a:gd name="connsiteX2" fmla="*/ 355653 w 8241737"/>
              <a:gd name="connsiteY2" fmla="*/ 482638 h 5874833"/>
              <a:gd name="connsiteX3" fmla="*/ 4159483 w 8241737"/>
              <a:gd name="connsiteY3" fmla="*/ 5868499 h 5874833"/>
              <a:gd name="connsiteX4" fmla="*/ 6217318 w 8241737"/>
              <a:gd name="connsiteY4" fmla="*/ 5874833 h 5874833"/>
              <a:gd name="connsiteX5" fmla="*/ 8241737 w 8241737"/>
              <a:gd name="connsiteY5" fmla="*/ 0 h 5874833"/>
              <a:gd name="connsiteX0" fmla="*/ 8241737 w 8241737"/>
              <a:gd name="connsiteY0" fmla="*/ 0 h 5973437"/>
              <a:gd name="connsiteX1" fmla="*/ 0 w 8241737"/>
              <a:gd name="connsiteY1" fmla="*/ 0 h 5973437"/>
              <a:gd name="connsiteX2" fmla="*/ 355653 w 8241737"/>
              <a:gd name="connsiteY2" fmla="*/ 482638 h 5973437"/>
              <a:gd name="connsiteX3" fmla="*/ 4159483 w 8241737"/>
              <a:gd name="connsiteY3" fmla="*/ 5868499 h 5973437"/>
              <a:gd name="connsiteX4" fmla="*/ 6067192 w 8241737"/>
              <a:gd name="connsiteY4" fmla="*/ 5973437 h 5973437"/>
              <a:gd name="connsiteX5" fmla="*/ 8241737 w 8241737"/>
              <a:gd name="connsiteY5" fmla="*/ 0 h 5973437"/>
              <a:gd name="connsiteX0" fmla="*/ 8241737 w 8241737"/>
              <a:gd name="connsiteY0" fmla="*/ 0 h 5973437"/>
              <a:gd name="connsiteX1" fmla="*/ 0 w 8241737"/>
              <a:gd name="connsiteY1" fmla="*/ 0 h 5973437"/>
              <a:gd name="connsiteX2" fmla="*/ 355653 w 8241737"/>
              <a:gd name="connsiteY2" fmla="*/ 482638 h 5973437"/>
              <a:gd name="connsiteX3" fmla="*/ 4295961 w 8241737"/>
              <a:gd name="connsiteY3" fmla="*/ 5896673 h 5973437"/>
              <a:gd name="connsiteX4" fmla="*/ 6067192 w 8241737"/>
              <a:gd name="connsiteY4" fmla="*/ 5973437 h 5973437"/>
              <a:gd name="connsiteX5" fmla="*/ 8241737 w 8241737"/>
              <a:gd name="connsiteY5" fmla="*/ 0 h 5973437"/>
              <a:gd name="connsiteX0" fmla="*/ 8241737 w 8241737"/>
              <a:gd name="connsiteY0" fmla="*/ 0 h 5917092"/>
              <a:gd name="connsiteX1" fmla="*/ 0 w 8241737"/>
              <a:gd name="connsiteY1" fmla="*/ 0 h 5917092"/>
              <a:gd name="connsiteX2" fmla="*/ 355653 w 8241737"/>
              <a:gd name="connsiteY2" fmla="*/ 482638 h 5917092"/>
              <a:gd name="connsiteX3" fmla="*/ 4295961 w 8241737"/>
              <a:gd name="connsiteY3" fmla="*/ 5896673 h 5917092"/>
              <a:gd name="connsiteX4" fmla="*/ 6149079 w 8241737"/>
              <a:gd name="connsiteY4" fmla="*/ 5917092 h 5917092"/>
              <a:gd name="connsiteX5" fmla="*/ 8241737 w 8241737"/>
              <a:gd name="connsiteY5" fmla="*/ 0 h 5917092"/>
              <a:gd name="connsiteX0" fmla="*/ 8241737 w 8241737"/>
              <a:gd name="connsiteY0" fmla="*/ 0 h 5917092"/>
              <a:gd name="connsiteX1" fmla="*/ 0 w 8241737"/>
              <a:gd name="connsiteY1" fmla="*/ 0 h 5917092"/>
              <a:gd name="connsiteX2" fmla="*/ 355653 w 8241737"/>
              <a:gd name="connsiteY2" fmla="*/ 482638 h 5917092"/>
              <a:gd name="connsiteX3" fmla="*/ 4232461 w 8241737"/>
              <a:gd name="connsiteY3" fmla="*/ 5909781 h 5917092"/>
              <a:gd name="connsiteX4" fmla="*/ 6149079 w 8241737"/>
              <a:gd name="connsiteY4" fmla="*/ 5917092 h 5917092"/>
              <a:gd name="connsiteX5" fmla="*/ 8241737 w 8241737"/>
              <a:gd name="connsiteY5" fmla="*/ 0 h 591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41737" h="5917092">
                <a:moveTo>
                  <a:pt x="8241737" y="0"/>
                </a:moveTo>
                <a:lnTo>
                  <a:pt x="0" y="0"/>
                </a:lnTo>
                <a:lnTo>
                  <a:pt x="355653" y="482638"/>
                </a:lnTo>
                <a:cubicBezTo>
                  <a:pt x="1647142" y="2256706"/>
                  <a:pt x="2896129" y="4119916"/>
                  <a:pt x="4232461" y="5909781"/>
                </a:cubicBezTo>
                <a:lnTo>
                  <a:pt x="6149079" y="5917092"/>
                </a:lnTo>
                <a:lnTo>
                  <a:pt x="8241737" y="0"/>
                </a:lnTo>
                <a:close/>
              </a:path>
            </a:pathLst>
          </a:custGeom>
          <a:gradFill flip="none" rotWithShape="1">
            <a:gsLst>
              <a:gs pos="16000">
                <a:schemeClr val="accent4">
                  <a:lumMod val="40000"/>
                  <a:lumOff val="60000"/>
                </a:schemeClr>
              </a:gs>
              <a:gs pos="0">
                <a:schemeClr val="bg1"/>
              </a:gs>
              <a:gs pos="34000">
                <a:schemeClr val="accent4">
                  <a:lumMod val="40000"/>
                  <a:lumOff val="60000"/>
                </a:schemeClr>
              </a:gs>
              <a:gs pos="98000">
                <a:srgbClr val="FFFF00">
                  <a:lumMod val="98000"/>
                </a:srgbClr>
              </a:gs>
            </a:gsLst>
            <a:lin ang="5400000" scaled="1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3ABBA-0D3E-4F16-9F05-2E5A8647850B}"/>
              </a:ext>
            </a:extLst>
          </p:cNvPr>
          <p:cNvSpPr txBox="1"/>
          <p:nvPr/>
        </p:nvSpPr>
        <p:spPr>
          <a:xfrm>
            <a:off x="4367174" y="297741"/>
            <a:ext cx="6103350" cy="2523768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জুবায়ের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হোসেন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জুয়েল</a:t>
            </a:r>
            <a:endParaRPr kumimoji="0" lang="bn-BD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রী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শিক্ষক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একান্নবিঘা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সরকা</a:t>
            </a: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রী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প্রাথমিক বিদ্যালয়</a:t>
            </a: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</a:t>
            </a:r>
            <a:endParaRPr kumimoji="0" lang="bn-BD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সিংড়া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নাটোর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862FA519-89AA-45DD-93A0-3562C7FCE2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41"/>
            </a:avLst>
          </a:prstGeom>
          <a:gradFill>
            <a:gsLst>
              <a:gs pos="1000">
                <a:schemeClr val="accent4">
                  <a:lumMod val="40000"/>
                  <a:lumOff val="60000"/>
                </a:schemeClr>
              </a:gs>
              <a:gs pos="32000">
                <a:srgbClr val="FFFF00"/>
              </a:gs>
              <a:gs pos="100000">
                <a:srgbClr val="7030A0"/>
              </a:gs>
              <a:gs pos="59000">
                <a:schemeClr val="bg1">
                  <a:lumMod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16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36" grpId="0" animBg="1"/>
      <p:bldP spid="36" grpId="1" animBg="1"/>
      <p:bldP spid="11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F9D19A18-A92E-4F8D-BB8F-177ADBD105B8}"/>
              </a:ext>
            </a:extLst>
          </p:cNvPr>
          <p:cNvSpPr/>
          <p:nvPr/>
        </p:nvSpPr>
        <p:spPr>
          <a:xfrm>
            <a:off x="14066" y="1"/>
            <a:ext cx="1322363" cy="1125415"/>
          </a:xfrm>
          <a:prstGeom prst="halfFrame">
            <a:avLst>
              <a:gd name="adj1" fmla="val 201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54BF2A4E-2F51-420B-A1D9-1D8C836A86D4}"/>
              </a:ext>
            </a:extLst>
          </p:cNvPr>
          <p:cNvSpPr/>
          <p:nvPr/>
        </p:nvSpPr>
        <p:spPr>
          <a:xfrm rot="5400000">
            <a:off x="10954042" y="98475"/>
            <a:ext cx="1322363" cy="1125415"/>
          </a:xfrm>
          <a:prstGeom prst="halfFrame">
            <a:avLst>
              <a:gd name="adj1" fmla="val 176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094DBDF9-7390-4709-AE82-0948162FBB12}"/>
              </a:ext>
            </a:extLst>
          </p:cNvPr>
          <p:cNvSpPr/>
          <p:nvPr/>
        </p:nvSpPr>
        <p:spPr>
          <a:xfrm rot="16200000">
            <a:off x="-84408" y="5613011"/>
            <a:ext cx="1322363" cy="1125415"/>
          </a:xfrm>
          <a:prstGeom prst="halfFrame">
            <a:avLst>
              <a:gd name="adj1" fmla="val 1768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378EDC8-5D0D-4505-9289-5F763E21B730}"/>
              </a:ext>
            </a:extLst>
          </p:cNvPr>
          <p:cNvSpPr/>
          <p:nvPr/>
        </p:nvSpPr>
        <p:spPr>
          <a:xfrm rot="10800000">
            <a:off x="10855568" y="5711485"/>
            <a:ext cx="1322363" cy="1125415"/>
          </a:xfrm>
          <a:prstGeom prst="halfFrame">
            <a:avLst>
              <a:gd name="adj1" fmla="val 16433"/>
              <a:gd name="adj2" fmla="val 176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D47055-5915-4DC4-8EB7-E74FC5513DBD}"/>
              </a:ext>
            </a:extLst>
          </p:cNvPr>
          <p:cNvSpPr txBox="1"/>
          <p:nvPr/>
        </p:nvSpPr>
        <p:spPr>
          <a:xfrm>
            <a:off x="226892" y="276964"/>
            <a:ext cx="3825561" cy="1107996"/>
          </a:xfrm>
          <a:prstGeom prst="rect">
            <a:avLst/>
          </a:prstGeom>
          <a:solidFill>
            <a:srgbClr val="66FF33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37C38E-60A6-4437-959A-B6B1FBD730DE}"/>
              </a:ext>
            </a:extLst>
          </p:cNvPr>
          <p:cNvSpPr txBox="1"/>
          <p:nvPr/>
        </p:nvSpPr>
        <p:spPr>
          <a:xfrm>
            <a:off x="625264" y="4326488"/>
            <a:ext cx="11241154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কর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তোমার একজন ত্রি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 বন্ধু আছে যার পরিবার ভারতে যে ত্রিপুরা সমাজ রয়েছে সেখানে চলে যেতে চায়। তুমি কীভাবে তাদেরকে বাংলাদেশে থাকতে রাজি করাতে পার?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সম্পর্কে ৫ টি বাক্য লিখে আনবে।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254F84-C23D-4F2E-986E-65130746D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59" y="425410"/>
            <a:ext cx="5203059" cy="27545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64925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>
            <a:extLst>
              <a:ext uri="{FF2B5EF4-FFF2-40B4-BE49-F238E27FC236}">
                <a16:creationId xmlns:a16="http://schemas.microsoft.com/office/drawing/2014/main" id="{B4E09DC8-E577-407C-9942-27B5E17929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-1828131" y="-1487487"/>
            <a:ext cx="63119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2B98EA7-391A-405A-B3F9-70D08DAD924F}"/>
              </a:ext>
            </a:extLst>
          </p:cNvPr>
          <p:cNvSpPr/>
          <p:nvPr/>
        </p:nvSpPr>
        <p:spPr>
          <a:xfrm>
            <a:off x="546981" y="499329"/>
            <a:ext cx="12192000" cy="481263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5000">
                <a:schemeClr val="bg1"/>
              </a:gs>
              <a:gs pos="39000">
                <a:schemeClr val="bg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3E324D1-62FB-4D03-8E0B-8B4694473934}"/>
              </a:ext>
            </a:extLst>
          </p:cNvPr>
          <p:cNvGrpSpPr/>
          <p:nvPr/>
        </p:nvGrpSpPr>
        <p:grpSpPr>
          <a:xfrm>
            <a:off x="1553886" y="335927"/>
            <a:ext cx="2113934" cy="5614778"/>
            <a:chOff x="1553886" y="306899"/>
            <a:chExt cx="2113934" cy="5614778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E0E2851-DF86-4407-9233-6A5553777622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C51DE764-1032-4A56-930A-9A0646BB0181}"/>
                </a:ext>
              </a:extLst>
            </p:cNvPr>
            <p:cNvSpPr/>
            <p:nvPr/>
          </p:nvSpPr>
          <p:spPr>
            <a:xfrm rot="17781439">
              <a:off x="1443789" y="3209471"/>
              <a:ext cx="2334127" cy="211393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62AF3C16-D0DB-4841-9015-2BB4EA7D65C2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F956804-A216-45D7-B093-9556E22A49C0}"/>
                </a:ext>
              </a:extLst>
            </p:cNvPr>
            <p:cNvSpPr txBox="1"/>
            <p:nvPr/>
          </p:nvSpPr>
          <p:spPr>
            <a:xfrm rot="21298793">
              <a:off x="1920753" y="2766967"/>
              <a:ext cx="1279043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9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ধ</a:t>
              </a:r>
              <a:endPara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212F792-F0B5-4212-874E-4EF37E42DBBB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77" name="Flowchart: Connector 76">
                <a:extLst>
                  <a:ext uri="{FF2B5EF4-FFF2-40B4-BE49-F238E27FC236}">
                    <a16:creationId xmlns:a16="http://schemas.microsoft.com/office/drawing/2014/main" id="{7F4A266B-D638-486A-BC0B-4ADBE3BA300C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lowchart: Connector 77">
                <a:extLst>
                  <a:ext uri="{FF2B5EF4-FFF2-40B4-BE49-F238E27FC236}">
                    <a16:creationId xmlns:a16="http://schemas.microsoft.com/office/drawing/2014/main" id="{192E6C6F-3263-4E9B-934E-054A0CEAC732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owchart: Connector 78">
                <a:extLst>
                  <a:ext uri="{FF2B5EF4-FFF2-40B4-BE49-F238E27FC236}">
                    <a16:creationId xmlns:a16="http://schemas.microsoft.com/office/drawing/2014/main" id="{15B19985-664E-4D38-8F79-88300FEBEA78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lowchart: Connector 79">
                <a:extLst>
                  <a:ext uri="{FF2B5EF4-FFF2-40B4-BE49-F238E27FC236}">
                    <a16:creationId xmlns:a16="http://schemas.microsoft.com/office/drawing/2014/main" id="{F5D03593-00AC-460D-91E4-C51CD24C14D2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lowchart: Connector 80">
                <a:extLst>
                  <a:ext uri="{FF2B5EF4-FFF2-40B4-BE49-F238E27FC236}">
                    <a16:creationId xmlns:a16="http://schemas.microsoft.com/office/drawing/2014/main" id="{3E420F7E-D3C8-4CB7-B66B-0EBEE2B62D8E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lowchart: Connector 81">
                <a:extLst>
                  <a:ext uri="{FF2B5EF4-FFF2-40B4-BE49-F238E27FC236}">
                    <a16:creationId xmlns:a16="http://schemas.microsoft.com/office/drawing/2014/main" id="{4895B586-BD4F-4430-9E50-DED71E5B4AE3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270AF48-8016-4478-A7DE-4E9D9646CCBF}"/>
              </a:ext>
            </a:extLst>
          </p:cNvPr>
          <p:cNvGrpSpPr/>
          <p:nvPr/>
        </p:nvGrpSpPr>
        <p:grpSpPr>
          <a:xfrm>
            <a:off x="4017569" y="340098"/>
            <a:ext cx="2113934" cy="5418443"/>
            <a:chOff x="1388168" y="306899"/>
            <a:chExt cx="2113934" cy="5418443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528E305-8EE5-4924-9882-60C8DEA0F37C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0048191D-33A3-4D0F-AF02-03431AF691EB}"/>
                </a:ext>
              </a:extLst>
            </p:cNvPr>
            <p:cNvSpPr/>
            <p:nvPr/>
          </p:nvSpPr>
          <p:spPr>
            <a:xfrm rot="2832847">
              <a:off x="1278071" y="3232192"/>
              <a:ext cx="2334127" cy="211393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Circle: Hollow 85">
              <a:extLst>
                <a:ext uri="{FF2B5EF4-FFF2-40B4-BE49-F238E27FC236}">
                  <a16:creationId xmlns:a16="http://schemas.microsoft.com/office/drawing/2014/main" id="{B8D135E3-02A2-4DC5-9600-68ADB430967D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63A87CC-04F5-43E1-BEB5-056DAA413F83}"/>
                </a:ext>
              </a:extLst>
            </p:cNvPr>
            <p:cNvSpPr txBox="1"/>
            <p:nvPr/>
          </p:nvSpPr>
          <p:spPr>
            <a:xfrm rot="21298793">
              <a:off x="1695920" y="3078464"/>
              <a:ext cx="127904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ন্য</a:t>
              </a:r>
              <a:endPara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DA1F86D-E5F3-452F-A8E0-75E4AB54F951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89" name="Flowchart: Connector 88">
                <a:extLst>
                  <a:ext uri="{FF2B5EF4-FFF2-40B4-BE49-F238E27FC236}">
                    <a16:creationId xmlns:a16="http://schemas.microsoft.com/office/drawing/2014/main" id="{7413501B-D118-45C8-9DEE-974CDFE5C608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lowchart: Connector 89">
                <a:extLst>
                  <a:ext uri="{FF2B5EF4-FFF2-40B4-BE49-F238E27FC236}">
                    <a16:creationId xmlns:a16="http://schemas.microsoft.com/office/drawing/2014/main" id="{9586FAF6-DA94-4DC8-AA04-85F1C4F6D17D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lowchart: Connector 90">
                <a:extLst>
                  <a:ext uri="{FF2B5EF4-FFF2-40B4-BE49-F238E27FC236}">
                    <a16:creationId xmlns:a16="http://schemas.microsoft.com/office/drawing/2014/main" id="{D7ABC5D4-1BA7-4D82-B049-442A90DD6F46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lowchart: Connector 91">
                <a:extLst>
                  <a:ext uri="{FF2B5EF4-FFF2-40B4-BE49-F238E27FC236}">
                    <a16:creationId xmlns:a16="http://schemas.microsoft.com/office/drawing/2014/main" id="{43FA7503-711B-4CA3-9194-ED2C1D11AF17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Flowchart: Connector 92">
                <a:extLst>
                  <a:ext uri="{FF2B5EF4-FFF2-40B4-BE49-F238E27FC236}">
                    <a16:creationId xmlns:a16="http://schemas.microsoft.com/office/drawing/2014/main" id="{335F839F-7D28-49DB-9F1F-1BDBB6DD69CD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lowchart: Connector 93">
                <a:extLst>
                  <a:ext uri="{FF2B5EF4-FFF2-40B4-BE49-F238E27FC236}">
                    <a16:creationId xmlns:a16="http://schemas.microsoft.com/office/drawing/2014/main" id="{ABADC813-359E-4FE4-A2D7-9209697CE78A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49F4A8B-CA6E-4FA7-AC0B-0D20796F47FC}"/>
              </a:ext>
            </a:extLst>
          </p:cNvPr>
          <p:cNvGrpSpPr/>
          <p:nvPr/>
        </p:nvGrpSpPr>
        <p:grpSpPr>
          <a:xfrm>
            <a:off x="6408101" y="285799"/>
            <a:ext cx="2334127" cy="5872922"/>
            <a:chOff x="953817" y="306899"/>
            <a:chExt cx="2334127" cy="5872922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C620498-0AD6-4337-B0E2-AFE16E15E8AE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F6C15133-6DA2-4B75-8FB1-BCDCE010C6A5}"/>
                </a:ext>
              </a:extLst>
            </p:cNvPr>
            <p:cNvSpPr/>
            <p:nvPr/>
          </p:nvSpPr>
          <p:spPr>
            <a:xfrm rot="19445692">
              <a:off x="953817" y="3173939"/>
              <a:ext cx="2334127" cy="2113934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89000"/>
                  </a:schemeClr>
                </a:gs>
                <a:gs pos="100000">
                  <a:schemeClr val="accent2">
                    <a:lumMod val="89000"/>
                  </a:schemeClr>
                </a:gs>
                <a:gs pos="0">
                  <a:srgbClr val="FF0000"/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Circle: Hollow 97">
              <a:extLst>
                <a:ext uri="{FF2B5EF4-FFF2-40B4-BE49-F238E27FC236}">
                  <a16:creationId xmlns:a16="http://schemas.microsoft.com/office/drawing/2014/main" id="{8DBE0C4E-08DA-4D67-B4C1-DBE44DC5628D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610E3F0-E9E6-4CC5-929C-D0577C97B1EC}"/>
                </a:ext>
              </a:extLst>
            </p:cNvPr>
            <p:cNvSpPr txBox="1"/>
            <p:nvPr/>
          </p:nvSpPr>
          <p:spPr>
            <a:xfrm rot="20572357">
              <a:off x="1168861" y="3025111"/>
              <a:ext cx="1279043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বা</a:t>
              </a:r>
              <a:endPara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2D70E281-A046-4B8F-89A2-12E1B3689A39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101" name="Flowchart: Connector 100">
                <a:extLst>
                  <a:ext uri="{FF2B5EF4-FFF2-40B4-BE49-F238E27FC236}">
                    <a16:creationId xmlns:a16="http://schemas.microsoft.com/office/drawing/2014/main" id="{7F663C50-9614-4240-994E-8A90B9381071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lowchart: Connector 101">
                <a:extLst>
                  <a:ext uri="{FF2B5EF4-FFF2-40B4-BE49-F238E27FC236}">
                    <a16:creationId xmlns:a16="http://schemas.microsoft.com/office/drawing/2014/main" id="{D4FC0BEB-CC53-4F89-B448-C71BED4D0E33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lowchart: Connector 102">
                <a:extLst>
                  <a:ext uri="{FF2B5EF4-FFF2-40B4-BE49-F238E27FC236}">
                    <a16:creationId xmlns:a16="http://schemas.microsoft.com/office/drawing/2014/main" id="{E6FB3118-EE8D-401C-8E8C-AC09CCBB562E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lowchart: Connector 103">
                <a:extLst>
                  <a:ext uri="{FF2B5EF4-FFF2-40B4-BE49-F238E27FC236}">
                    <a16:creationId xmlns:a16="http://schemas.microsoft.com/office/drawing/2014/main" id="{D443C632-41CE-41C8-8D37-E27A150A78E7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lowchart: Connector 104">
                <a:extLst>
                  <a:ext uri="{FF2B5EF4-FFF2-40B4-BE49-F238E27FC236}">
                    <a16:creationId xmlns:a16="http://schemas.microsoft.com/office/drawing/2014/main" id="{6B960EEE-D2F4-4778-955C-7D152D64A1A4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lowchart: Connector 105">
                <a:extLst>
                  <a:ext uri="{FF2B5EF4-FFF2-40B4-BE49-F238E27FC236}">
                    <a16:creationId xmlns:a16="http://schemas.microsoft.com/office/drawing/2014/main" id="{AB167929-BB13-4C21-BDC5-1ED889AE2E77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7D7C1D-464E-44C7-92D2-DAB93A0DFD9A}"/>
              </a:ext>
            </a:extLst>
          </p:cNvPr>
          <p:cNvGrpSpPr/>
          <p:nvPr/>
        </p:nvGrpSpPr>
        <p:grpSpPr>
          <a:xfrm>
            <a:off x="9060208" y="333926"/>
            <a:ext cx="2113934" cy="5634989"/>
            <a:chOff x="1172005" y="306899"/>
            <a:chExt cx="2113934" cy="5634989"/>
          </a:xfrm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A46B0D0-6B67-407A-9C2A-C2494C9F878B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F6112E14-F20E-4DAC-9926-7BF52BB5E38A}"/>
                </a:ext>
              </a:extLst>
            </p:cNvPr>
            <p:cNvSpPr/>
            <p:nvPr/>
          </p:nvSpPr>
          <p:spPr>
            <a:xfrm rot="13580898">
              <a:off x="1061908" y="3221795"/>
              <a:ext cx="2334127" cy="211393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Circle: Hollow 109">
              <a:extLst>
                <a:ext uri="{FF2B5EF4-FFF2-40B4-BE49-F238E27FC236}">
                  <a16:creationId xmlns:a16="http://schemas.microsoft.com/office/drawing/2014/main" id="{BA75353E-AA25-488A-8765-0E629B564947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0E9ACFE-A63D-418B-A6DB-9518C7B8A038}"/>
                </a:ext>
              </a:extLst>
            </p:cNvPr>
            <p:cNvSpPr txBox="1"/>
            <p:nvPr/>
          </p:nvSpPr>
          <p:spPr>
            <a:xfrm rot="21298793">
              <a:off x="1430966" y="2787178"/>
              <a:ext cx="1279043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দ</a:t>
              </a: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B8D40F31-D0C5-47E2-8AD6-70EB8CCE3F66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113" name="Flowchart: Connector 112">
                <a:extLst>
                  <a:ext uri="{FF2B5EF4-FFF2-40B4-BE49-F238E27FC236}">
                    <a16:creationId xmlns:a16="http://schemas.microsoft.com/office/drawing/2014/main" id="{A9445B28-71D4-4957-9E39-AC0A3B147162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lowchart: Connector 113">
                <a:extLst>
                  <a:ext uri="{FF2B5EF4-FFF2-40B4-BE49-F238E27FC236}">
                    <a16:creationId xmlns:a16="http://schemas.microsoft.com/office/drawing/2014/main" id="{D6B9FA8F-E4CC-4075-B821-EE757E673EFB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Flowchart: Connector 114">
                <a:extLst>
                  <a:ext uri="{FF2B5EF4-FFF2-40B4-BE49-F238E27FC236}">
                    <a16:creationId xmlns:a16="http://schemas.microsoft.com/office/drawing/2014/main" id="{28153637-1FE1-494E-B1F3-7B8521644DFB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lowchart: Connector 115">
                <a:extLst>
                  <a:ext uri="{FF2B5EF4-FFF2-40B4-BE49-F238E27FC236}">
                    <a16:creationId xmlns:a16="http://schemas.microsoft.com/office/drawing/2014/main" id="{C7A50294-5922-4276-B5D8-3DB9AD285883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lowchart: Connector 116">
                <a:extLst>
                  <a:ext uri="{FF2B5EF4-FFF2-40B4-BE49-F238E27FC236}">
                    <a16:creationId xmlns:a16="http://schemas.microsoft.com/office/drawing/2014/main" id="{FC2F7C72-992B-4998-9341-15304EFA875C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lowchart: Connector 117">
                <a:extLst>
                  <a:ext uri="{FF2B5EF4-FFF2-40B4-BE49-F238E27FC236}">
                    <a16:creationId xmlns:a16="http://schemas.microsoft.com/office/drawing/2014/main" id="{A4938824-8E19-4A9B-9F56-A0CA2B41BD09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9" name="Frame 68">
            <a:extLst>
              <a:ext uri="{FF2B5EF4-FFF2-40B4-BE49-F238E27FC236}">
                <a16:creationId xmlns:a16="http://schemas.microsoft.com/office/drawing/2014/main" id="{89A18B2D-D9F7-4440-A150-88A66FF728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45"/>
            </a:avLst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30000">
                <a:schemeClr val="bg2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ame 52">
            <a:extLst>
              <a:ext uri="{FF2B5EF4-FFF2-40B4-BE49-F238E27FC236}">
                <a16:creationId xmlns:a16="http://schemas.microsoft.com/office/drawing/2014/main" id="{FA2215BF-E479-4DB4-9ED8-6AB414B2AEBB}"/>
              </a:ext>
            </a:extLst>
          </p:cNvPr>
          <p:cNvSpPr/>
          <p:nvPr/>
        </p:nvSpPr>
        <p:spPr>
          <a:xfrm>
            <a:off x="-10885" y="-10885"/>
            <a:ext cx="12192000" cy="6858000"/>
          </a:xfrm>
          <a:prstGeom prst="frame">
            <a:avLst>
              <a:gd name="adj1" fmla="val 3075"/>
            </a:avLst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22000">
                <a:srgbClr val="FFFF00"/>
              </a:gs>
              <a:gs pos="84000">
                <a:srgbClr val="7030A0"/>
              </a:gs>
              <a:gs pos="100000">
                <a:schemeClr val="bg1">
                  <a:lumMod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193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8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TextBox 2"/>
          <p:cNvSpPr txBox="1"/>
          <p:nvPr/>
        </p:nvSpPr>
        <p:spPr>
          <a:xfrm>
            <a:off x="2496312" y="1099721"/>
            <a:ext cx="74676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160" y="2861270"/>
            <a:ext cx="6445750" cy="2593046"/>
          </a:xfrm>
          <a:prstGeom prst="round2Diag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বিষয়ঃবাংলাদেশওবিশ্বপরিচয়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)-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910" y="2468311"/>
            <a:ext cx="2274225" cy="29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6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Down 9">
            <a:extLst>
              <a:ext uri="{FF2B5EF4-FFF2-40B4-BE49-F238E27FC236}">
                <a16:creationId xmlns:a16="http://schemas.microsoft.com/office/drawing/2014/main" id="{079EC61B-33A7-41CB-9288-0F31A5EF4328}"/>
              </a:ext>
            </a:extLst>
          </p:cNvPr>
          <p:cNvSpPr/>
          <p:nvPr/>
        </p:nvSpPr>
        <p:spPr>
          <a:xfrm>
            <a:off x="5253802" y="1322364"/>
            <a:ext cx="1407729" cy="2124221"/>
          </a:xfrm>
          <a:prstGeom prst="down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4066" y="1"/>
            <a:ext cx="12192000" cy="6875584"/>
            <a:chOff x="14066" y="1"/>
            <a:chExt cx="12192000" cy="6875584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DD340A84-35EB-46D9-B365-10FB1311D053}"/>
                </a:ext>
              </a:extLst>
            </p:cNvPr>
            <p:cNvSpPr/>
            <p:nvPr/>
          </p:nvSpPr>
          <p:spPr>
            <a:xfrm>
              <a:off x="14066" y="17585"/>
              <a:ext cx="12192000" cy="6858000"/>
            </a:xfrm>
            <a:prstGeom prst="frame">
              <a:avLst>
                <a:gd name="adj1" fmla="val 3064"/>
              </a:avLst>
            </a:prstGeom>
            <a:gradFill flip="none" rotWithShape="1">
              <a:gsLst>
                <a:gs pos="0">
                  <a:srgbClr val="FF0000"/>
                </a:gs>
                <a:gs pos="36000">
                  <a:schemeClr val="accent6"/>
                </a:gs>
                <a:gs pos="70000">
                  <a:srgbClr val="00B0F0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F9D19A18-A92E-4F8D-BB8F-177ADBD105B8}"/>
                </a:ext>
              </a:extLst>
            </p:cNvPr>
            <p:cNvSpPr/>
            <p:nvPr/>
          </p:nvSpPr>
          <p:spPr>
            <a:xfrm>
              <a:off x="14066" y="1"/>
              <a:ext cx="1322363" cy="1125415"/>
            </a:xfrm>
            <a:prstGeom prst="halfFrame">
              <a:avLst>
                <a:gd name="adj1" fmla="val 20183"/>
                <a:gd name="adj2" fmla="val 17683"/>
              </a:avLst>
            </a:prstGeom>
            <a:gradFill>
              <a:gsLst>
                <a:gs pos="0">
                  <a:srgbClr val="FF0000"/>
                </a:gs>
                <a:gs pos="36000">
                  <a:schemeClr val="accent6"/>
                </a:gs>
                <a:gs pos="70000">
                  <a:srgbClr val="00B0F0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54BF2A4E-2F51-420B-A1D9-1D8C836A86D4}"/>
                </a:ext>
              </a:extLst>
            </p:cNvPr>
            <p:cNvSpPr/>
            <p:nvPr/>
          </p:nvSpPr>
          <p:spPr>
            <a:xfrm rot="5400000">
              <a:off x="10954042" y="98475"/>
              <a:ext cx="1322363" cy="1125415"/>
            </a:xfrm>
            <a:prstGeom prst="halfFrame">
              <a:avLst>
                <a:gd name="adj1" fmla="val 17683"/>
                <a:gd name="adj2" fmla="val 17683"/>
              </a:avLst>
            </a:prstGeom>
            <a:gradFill>
              <a:gsLst>
                <a:gs pos="0">
                  <a:srgbClr val="FF0000"/>
                </a:gs>
                <a:gs pos="36000">
                  <a:schemeClr val="accent6"/>
                </a:gs>
                <a:gs pos="70000">
                  <a:srgbClr val="00B0F0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094DBDF9-7390-4709-AE82-0948162FBB12}"/>
                </a:ext>
              </a:extLst>
            </p:cNvPr>
            <p:cNvSpPr/>
            <p:nvPr/>
          </p:nvSpPr>
          <p:spPr>
            <a:xfrm rot="16200000">
              <a:off x="-84408" y="5613011"/>
              <a:ext cx="1322363" cy="1125415"/>
            </a:xfrm>
            <a:prstGeom prst="halfFrame">
              <a:avLst>
                <a:gd name="adj1" fmla="val 17683"/>
                <a:gd name="adj2" fmla="val 17683"/>
              </a:avLst>
            </a:prstGeom>
            <a:gradFill>
              <a:gsLst>
                <a:gs pos="0">
                  <a:srgbClr val="FF0000"/>
                </a:gs>
                <a:gs pos="36000">
                  <a:schemeClr val="accent6"/>
                </a:gs>
                <a:gs pos="70000">
                  <a:srgbClr val="00B0F0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D378EDC8-5D0D-4505-9289-5F763E21B730}"/>
                </a:ext>
              </a:extLst>
            </p:cNvPr>
            <p:cNvSpPr/>
            <p:nvPr/>
          </p:nvSpPr>
          <p:spPr>
            <a:xfrm rot="10800000">
              <a:off x="10855568" y="5711485"/>
              <a:ext cx="1322363" cy="1125415"/>
            </a:xfrm>
            <a:prstGeom prst="halfFrame">
              <a:avLst>
                <a:gd name="adj1" fmla="val 16433"/>
                <a:gd name="adj2" fmla="val 17683"/>
              </a:avLst>
            </a:prstGeom>
            <a:gradFill>
              <a:gsLst>
                <a:gs pos="0">
                  <a:srgbClr val="FF0000"/>
                </a:gs>
                <a:gs pos="36000">
                  <a:schemeClr val="accent6"/>
                </a:gs>
                <a:gs pos="70000">
                  <a:srgbClr val="00B0F0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076F983-6D8B-4B64-B158-4C148C7C2FC4}"/>
              </a:ext>
            </a:extLst>
          </p:cNvPr>
          <p:cNvSpPr txBox="1"/>
          <p:nvPr/>
        </p:nvSpPr>
        <p:spPr>
          <a:xfrm>
            <a:off x="3917850" y="802250"/>
            <a:ext cx="4079634" cy="646331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3462F4-D3D1-4568-B927-C7BE86B5F4F0}"/>
              </a:ext>
            </a:extLst>
          </p:cNvPr>
          <p:cNvSpPr txBox="1"/>
          <p:nvPr/>
        </p:nvSpPr>
        <p:spPr>
          <a:xfrm>
            <a:off x="2546252" y="4454884"/>
            <a:ext cx="6822831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 ( বাংলাদেশের ক্ষুদ্র নৃ-গোষ্ঠী 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104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DFDA97F4-90F0-4D09-B878-CB9E73263969}"/>
              </a:ext>
            </a:extLst>
          </p:cNvPr>
          <p:cNvSpPr/>
          <p:nvPr/>
        </p:nvSpPr>
        <p:spPr>
          <a:xfrm>
            <a:off x="4979001" y="1968695"/>
            <a:ext cx="1131065" cy="2222695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306B9-0882-4ECD-86AA-B8C9F8B9C431}"/>
              </a:ext>
            </a:extLst>
          </p:cNvPr>
          <p:cNvSpPr txBox="1"/>
          <p:nvPr/>
        </p:nvSpPr>
        <p:spPr>
          <a:xfrm>
            <a:off x="4234376" y="6580109"/>
            <a:ext cx="386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তারিকুল ইসলাম খান,নাসিরনগর,ব্রাহ্মনবাড়িয়া।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7E34E7-473D-4053-90D9-60F619F7013F}"/>
              </a:ext>
            </a:extLst>
          </p:cNvPr>
          <p:cNvSpPr txBox="1"/>
          <p:nvPr/>
        </p:nvSpPr>
        <p:spPr>
          <a:xfrm>
            <a:off x="4569655" y="1322364"/>
            <a:ext cx="225317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C8EC6F-9E17-43E4-BF16-7D2408A6F7B9}"/>
              </a:ext>
            </a:extLst>
          </p:cNvPr>
          <p:cNvSpPr txBox="1"/>
          <p:nvPr/>
        </p:nvSpPr>
        <p:spPr>
          <a:xfrm>
            <a:off x="1779564" y="4739418"/>
            <a:ext cx="8778240" cy="646331"/>
          </a:xfrm>
          <a:prstGeom prst="rect">
            <a:avLst/>
          </a:prstGeom>
          <a:gradFill>
            <a:gsLst>
              <a:gs pos="0">
                <a:srgbClr val="FF0000"/>
              </a:gs>
              <a:gs pos="36000">
                <a:schemeClr val="accent6"/>
              </a:gs>
              <a:gs pos="70000">
                <a:srgbClr val="00B0F0"/>
              </a:gs>
              <a:gs pos="100000">
                <a:srgbClr val="FFC000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ত্রিপুরাদের সংস্কৃতি বর্ণনা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14066" y="17585"/>
            <a:ext cx="12192000" cy="6858000"/>
          </a:xfrm>
          <a:prstGeom prst="frame">
            <a:avLst>
              <a:gd name="adj1" fmla="val 3064"/>
            </a:avLst>
          </a:prstGeom>
          <a:gradFill flip="none" rotWithShape="1">
            <a:gsLst>
              <a:gs pos="0">
                <a:srgbClr val="FF0000"/>
              </a:gs>
              <a:gs pos="36000">
                <a:schemeClr val="accent6"/>
              </a:gs>
              <a:gs pos="70000">
                <a:srgbClr val="00B0F0"/>
              </a:gs>
              <a:gs pos="100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0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38306B9-0882-4ECD-86AA-B8C9F8B9C431}"/>
              </a:ext>
            </a:extLst>
          </p:cNvPr>
          <p:cNvSpPr txBox="1"/>
          <p:nvPr/>
        </p:nvSpPr>
        <p:spPr>
          <a:xfrm>
            <a:off x="4234376" y="6580109"/>
            <a:ext cx="386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তারিকুল ইসলাম খান,নাসিরনগর,ব্রাহ্মনবাড়িয়া।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123DF0-E39F-45B7-A1CE-3670A1D36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6" y="395536"/>
            <a:ext cx="5570806" cy="6184572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0954EB1-B0BA-430A-93E3-C6DEB2D8149E}"/>
              </a:ext>
            </a:extLst>
          </p:cNvPr>
          <p:cNvSpPr/>
          <p:nvPr/>
        </p:nvSpPr>
        <p:spPr>
          <a:xfrm>
            <a:off x="4557932" y="3614454"/>
            <a:ext cx="1153658" cy="2787326"/>
          </a:xfrm>
          <a:custGeom>
            <a:avLst/>
            <a:gdLst>
              <a:gd name="connsiteX0" fmla="*/ 295422 w 1153658"/>
              <a:gd name="connsiteY0" fmla="*/ 1098223 h 2787326"/>
              <a:gd name="connsiteX1" fmla="*/ 253219 w 1153658"/>
              <a:gd name="connsiteY1" fmla="*/ 1027884 h 2787326"/>
              <a:gd name="connsiteX2" fmla="*/ 239151 w 1153658"/>
              <a:gd name="connsiteY2" fmla="*/ 985681 h 2787326"/>
              <a:gd name="connsiteX3" fmla="*/ 98474 w 1153658"/>
              <a:gd name="connsiteY3" fmla="*/ 971614 h 2787326"/>
              <a:gd name="connsiteX4" fmla="*/ 70339 w 1153658"/>
              <a:gd name="connsiteY4" fmla="*/ 887208 h 2787326"/>
              <a:gd name="connsiteX5" fmla="*/ 0 w 1153658"/>
              <a:gd name="connsiteY5" fmla="*/ 760598 h 2787326"/>
              <a:gd name="connsiteX6" fmla="*/ 28136 w 1153658"/>
              <a:gd name="connsiteY6" fmla="*/ 718395 h 2787326"/>
              <a:gd name="connsiteX7" fmla="*/ 112542 w 1153658"/>
              <a:gd name="connsiteY7" fmla="*/ 690260 h 2787326"/>
              <a:gd name="connsiteX8" fmla="*/ 140677 w 1153658"/>
              <a:gd name="connsiteY8" fmla="*/ 662124 h 2787326"/>
              <a:gd name="connsiteX9" fmla="*/ 112542 w 1153658"/>
              <a:gd name="connsiteY9" fmla="*/ 493312 h 2787326"/>
              <a:gd name="connsiteX10" fmla="*/ 84406 w 1153658"/>
              <a:gd name="connsiteY10" fmla="*/ 465177 h 2787326"/>
              <a:gd name="connsiteX11" fmla="*/ 70339 w 1153658"/>
              <a:gd name="connsiteY11" fmla="*/ 408906 h 2787326"/>
              <a:gd name="connsiteX12" fmla="*/ 56271 w 1153658"/>
              <a:gd name="connsiteY12" fmla="*/ 366703 h 2787326"/>
              <a:gd name="connsiteX13" fmla="*/ 112542 w 1153658"/>
              <a:gd name="connsiteY13" fmla="*/ 352635 h 2787326"/>
              <a:gd name="connsiteX14" fmla="*/ 281354 w 1153658"/>
              <a:gd name="connsiteY14" fmla="*/ 338568 h 2787326"/>
              <a:gd name="connsiteX15" fmla="*/ 281354 w 1153658"/>
              <a:gd name="connsiteY15" fmla="*/ 99417 h 2787326"/>
              <a:gd name="connsiteX16" fmla="*/ 295422 w 1153658"/>
              <a:gd name="connsiteY16" fmla="*/ 943 h 2787326"/>
              <a:gd name="connsiteX17" fmla="*/ 379828 w 1153658"/>
              <a:gd name="connsiteY17" fmla="*/ 15011 h 2787326"/>
              <a:gd name="connsiteX18" fmla="*/ 422031 w 1153658"/>
              <a:gd name="connsiteY18" fmla="*/ 43146 h 2787326"/>
              <a:gd name="connsiteX19" fmla="*/ 562708 w 1153658"/>
              <a:gd name="connsiteY19" fmla="*/ 29078 h 2787326"/>
              <a:gd name="connsiteX20" fmla="*/ 604911 w 1153658"/>
              <a:gd name="connsiteY20" fmla="*/ 943 h 2787326"/>
              <a:gd name="connsiteX21" fmla="*/ 703385 w 1153658"/>
              <a:gd name="connsiteY21" fmla="*/ 57214 h 2787326"/>
              <a:gd name="connsiteX22" fmla="*/ 717453 w 1153658"/>
              <a:gd name="connsiteY22" fmla="*/ 211958 h 2787326"/>
              <a:gd name="connsiteX23" fmla="*/ 745588 w 1153658"/>
              <a:gd name="connsiteY23" fmla="*/ 240094 h 2787326"/>
              <a:gd name="connsiteX24" fmla="*/ 759656 w 1153658"/>
              <a:gd name="connsiteY24" fmla="*/ 408906 h 2787326"/>
              <a:gd name="connsiteX25" fmla="*/ 801859 w 1153658"/>
              <a:gd name="connsiteY25" fmla="*/ 437041 h 2787326"/>
              <a:gd name="connsiteX26" fmla="*/ 759656 w 1153658"/>
              <a:gd name="connsiteY26" fmla="*/ 605854 h 2787326"/>
              <a:gd name="connsiteX27" fmla="*/ 759656 w 1153658"/>
              <a:gd name="connsiteY27" fmla="*/ 704328 h 2787326"/>
              <a:gd name="connsiteX28" fmla="*/ 801859 w 1153658"/>
              <a:gd name="connsiteY28" fmla="*/ 732463 h 2787326"/>
              <a:gd name="connsiteX29" fmla="*/ 815926 w 1153658"/>
              <a:gd name="connsiteY29" fmla="*/ 774666 h 2787326"/>
              <a:gd name="connsiteX30" fmla="*/ 844062 w 1153658"/>
              <a:gd name="connsiteY30" fmla="*/ 887208 h 2787326"/>
              <a:gd name="connsiteX31" fmla="*/ 886265 w 1153658"/>
              <a:gd name="connsiteY31" fmla="*/ 859072 h 2787326"/>
              <a:gd name="connsiteX32" fmla="*/ 928468 w 1153658"/>
              <a:gd name="connsiteY32" fmla="*/ 845004 h 2787326"/>
              <a:gd name="connsiteX33" fmla="*/ 956603 w 1153658"/>
              <a:gd name="connsiteY33" fmla="*/ 999749 h 2787326"/>
              <a:gd name="connsiteX34" fmla="*/ 984739 w 1153658"/>
              <a:gd name="connsiteY34" fmla="*/ 1084155 h 2787326"/>
              <a:gd name="connsiteX35" fmla="*/ 998806 w 1153658"/>
              <a:gd name="connsiteY35" fmla="*/ 1520254 h 2787326"/>
              <a:gd name="connsiteX36" fmla="*/ 1041010 w 1153658"/>
              <a:gd name="connsiteY36" fmla="*/ 1618728 h 2787326"/>
              <a:gd name="connsiteX37" fmla="*/ 1083213 w 1153658"/>
              <a:gd name="connsiteY37" fmla="*/ 1646863 h 2787326"/>
              <a:gd name="connsiteX38" fmla="*/ 1069145 w 1153658"/>
              <a:gd name="connsiteY38" fmla="*/ 1689066 h 2787326"/>
              <a:gd name="connsiteX39" fmla="*/ 1069145 w 1153658"/>
              <a:gd name="connsiteY39" fmla="*/ 1970420 h 2787326"/>
              <a:gd name="connsiteX40" fmla="*/ 1083213 w 1153658"/>
              <a:gd name="connsiteY40" fmla="*/ 2012623 h 2787326"/>
              <a:gd name="connsiteX41" fmla="*/ 1111348 w 1153658"/>
              <a:gd name="connsiteY41" fmla="*/ 2350248 h 2787326"/>
              <a:gd name="connsiteX42" fmla="*/ 1125416 w 1153658"/>
              <a:gd name="connsiteY42" fmla="*/ 2392451 h 2787326"/>
              <a:gd name="connsiteX43" fmla="*/ 1153551 w 1153658"/>
              <a:gd name="connsiteY43" fmla="*/ 2504992 h 2787326"/>
              <a:gd name="connsiteX44" fmla="*/ 1139483 w 1153658"/>
              <a:gd name="connsiteY44" fmla="*/ 2589398 h 2787326"/>
              <a:gd name="connsiteX45" fmla="*/ 1069145 w 1153658"/>
              <a:gd name="connsiteY45" fmla="*/ 2561263 h 2787326"/>
              <a:gd name="connsiteX46" fmla="*/ 1055077 w 1153658"/>
              <a:gd name="connsiteY46" fmla="*/ 2462789 h 2787326"/>
              <a:gd name="connsiteX47" fmla="*/ 970671 w 1153658"/>
              <a:gd name="connsiteY47" fmla="*/ 2504992 h 2787326"/>
              <a:gd name="connsiteX48" fmla="*/ 900333 w 1153658"/>
              <a:gd name="connsiteY48" fmla="*/ 2476857 h 2787326"/>
              <a:gd name="connsiteX49" fmla="*/ 844062 w 1153658"/>
              <a:gd name="connsiteY49" fmla="*/ 2364315 h 2787326"/>
              <a:gd name="connsiteX50" fmla="*/ 773723 w 1153658"/>
              <a:gd name="connsiteY50" fmla="*/ 2406518 h 2787326"/>
              <a:gd name="connsiteX51" fmla="*/ 731520 w 1153658"/>
              <a:gd name="connsiteY51" fmla="*/ 2392451 h 2787326"/>
              <a:gd name="connsiteX52" fmla="*/ 675250 w 1153658"/>
              <a:gd name="connsiteY52" fmla="*/ 2448721 h 2787326"/>
              <a:gd name="connsiteX53" fmla="*/ 647114 w 1153658"/>
              <a:gd name="connsiteY53" fmla="*/ 2490924 h 2787326"/>
              <a:gd name="connsiteX54" fmla="*/ 633046 w 1153658"/>
              <a:gd name="connsiteY54" fmla="*/ 2533128 h 2787326"/>
              <a:gd name="connsiteX55" fmla="*/ 618979 w 1153658"/>
              <a:gd name="connsiteY55" fmla="*/ 2589398 h 2787326"/>
              <a:gd name="connsiteX56" fmla="*/ 590843 w 1153658"/>
              <a:gd name="connsiteY56" fmla="*/ 2631601 h 2787326"/>
              <a:gd name="connsiteX57" fmla="*/ 647114 w 1153658"/>
              <a:gd name="connsiteY57" fmla="*/ 2758211 h 2787326"/>
              <a:gd name="connsiteX58" fmla="*/ 689317 w 1153658"/>
              <a:gd name="connsiteY58" fmla="*/ 2786346 h 2787326"/>
              <a:gd name="connsiteX59" fmla="*/ 534573 w 1153658"/>
              <a:gd name="connsiteY59" fmla="*/ 2758211 h 2787326"/>
              <a:gd name="connsiteX60" fmla="*/ 506437 w 1153658"/>
              <a:gd name="connsiteY60" fmla="*/ 2730075 h 2787326"/>
              <a:gd name="connsiteX61" fmla="*/ 450166 w 1153658"/>
              <a:gd name="connsiteY61" fmla="*/ 2645669 h 2787326"/>
              <a:gd name="connsiteX62" fmla="*/ 464234 w 1153658"/>
              <a:gd name="connsiteY62" fmla="*/ 2519060 h 2787326"/>
              <a:gd name="connsiteX63" fmla="*/ 422031 w 1153658"/>
              <a:gd name="connsiteY63" fmla="*/ 2490924 h 2787326"/>
              <a:gd name="connsiteX64" fmla="*/ 393896 w 1153658"/>
              <a:gd name="connsiteY64" fmla="*/ 2448721 h 2787326"/>
              <a:gd name="connsiteX65" fmla="*/ 351693 w 1153658"/>
              <a:gd name="connsiteY65" fmla="*/ 2434654 h 2787326"/>
              <a:gd name="connsiteX66" fmla="*/ 211016 w 1153658"/>
              <a:gd name="connsiteY66" fmla="*/ 2420586 h 2787326"/>
              <a:gd name="connsiteX67" fmla="*/ 196948 w 1153658"/>
              <a:gd name="connsiteY67" fmla="*/ 2265841 h 2787326"/>
              <a:gd name="connsiteX68" fmla="*/ 168813 w 1153658"/>
              <a:gd name="connsiteY68" fmla="*/ 2167368 h 2787326"/>
              <a:gd name="connsiteX69" fmla="*/ 182880 w 1153658"/>
              <a:gd name="connsiteY69" fmla="*/ 1914149 h 2787326"/>
              <a:gd name="connsiteX70" fmla="*/ 281354 w 1153658"/>
              <a:gd name="connsiteY70" fmla="*/ 1900081 h 2787326"/>
              <a:gd name="connsiteX71" fmla="*/ 309490 w 1153658"/>
              <a:gd name="connsiteY71" fmla="*/ 1815675 h 2787326"/>
              <a:gd name="connsiteX72" fmla="*/ 295422 w 1153658"/>
              <a:gd name="connsiteY72" fmla="*/ 1745337 h 2787326"/>
              <a:gd name="connsiteX73" fmla="*/ 281354 w 1153658"/>
              <a:gd name="connsiteY73" fmla="*/ 1646863 h 2787326"/>
              <a:gd name="connsiteX74" fmla="*/ 211016 w 1153658"/>
              <a:gd name="connsiteY74" fmla="*/ 1674998 h 2787326"/>
              <a:gd name="connsiteX75" fmla="*/ 267286 w 1153658"/>
              <a:gd name="connsiteY75" fmla="*/ 1689066 h 2787326"/>
              <a:gd name="connsiteX76" fmla="*/ 337625 w 1153658"/>
              <a:gd name="connsiteY76" fmla="*/ 1815675 h 2787326"/>
              <a:gd name="connsiteX77" fmla="*/ 365760 w 1153658"/>
              <a:gd name="connsiteY77" fmla="*/ 1914149 h 2787326"/>
              <a:gd name="connsiteX78" fmla="*/ 478302 w 1153658"/>
              <a:gd name="connsiteY78" fmla="*/ 1900081 h 2787326"/>
              <a:gd name="connsiteX79" fmla="*/ 520505 w 1153658"/>
              <a:gd name="connsiteY79" fmla="*/ 1886014 h 2787326"/>
              <a:gd name="connsiteX80" fmla="*/ 562708 w 1153658"/>
              <a:gd name="connsiteY80" fmla="*/ 1900081 h 2787326"/>
              <a:gd name="connsiteX81" fmla="*/ 604911 w 1153658"/>
              <a:gd name="connsiteY81" fmla="*/ 1886014 h 2787326"/>
              <a:gd name="connsiteX82" fmla="*/ 590843 w 1153658"/>
              <a:gd name="connsiteY82" fmla="*/ 1801608 h 2787326"/>
              <a:gd name="connsiteX83" fmla="*/ 548640 w 1153658"/>
              <a:gd name="connsiteY83" fmla="*/ 1632795 h 2787326"/>
              <a:gd name="connsiteX84" fmla="*/ 534573 w 1153658"/>
              <a:gd name="connsiteY84" fmla="*/ 1534321 h 2787326"/>
              <a:gd name="connsiteX85" fmla="*/ 506437 w 1153658"/>
              <a:gd name="connsiteY85" fmla="*/ 1449915 h 2787326"/>
              <a:gd name="connsiteX86" fmla="*/ 492370 w 1153658"/>
              <a:gd name="connsiteY86" fmla="*/ 1365509 h 2787326"/>
              <a:gd name="connsiteX87" fmla="*/ 478302 w 1153658"/>
              <a:gd name="connsiteY87" fmla="*/ 1154494 h 2787326"/>
              <a:gd name="connsiteX88" fmla="*/ 379828 w 1153658"/>
              <a:gd name="connsiteY88" fmla="*/ 1168561 h 2787326"/>
              <a:gd name="connsiteX89" fmla="*/ 365760 w 1153658"/>
              <a:gd name="connsiteY89" fmla="*/ 1210764 h 2787326"/>
              <a:gd name="connsiteX90" fmla="*/ 337625 w 1153658"/>
              <a:gd name="connsiteY90" fmla="*/ 1238900 h 2787326"/>
              <a:gd name="connsiteX91" fmla="*/ 323557 w 1153658"/>
              <a:gd name="connsiteY91" fmla="*/ 1168561 h 2787326"/>
              <a:gd name="connsiteX92" fmla="*/ 295422 w 1153658"/>
              <a:gd name="connsiteY92" fmla="*/ 1098223 h 278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153658" h="2787326">
                <a:moveTo>
                  <a:pt x="295422" y="1098223"/>
                </a:moveTo>
                <a:cubicBezTo>
                  <a:pt x="283699" y="1074777"/>
                  <a:pt x="265447" y="1052340"/>
                  <a:pt x="253219" y="1027884"/>
                </a:cubicBezTo>
                <a:cubicBezTo>
                  <a:pt x="246587" y="1014621"/>
                  <a:pt x="253087" y="990749"/>
                  <a:pt x="239151" y="985681"/>
                </a:cubicBezTo>
                <a:cubicBezTo>
                  <a:pt x="194862" y="969576"/>
                  <a:pt x="145366" y="976303"/>
                  <a:pt x="98474" y="971614"/>
                </a:cubicBezTo>
                <a:cubicBezTo>
                  <a:pt x="89096" y="943479"/>
                  <a:pt x="86790" y="911884"/>
                  <a:pt x="70339" y="887208"/>
                </a:cubicBezTo>
                <a:cubicBezTo>
                  <a:pt x="5843" y="790463"/>
                  <a:pt x="24761" y="834880"/>
                  <a:pt x="0" y="760598"/>
                </a:cubicBezTo>
                <a:cubicBezTo>
                  <a:pt x="9379" y="746530"/>
                  <a:pt x="13799" y="727356"/>
                  <a:pt x="28136" y="718395"/>
                </a:cubicBezTo>
                <a:cubicBezTo>
                  <a:pt x="53285" y="702677"/>
                  <a:pt x="112542" y="690260"/>
                  <a:pt x="112542" y="690260"/>
                </a:cubicBezTo>
                <a:cubicBezTo>
                  <a:pt x="121920" y="680881"/>
                  <a:pt x="139476" y="675333"/>
                  <a:pt x="140677" y="662124"/>
                </a:cubicBezTo>
                <a:cubicBezTo>
                  <a:pt x="141482" y="653272"/>
                  <a:pt x="134273" y="529529"/>
                  <a:pt x="112542" y="493312"/>
                </a:cubicBezTo>
                <a:cubicBezTo>
                  <a:pt x="105718" y="481939"/>
                  <a:pt x="93785" y="474555"/>
                  <a:pt x="84406" y="465177"/>
                </a:cubicBezTo>
                <a:cubicBezTo>
                  <a:pt x="79717" y="446420"/>
                  <a:pt x="75650" y="427496"/>
                  <a:pt x="70339" y="408906"/>
                </a:cubicBezTo>
                <a:cubicBezTo>
                  <a:pt x="66265" y="394648"/>
                  <a:pt x="47374" y="378566"/>
                  <a:pt x="56271" y="366703"/>
                </a:cubicBezTo>
                <a:cubicBezTo>
                  <a:pt x="67872" y="351236"/>
                  <a:pt x="93357" y="355033"/>
                  <a:pt x="112542" y="352635"/>
                </a:cubicBezTo>
                <a:cubicBezTo>
                  <a:pt x="168572" y="345631"/>
                  <a:pt x="225083" y="343257"/>
                  <a:pt x="281354" y="338568"/>
                </a:cubicBezTo>
                <a:cubicBezTo>
                  <a:pt x="319643" y="223702"/>
                  <a:pt x="281354" y="356529"/>
                  <a:pt x="281354" y="99417"/>
                </a:cubicBezTo>
                <a:cubicBezTo>
                  <a:pt x="281354" y="66259"/>
                  <a:pt x="290733" y="33768"/>
                  <a:pt x="295422" y="943"/>
                </a:cubicBezTo>
                <a:cubicBezTo>
                  <a:pt x="323557" y="5632"/>
                  <a:pt x="352768" y="5991"/>
                  <a:pt x="379828" y="15011"/>
                </a:cubicBezTo>
                <a:cubicBezTo>
                  <a:pt x="395868" y="20358"/>
                  <a:pt x="405174" y="41849"/>
                  <a:pt x="422031" y="43146"/>
                </a:cubicBezTo>
                <a:cubicBezTo>
                  <a:pt x="469018" y="46760"/>
                  <a:pt x="515816" y="33767"/>
                  <a:pt x="562708" y="29078"/>
                </a:cubicBezTo>
                <a:cubicBezTo>
                  <a:pt x="576776" y="19700"/>
                  <a:pt x="588174" y="3334"/>
                  <a:pt x="604911" y="943"/>
                </a:cubicBezTo>
                <a:cubicBezTo>
                  <a:pt x="654505" y="-6141"/>
                  <a:pt x="674241" y="28070"/>
                  <a:pt x="703385" y="57214"/>
                </a:cubicBezTo>
                <a:cubicBezTo>
                  <a:pt x="690187" y="162794"/>
                  <a:pt x="667019" y="148915"/>
                  <a:pt x="717453" y="211958"/>
                </a:cubicBezTo>
                <a:cubicBezTo>
                  <a:pt x="725738" y="222315"/>
                  <a:pt x="736210" y="230715"/>
                  <a:pt x="745588" y="240094"/>
                </a:cubicBezTo>
                <a:cubicBezTo>
                  <a:pt x="750277" y="296365"/>
                  <a:pt x="744144" y="354613"/>
                  <a:pt x="759656" y="408906"/>
                </a:cubicBezTo>
                <a:cubicBezTo>
                  <a:pt x="764301" y="425163"/>
                  <a:pt x="799080" y="420364"/>
                  <a:pt x="801859" y="437041"/>
                </a:cubicBezTo>
                <a:cubicBezTo>
                  <a:pt x="821642" y="555743"/>
                  <a:pt x="811215" y="554293"/>
                  <a:pt x="759656" y="605854"/>
                </a:cubicBezTo>
                <a:cubicBezTo>
                  <a:pt x="747000" y="643820"/>
                  <a:pt x="732178" y="663111"/>
                  <a:pt x="759656" y="704328"/>
                </a:cubicBezTo>
                <a:cubicBezTo>
                  <a:pt x="769034" y="718396"/>
                  <a:pt x="787791" y="723085"/>
                  <a:pt x="801859" y="732463"/>
                </a:cubicBezTo>
                <a:cubicBezTo>
                  <a:pt x="806548" y="746531"/>
                  <a:pt x="812024" y="760360"/>
                  <a:pt x="815926" y="774666"/>
                </a:cubicBezTo>
                <a:cubicBezTo>
                  <a:pt x="826100" y="811972"/>
                  <a:pt x="819307" y="857502"/>
                  <a:pt x="844062" y="887208"/>
                </a:cubicBezTo>
                <a:cubicBezTo>
                  <a:pt x="854886" y="900197"/>
                  <a:pt x="871143" y="866633"/>
                  <a:pt x="886265" y="859072"/>
                </a:cubicBezTo>
                <a:cubicBezTo>
                  <a:pt x="899528" y="852440"/>
                  <a:pt x="914400" y="849693"/>
                  <a:pt x="928468" y="845004"/>
                </a:cubicBezTo>
                <a:cubicBezTo>
                  <a:pt x="966971" y="960512"/>
                  <a:pt x="908881" y="777045"/>
                  <a:pt x="956603" y="999749"/>
                </a:cubicBezTo>
                <a:cubicBezTo>
                  <a:pt x="962817" y="1028748"/>
                  <a:pt x="984739" y="1084155"/>
                  <a:pt x="984739" y="1084155"/>
                </a:cubicBezTo>
                <a:cubicBezTo>
                  <a:pt x="989428" y="1229521"/>
                  <a:pt x="990265" y="1375063"/>
                  <a:pt x="998806" y="1520254"/>
                </a:cubicBezTo>
                <a:cubicBezTo>
                  <a:pt x="999919" y="1539182"/>
                  <a:pt x="1033942" y="1610246"/>
                  <a:pt x="1041010" y="1618728"/>
                </a:cubicBezTo>
                <a:cubicBezTo>
                  <a:pt x="1051834" y="1631716"/>
                  <a:pt x="1069145" y="1637485"/>
                  <a:pt x="1083213" y="1646863"/>
                </a:cubicBezTo>
                <a:cubicBezTo>
                  <a:pt x="1078524" y="1660931"/>
                  <a:pt x="1071242" y="1674386"/>
                  <a:pt x="1069145" y="1689066"/>
                </a:cubicBezTo>
                <a:cubicBezTo>
                  <a:pt x="1051291" y="1814042"/>
                  <a:pt x="1049309" y="1851408"/>
                  <a:pt x="1069145" y="1970420"/>
                </a:cubicBezTo>
                <a:cubicBezTo>
                  <a:pt x="1071583" y="1985047"/>
                  <a:pt x="1078524" y="1998555"/>
                  <a:pt x="1083213" y="2012623"/>
                </a:cubicBezTo>
                <a:cubicBezTo>
                  <a:pt x="1092591" y="2125165"/>
                  <a:pt x="1098877" y="2238007"/>
                  <a:pt x="1111348" y="2350248"/>
                </a:cubicBezTo>
                <a:cubicBezTo>
                  <a:pt x="1112986" y="2364986"/>
                  <a:pt x="1121820" y="2378065"/>
                  <a:pt x="1125416" y="2392451"/>
                </a:cubicBezTo>
                <a:lnTo>
                  <a:pt x="1153551" y="2504992"/>
                </a:lnTo>
                <a:cubicBezTo>
                  <a:pt x="1148862" y="2533127"/>
                  <a:pt x="1163216" y="2573576"/>
                  <a:pt x="1139483" y="2589398"/>
                </a:cubicBezTo>
                <a:cubicBezTo>
                  <a:pt x="1118472" y="2603405"/>
                  <a:pt x="1083152" y="2582274"/>
                  <a:pt x="1069145" y="2561263"/>
                </a:cubicBezTo>
                <a:cubicBezTo>
                  <a:pt x="1050752" y="2533674"/>
                  <a:pt x="1059766" y="2495614"/>
                  <a:pt x="1055077" y="2462789"/>
                </a:cubicBezTo>
                <a:cubicBezTo>
                  <a:pt x="1038982" y="2473519"/>
                  <a:pt x="995193" y="2508057"/>
                  <a:pt x="970671" y="2504992"/>
                </a:cubicBezTo>
                <a:cubicBezTo>
                  <a:pt x="945614" y="2501860"/>
                  <a:pt x="923779" y="2486235"/>
                  <a:pt x="900333" y="2476857"/>
                </a:cubicBezTo>
                <a:cubicBezTo>
                  <a:pt x="868003" y="2379868"/>
                  <a:pt x="893168" y="2413422"/>
                  <a:pt x="844062" y="2364315"/>
                </a:cubicBezTo>
                <a:cubicBezTo>
                  <a:pt x="821774" y="2386603"/>
                  <a:pt x="810248" y="2406518"/>
                  <a:pt x="773723" y="2406518"/>
                </a:cubicBezTo>
                <a:cubicBezTo>
                  <a:pt x="758894" y="2406518"/>
                  <a:pt x="745588" y="2397140"/>
                  <a:pt x="731520" y="2392451"/>
                </a:cubicBezTo>
                <a:cubicBezTo>
                  <a:pt x="700829" y="2484529"/>
                  <a:pt x="743456" y="2394157"/>
                  <a:pt x="675250" y="2448721"/>
                </a:cubicBezTo>
                <a:cubicBezTo>
                  <a:pt x="662047" y="2459283"/>
                  <a:pt x="656493" y="2476856"/>
                  <a:pt x="647114" y="2490924"/>
                </a:cubicBezTo>
                <a:cubicBezTo>
                  <a:pt x="642425" y="2504992"/>
                  <a:pt x="637120" y="2518870"/>
                  <a:pt x="633046" y="2533128"/>
                </a:cubicBezTo>
                <a:cubicBezTo>
                  <a:pt x="627735" y="2551718"/>
                  <a:pt x="626595" y="2571627"/>
                  <a:pt x="618979" y="2589398"/>
                </a:cubicBezTo>
                <a:cubicBezTo>
                  <a:pt x="612319" y="2604938"/>
                  <a:pt x="600222" y="2617533"/>
                  <a:pt x="590843" y="2631601"/>
                </a:cubicBezTo>
                <a:cubicBezTo>
                  <a:pt x="604772" y="2673387"/>
                  <a:pt x="613675" y="2724772"/>
                  <a:pt x="647114" y="2758211"/>
                </a:cubicBezTo>
                <a:cubicBezTo>
                  <a:pt x="659069" y="2770166"/>
                  <a:pt x="705719" y="2782246"/>
                  <a:pt x="689317" y="2786346"/>
                </a:cubicBezTo>
                <a:cubicBezTo>
                  <a:pt x="664116" y="2792646"/>
                  <a:pt x="569127" y="2766849"/>
                  <a:pt x="534573" y="2758211"/>
                </a:cubicBezTo>
                <a:cubicBezTo>
                  <a:pt x="525194" y="2748832"/>
                  <a:pt x="514395" y="2740686"/>
                  <a:pt x="506437" y="2730075"/>
                </a:cubicBezTo>
                <a:cubicBezTo>
                  <a:pt x="486148" y="2703023"/>
                  <a:pt x="450166" y="2645669"/>
                  <a:pt x="450166" y="2645669"/>
                </a:cubicBezTo>
                <a:cubicBezTo>
                  <a:pt x="454855" y="2603466"/>
                  <a:pt x="471830" y="2560838"/>
                  <a:pt x="464234" y="2519060"/>
                </a:cubicBezTo>
                <a:cubicBezTo>
                  <a:pt x="461210" y="2502425"/>
                  <a:pt x="433986" y="2502879"/>
                  <a:pt x="422031" y="2490924"/>
                </a:cubicBezTo>
                <a:cubicBezTo>
                  <a:pt x="410076" y="2478969"/>
                  <a:pt x="407098" y="2459283"/>
                  <a:pt x="393896" y="2448721"/>
                </a:cubicBezTo>
                <a:cubicBezTo>
                  <a:pt x="382317" y="2439458"/>
                  <a:pt x="366349" y="2436909"/>
                  <a:pt x="351693" y="2434654"/>
                </a:cubicBezTo>
                <a:cubicBezTo>
                  <a:pt x="305115" y="2427488"/>
                  <a:pt x="257908" y="2425275"/>
                  <a:pt x="211016" y="2420586"/>
                </a:cubicBezTo>
                <a:cubicBezTo>
                  <a:pt x="206327" y="2369004"/>
                  <a:pt x="203793" y="2317181"/>
                  <a:pt x="196948" y="2265841"/>
                </a:cubicBezTo>
                <a:cubicBezTo>
                  <a:pt x="193023" y="2236407"/>
                  <a:pt x="178456" y="2196297"/>
                  <a:pt x="168813" y="2167368"/>
                </a:cubicBezTo>
                <a:cubicBezTo>
                  <a:pt x="173502" y="2082962"/>
                  <a:pt x="150075" y="1992061"/>
                  <a:pt x="182880" y="1914149"/>
                </a:cubicBezTo>
                <a:cubicBezTo>
                  <a:pt x="195747" y="1883589"/>
                  <a:pt x="255181" y="1920438"/>
                  <a:pt x="281354" y="1900081"/>
                </a:cubicBezTo>
                <a:cubicBezTo>
                  <a:pt x="304764" y="1881873"/>
                  <a:pt x="309490" y="1815675"/>
                  <a:pt x="309490" y="1815675"/>
                </a:cubicBezTo>
                <a:cubicBezTo>
                  <a:pt x="304801" y="1792229"/>
                  <a:pt x="299353" y="1768922"/>
                  <a:pt x="295422" y="1745337"/>
                </a:cubicBezTo>
                <a:cubicBezTo>
                  <a:pt x="289971" y="1712630"/>
                  <a:pt x="306827" y="1668090"/>
                  <a:pt x="281354" y="1646863"/>
                </a:cubicBezTo>
                <a:cubicBezTo>
                  <a:pt x="261955" y="1630697"/>
                  <a:pt x="234462" y="1665620"/>
                  <a:pt x="211016" y="1674998"/>
                </a:cubicBezTo>
                <a:cubicBezTo>
                  <a:pt x="229773" y="1679687"/>
                  <a:pt x="252736" y="1676334"/>
                  <a:pt x="267286" y="1689066"/>
                </a:cubicBezTo>
                <a:cubicBezTo>
                  <a:pt x="307727" y="1724453"/>
                  <a:pt x="323413" y="1768300"/>
                  <a:pt x="337625" y="1815675"/>
                </a:cubicBezTo>
                <a:cubicBezTo>
                  <a:pt x="347434" y="1848373"/>
                  <a:pt x="356382" y="1881324"/>
                  <a:pt x="365760" y="1914149"/>
                </a:cubicBezTo>
                <a:cubicBezTo>
                  <a:pt x="403274" y="1909460"/>
                  <a:pt x="441106" y="1906844"/>
                  <a:pt x="478302" y="1900081"/>
                </a:cubicBezTo>
                <a:cubicBezTo>
                  <a:pt x="492891" y="1897428"/>
                  <a:pt x="505676" y="1886014"/>
                  <a:pt x="520505" y="1886014"/>
                </a:cubicBezTo>
                <a:cubicBezTo>
                  <a:pt x="535334" y="1886014"/>
                  <a:pt x="548640" y="1895392"/>
                  <a:pt x="562708" y="1900081"/>
                </a:cubicBezTo>
                <a:cubicBezTo>
                  <a:pt x="576776" y="1895392"/>
                  <a:pt x="600837" y="1900272"/>
                  <a:pt x="604911" y="1886014"/>
                </a:cubicBezTo>
                <a:cubicBezTo>
                  <a:pt x="612747" y="1858588"/>
                  <a:pt x="597761" y="1829280"/>
                  <a:pt x="590843" y="1801608"/>
                </a:cubicBezTo>
                <a:cubicBezTo>
                  <a:pt x="542769" y="1609309"/>
                  <a:pt x="578086" y="1824196"/>
                  <a:pt x="548640" y="1632795"/>
                </a:cubicBezTo>
                <a:cubicBezTo>
                  <a:pt x="543598" y="1600023"/>
                  <a:pt x="542029" y="1566630"/>
                  <a:pt x="534573" y="1534321"/>
                </a:cubicBezTo>
                <a:cubicBezTo>
                  <a:pt x="527904" y="1505423"/>
                  <a:pt x="506437" y="1449915"/>
                  <a:pt x="506437" y="1449915"/>
                </a:cubicBezTo>
                <a:cubicBezTo>
                  <a:pt x="501748" y="1421780"/>
                  <a:pt x="495074" y="1393904"/>
                  <a:pt x="492370" y="1365509"/>
                </a:cubicBezTo>
                <a:cubicBezTo>
                  <a:pt x="485687" y="1295332"/>
                  <a:pt x="513277" y="1215700"/>
                  <a:pt x="478302" y="1154494"/>
                </a:cubicBezTo>
                <a:cubicBezTo>
                  <a:pt x="461851" y="1125705"/>
                  <a:pt x="412653" y="1163872"/>
                  <a:pt x="379828" y="1168561"/>
                </a:cubicBezTo>
                <a:cubicBezTo>
                  <a:pt x="375139" y="1182629"/>
                  <a:pt x="373389" y="1198048"/>
                  <a:pt x="365760" y="1210764"/>
                </a:cubicBezTo>
                <a:cubicBezTo>
                  <a:pt x="358936" y="1222137"/>
                  <a:pt x="347004" y="1248279"/>
                  <a:pt x="337625" y="1238900"/>
                </a:cubicBezTo>
                <a:cubicBezTo>
                  <a:pt x="320718" y="1221993"/>
                  <a:pt x="329848" y="1191629"/>
                  <a:pt x="323557" y="1168561"/>
                </a:cubicBezTo>
                <a:cubicBezTo>
                  <a:pt x="315754" y="1139949"/>
                  <a:pt x="307145" y="1121669"/>
                  <a:pt x="295422" y="1098223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6A2DF8-B0CC-42D0-89FB-6864D57E6D59}"/>
              </a:ext>
            </a:extLst>
          </p:cNvPr>
          <p:cNvSpPr txBox="1"/>
          <p:nvPr/>
        </p:nvSpPr>
        <p:spPr>
          <a:xfrm>
            <a:off x="8756259" y="1832201"/>
            <a:ext cx="2485291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পার্বত্য অঞ্চল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F921D-4E6D-4A70-889A-227244608559}"/>
              </a:ext>
            </a:extLst>
          </p:cNvPr>
          <p:cNvSpPr txBox="1"/>
          <p:nvPr/>
        </p:nvSpPr>
        <p:spPr>
          <a:xfrm>
            <a:off x="6314050" y="3061359"/>
            <a:ext cx="5472332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পার্বত্য অঞ্চলের আরেকটি বৃহৎ জনগোষ্ঠীর নাম ত্রিপুরা। চাকমা মারমাদের পর ত্রিপুরা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জনগোষ্ঠী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হচ্ছে সংখ্যাগরিষ্ঠ। বাংলাদেশ ছাড়াও ভারতের ত্রিপুরা রাজ্যে এই জনগোষ্ঠী বাস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0D5C3A-81F0-495E-97EE-91CB3203FE45}"/>
              </a:ext>
            </a:extLst>
          </p:cNvPr>
          <p:cNvSpPr txBox="1"/>
          <p:nvPr/>
        </p:nvSpPr>
        <p:spPr>
          <a:xfrm>
            <a:off x="6105380" y="395536"/>
            <a:ext cx="1364565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662796-710F-472F-8188-12F418AC1778}"/>
              </a:ext>
            </a:extLst>
          </p:cNvPr>
          <p:cNvGrpSpPr/>
          <p:nvPr/>
        </p:nvGrpSpPr>
        <p:grpSpPr>
          <a:xfrm>
            <a:off x="8241884" y="326238"/>
            <a:ext cx="3514043" cy="1488021"/>
            <a:chOff x="9151629" y="247510"/>
            <a:chExt cx="3514043" cy="108931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5471FA-D1FF-4448-9741-EA5545F92546}"/>
                </a:ext>
              </a:extLst>
            </p:cNvPr>
            <p:cNvSpPr txBox="1"/>
            <p:nvPr/>
          </p:nvSpPr>
          <p:spPr>
            <a:xfrm>
              <a:off x="9151629" y="247510"/>
              <a:ext cx="3514043" cy="52322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Aldhabi" panose="01000000000000000000" pitchFamily="2" charset="-78"/>
                  <a:cs typeface="Aldhabi" panose="01000000000000000000" pitchFamily="2" charset="-78"/>
                </a:rPr>
                <a:t>এই খানে ক্লিক  করুন</a:t>
              </a:r>
              <a:endParaRPr lang="en-US" sz="2800" dirty="0"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F0C9A136-E229-4445-92D1-8149389E9526}"/>
                </a:ext>
              </a:extLst>
            </p:cNvPr>
            <p:cNvSpPr/>
            <p:nvPr/>
          </p:nvSpPr>
          <p:spPr>
            <a:xfrm>
              <a:off x="10342453" y="733797"/>
              <a:ext cx="1290710" cy="603032"/>
            </a:xfrm>
            <a:prstGeom prst="downArrow">
              <a:avLst/>
            </a:prstGeom>
            <a:gradFill>
              <a:gsLst>
                <a:gs pos="0">
                  <a:srgbClr val="FF0000"/>
                </a:gs>
                <a:gs pos="36000">
                  <a:schemeClr val="accent6"/>
                </a:gs>
                <a:gs pos="70000">
                  <a:schemeClr val="bg1">
                    <a:lumMod val="95000"/>
                  </a:schemeClr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</a:gra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6" name="Frame 15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14066" y="17585"/>
            <a:ext cx="12192000" cy="6858000"/>
          </a:xfrm>
          <a:prstGeom prst="frame">
            <a:avLst>
              <a:gd name="adj1" fmla="val 3064"/>
            </a:avLst>
          </a:prstGeom>
          <a:gradFill flip="none" rotWithShape="1">
            <a:gsLst>
              <a:gs pos="0">
                <a:srgbClr val="FF0000"/>
              </a:gs>
              <a:gs pos="36000">
                <a:schemeClr val="accent6"/>
              </a:gs>
              <a:gs pos="70000">
                <a:srgbClr val="00B0F0"/>
              </a:gs>
              <a:gs pos="100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5000">
              <a:schemeClr val="accent6"/>
            </a:gs>
            <a:gs pos="63000">
              <a:srgbClr val="00B0F0"/>
            </a:gs>
            <a:gs pos="100000">
              <a:srgbClr val="FFC0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077F7D8-50CF-4EA7-AE27-C7E9983209DA}"/>
              </a:ext>
            </a:extLst>
          </p:cNvPr>
          <p:cNvSpPr txBox="1"/>
          <p:nvPr/>
        </p:nvSpPr>
        <p:spPr>
          <a:xfrm>
            <a:off x="3887372" y="338016"/>
            <a:ext cx="441725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0280C3-8022-4CE1-B69F-E8C1EA40AFAC}"/>
              </a:ext>
            </a:extLst>
          </p:cNvPr>
          <p:cNvSpPr txBox="1"/>
          <p:nvPr/>
        </p:nvSpPr>
        <p:spPr>
          <a:xfrm>
            <a:off x="2161732" y="5296877"/>
            <a:ext cx="869383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চাকমা ও মারমাদের পর কোন জনগোষ্ঠী সংখ্যাগরিষ্ঠ?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F82D92-FB64-4566-BE73-8F78C4C5B1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0"/>
          <a:stretch/>
        </p:blipFill>
        <p:spPr>
          <a:xfrm>
            <a:off x="4248149" y="1633804"/>
            <a:ext cx="3308499" cy="26029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14066" y="17585"/>
            <a:ext cx="12192000" cy="6858000"/>
          </a:xfrm>
          <a:prstGeom prst="frame">
            <a:avLst>
              <a:gd name="adj1" fmla="val 3064"/>
            </a:avLst>
          </a:prstGeom>
          <a:gradFill flip="none" rotWithShape="1">
            <a:gsLst>
              <a:gs pos="0">
                <a:srgbClr val="FF0000"/>
              </a:gs>
              <a:gs pos="36000">
                <a:schemeClr val="accent6"/>
              </a:gs>
              <a:gs pos="70000">
                <a:srgbClr val="00B0F0"/>
              </a:gs>
              <a:gs pos="100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9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8CBD0A3-48F6-473F-AE82-554A7FD19F55}"/>
              </a:ext>
            </a:extLst>
          </p:cNvPr>
          <p:cNvSpPr txBox="1"/>
          <p:nvPr/>
        </p:nvSpPr>
        <p:spPr>
          <a:xfrm>
            <a:off x="220606" y="166545"/>
            <a:ext cx="2170262" cy="769441"/>
          </a:xfrm>
          <a:prstGeom prst="rect">
            <a:avLst/>
          </a:prstGeom>
          <a:pattFill prst="sphere">
            <a:fgClr>
              <a:srgbClr val="66FF33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7D6D3-A4CD-4233-B647-29BF824618A5}"/>
              </a:ext>
            </a:extLst>
          </p:cNvPr>
          <p:cNvSpPr txBox="1"/>
          <p:nvPr/>
        </p:nvSpPr>
        <p:spPr>
          <a:xfrm>
            <a:off x="2390868" y="5946799"/>
            <a:ext cx="763875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ভাষার নাম ককবরক ও উমোই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5E3D13-61CF-4C08-A81D-CA7C64CA812A}"/>
              </a:ext>
            </a:extLst>
          </p:cNvPr>
          <p:cNvGrpSpPr/>
          <p:nvPr/>
        </p:nvGrpSpPr>
        <p:grpSpPr>
          <a:xfrm>
            <a:off x="1660941" y="1553344"/>
            <a:ext cx="9144002" cy="4176206"/>
            <a:chOff x="1076324" y="1125416"/>
            <a:chExt cx="8609284" cy="345802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AC9B932-7A9E-4826-B54C-D728F4824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324" y="1125416"/>
              <a:ext cx="4103956" cy="345802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C9318EE-70F4-45CE-9FF7-A5D487FFF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350" y="1125416"/>
              <a:ext cx="4491258" cy="345802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1EC6D4-6E19-45AD-9267-A5B6A923A153}"/>
              </a:ext>
            </a:extLst>
          </p:cNvPr>
          <p:cNvSpPr txBox="1"/>
          <p:nvPr/>
        </p:nvSpPr>
        <p:spPr>
          <a:xfrm>
            <a:off x="2940891" y="751320"/>
            <a:ext cx="745225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 ত্রিপুরাদের ভাষার নাম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14066" y="17585"/>
            <a:ext cx="12192000" cy="6858000"/>
          </a:xfrm>
          <a:prstGeom prst="frame">
            <a:avLst>
              <a:gd name="adj1" fmla="val 3064"/>
            </a:avLst>
          </a:prstGeom>
          <a:gradFill flip="none" rotWithShape="1">
            <a:gsLst>
              <a:gs pos="0">
                <a:srgbClr val="FF0000"/>
              </a:gs>
              <a:gs pos="36000">
                <a:schemeClr val="accent6"/>
              </a:gs>
              <a:gs pos="70000">
                <a:srgbClr val="00B0F0"/>
              </a:gs>
              <a:gs pos="100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8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CC4EBB7-4332-43D1-B842-D04E0F62AB91}"/>
              </a:ext>
            </a:extLst>
          </p:cNvPr>
          <p:cNvSpPr txBox="1"/>
          <p:nvPr/>
        </p:nvSpPr>
        <p:spPr>
          <a:xfrm>
            <a:off x="360865" y="289302"/>
            <a:ext cx="1739904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সমাজব্যবস্থা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E08A40-CD87-403C-89BA-0ED1B1A940E2}"/>
              </a:ext>
            </a:extLst>
          </p:cNvPr>
          <p:cNvSpPr txBox="1"/>
          <p:nvPr/>
        </p:nvSpPr>
        <p:spPr>
          <a:xfrm>
            <a:off x="576773" y="5010448"/>
            <a:ext cx="11155680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ত্রিপুরা জনগোষ্ঠী সমাজে দলবদ্ধভাবে বাস করে। দলকে তারা দফা বলে।তাদের মোট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৩৬ টি দফা রয়েছে। এর মধ্যে ২৬টি বাংলাদেশে বাকি ২০ টি ভারতের ত্রিপুরা রাজ্যে। বাংলাদেশে বসবাসকারী ত্রিপুরারা পিতৃতান্ত্রিক সমাজের অধিকারী।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9FD21A-559B-47A3-B9F8-04A356B14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69" y="1061011"/>
            <a:ext cx="8220224" cy="37468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3D10E6-9FCC-4839-AC22-D20320347B3E}"/>
              </a:ext>
            </a:extLst>
          </p:cNvPr>
          <p:cNvSpPr txBox="1"/>
          <p:nvPr/>
        </p:nvSpPr>
        <p:spPr>
          <a:xfrm>
            <a:off x="2831225" y="338015"/>
            <a:ext cx="745225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 ত্রিপুরাদের সমাজ ব্যবস্থা কেমন?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14066" y="17585"/>
            <a:ext cx="12192000" cy="6858000"/>
          </a:xfrm>
          <a:prstGeom prst="frame">
            <a:avLst>
              <a:gd name="adj1" fmla="val 3064"/>
            </a:avLst>
          </a:prstGeom>
          <a:gradFill flip="none" rotWithShape="1">
            <a:gsLst>
              <a:gs pos="0">
                <a:srgbClr val="FF0000"/>
              </a:gs>
              <a:gs pos="36000">
                <a:schemeClr val="accent6"/>
              </a:gs>
              <a:gs pos="70000">
                <a:srgbClr val="00B0F0"/>
              </a:gs>
              <a:gs pos="100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468</Words>
  <Application>Microsoft Office PowerPoint</Application>
  <PresentationFormat>Widescreen</PresentationFormat>
  <Paragraphs>82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Aldhabi</vt:lpstr>
      <vt:lpstr>Arial</vt:lpstr>
      <vt:lpstr>NikoshBAN</vt:lpstr>
      <vt:lpstr>Calibri Light</vt:lpstr>
      <vt:lpstr>Calibri</vt:lpstr>
      <vt:lpstr>Kalpurush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Hca</dc:creator>
  <cp:lastModifiedBy>JEWEL</cp:lastModifiedBy>
  <cp:revision>78</cp:revision>
  <dcterms:created xsi:type="dcterms:W3CDTF">2017-06-28T16:33:42Z</dcterms:created>
  <dcterms:modified xsi:type="dcterms:W3CDTF">2021-01-30T09:35:52Z</dcterms:modified>
</cp:coreProperties>
</file>