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8" r:id="rId2"/>
  </p:sldMasterIdLst>
  <p:notesMasterIdLst>
    <p:notesMasterId r:id="rId21"/>
  </p:notesMasterIdLst>
  <p:sldIdLst>
    <p:sldId id="256" r:id="rId3"/>
    <p:sldId id="278" r:id="rId4"/>
    <p:sldId id="275" r:id="rId5"/>
    <p:sldId id="258" r:id="rId6"/>
    <p:sldId id="259" r:id="rId7"/>
    <p:sldId id="260" r:id="rId8"/>
    <p:sldId id="276" r:id="rId9"/>
    <p:sldId id="263" r:id="rId10"/>
    <p:sldId id="265" r:id="rId11"/>
    <p:sldId id="264" r:id="rId12"/>
    <p:sldId id="266" r:id="rId13"/>
    <p:sldId id="267" r:id="rId14"/>
    <p:sldId id="268" r:id="rId15"/>
    <p:sldId id="269" r:id="rId16"/>
    <p:sldId id="273" r:id="rId17"/>
    <p:sldId id="270" r:id="rId18"/>
    <p:sldId id="277" r:id="rId19"/>
    <p:sldId id="27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C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3250" autoAdjust="0"/>
  </p:normalViewPr>
  <p:slideViewPr>
    <p:cSldViewPr>
      <p:cViewPr>
        <p:scale>
          <a:sx n="65" d="100"/>
          <a:sy n="65" d="100"/>
        </p:scale>
        <p:origin x="-1536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01B8B8-F6FD-467A-86FB-542134278837}" type="datetimeFigureOut">
              <a:rPr lang="en-US" smtClean="0"/>
              <a:pPr/>
              <a:t>1/30/2021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5739B8-1166-4619-844A-84D28AA786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23638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739B8-1166-4619-844A-84D28AA7869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24613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1/30/2021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1/30/2021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1/30/2021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1/30/2021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1/30/2021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1/30/2021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iphy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0"/>
            <a:ext cx="88392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19200" y="152400"/>
            <a:ext cx="6324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Welcome</a:t>
            </a:r>
            <a:endParaRPr lang="en-US" sz="96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597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Ribbon 2"/>
          <p:cNvSpPr/>
          <p:nvPr/>
        </p:nvSpPr>
        <p:spPr>
          <a:xfrm>
            <a:off x="0" y="76200"/>
            <a:ext cx="8915400" cy="1219200"/>
          </a:xfrm>
          <a:prstGeom prst="ribb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Structure Of </a:t>
            </a:r>
            <a:r>
              <a:rPr lang="en-US" sz="3200" dirty="0" smtClean="0">
                <a:solidFill>
                  <a:schemeClr val="tx1"/>
                </a:solidFill>
              </a:rPr>
              <a:t>past </a:t>
            </a:r>
            <a:r>
              <a:rPr lang="en-US" sz="3200" dirty="0" smtClean="0">
                <a:solidFill>
                  <a:schemeClr val="tx1"/>
                </a:solidFill>
              </a:rPr>
              <a:t>Continuous Tense</a:t>
            </a:r>
            <a:endParaRPr lang="en-US" sz="3200" dirty="0">
              <a:solidFill>
                <a:schemeClr val="tx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05040399"/>
              </p:ext>
            </p:extLst>
          </p:nvPr>
        </p:nvGraphicFramePr>
        <p:xfrm>
          <a:off x="381000" y="1371601"/>
          <a:ext cx="8305800" cy="73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990600"/>
                <a:gridCol w="2133600"/>
                <a:gridCol w="1143000"/>
                <a:gridCol w="838200"/>
                <a:gridCol w="1600200"/>
              </a:tblGrid>
              <a:tr h="731520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00B050"/>
                          </a:solidFill>
                        </a:rPr>
                        <a:t>Affirm</a:t>
                      </a:r>
                      <a:endParaRPr lang="en-US" sz="32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0070C0"/>
                          </a:solidFill>
                        </a:rPr>
                        <a:t>Sub</a:t>
                      </a:r>
                      <a:endParaRPr lang="en-US" sz="3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C00000"/>
                          </a:solidFill>
                        </a:rPr>
                        <a:t>was/were</a:t>
                      </a:r>
                      <a:endParaRPr lang="en-US" sz="3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0070C0"/>
                          </a:solidFill>
                        </a:rPr>
                        <a:t>verb</a:t>
                      </a:r>
                      <a:endParaRPr lang="en-US" sz="32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rgbClr val="0070C0"/>
                          </a:solidFill>
                        </a:rPr>
                        <a:t>ing</a:t>
                      </a:r>
                      <a:endParaRPr lang="en-US" sz="32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0070C0"/>
                          </a:solidFill>
                        </a:rPr>
                        <a:t>Others</a:t>
                      </a:r>
                      <a:endParaRPr lang="en-US" sz="32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85932709"/>
              </p:ext>
            </p:extLst>
          </p:nvPr>
        </p:nvGraphicFramePr>
        <p:xfrm>
          <a:off x="457200" y="3048000"/>
          <a:ext cx="8278092" cy="106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4911"/>
                <a:gridCol w="1139187"/>
                <a:gridCol w="2202428"/>
                <a:gridCol w="1518916"/>
                <a:gridCol w="973442"/>
                <a:gridCol w="1429208"/>
              </a:tblGrid>
              <a:tr h="1066800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rgbClr val="00B050"/>
                          </a:solidFill>
                        </a:rPr>
                        <a:t>Neg</a:t>
                      </a:r>
                      <a:endParaRPr lang="en-US" sz="32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00B0F0"/>
                          </a:solidFill>
                        </a:rPr>
                        <a:t>Sub</a:t>
                      </a:r>
                      <a:endParaRPr lang="en-US" sz="320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C00000"/>
                          </a:solidFill>
                        </a:rPr>
                        <a:t>was not / were </a:t>
                      </a:r>
                      <a:r>
                        <a:rPr lang="en-US" sz="3200" dirty="0" smtClean="0">
                          <a:solidFill>
                            <a:srgbClr val="C00000"/>
                          </a:solidFill>
                        </a:rPr>
                        <a:t>not</a:t>
                      </a:r>
                      <a:endParaRPr lang="en-US" sz="3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00B0F0"/>
                          </a:solidFill>
                        </a:rPr>
                        <a:t>verb</a:t>
                      </a:r>
                      <a:endParaRPr lang="en-US" sz="320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rgbClr val="C00000"/>
                          </a:solidFill>
                        </a:rPr>
                        <a:t>ing</a:t>
                      </a:r>
                      <a:endParaRPr lang="en-US" sz="3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0070C0"/>
                          </a:solidFill>
                        </a:rPr>
                        <a:t>others</a:t>
                      </a:r>
                      <a:endParaRPr lang="en-US" sz="32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11312709"/>
              </p:ext>
            </p:extLst>
          </p:nvPr>
        </p:nvGraphicFramePr>
        <p:xfrm>
          <a:off x="353292" y="4953000"/>
          <a:ext cx="8305800" cy="1157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5908"/>
                <a:gridCol w="1371600"/>
                <a:gridCol w="1066800"/>
                <a:gridCol w="1219200"/>
                <a:gridCol w="1143000"/>
                <a:gridCol w="2639292"/>
              </a:tblGrid>
              <a:tr h="1157500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rgbClr val="00B050"/>
                          </a:solidFill>
                        </a:rPr>
                        <a:t>Int</a:t>
                      </a:r>
                      <a:endParaRPr lang="en-US" sz="320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C00000"/>
                          </a:solidFill>
                        </a:rPr>
                        <a:t>Was / were</a:t>
                      </a:r>
                      <a:endParaRPr lang="en-US" sz="3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0070C0"/>
                          </a:solidFill>
                        </a:rPr>
                        <a:t>Sub</a:t>
                      </a:r>
                      <a:endParaRPr lang="en-US" sz="32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0070C0"/>
                          </a:solidFill>
                        </a:rPr>
                        <a:t>verb</a:t>
                      </a:r>
                      <a:endParaRPr lang="en-US" sz="32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solidFill>
                            <a:srgbClr val="C00000"/>
                          </a:solidFill>
                        </a:rPr>
                        <a:t>ing</a:t>
                      </a:r>
                      <a:endParaRPr lang="en-US" sz="32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rgbClr val="0070C0"/>
                          </a:solidFill>
                        </a:rPr>
                        <a:t>Others</a:t>
                      </a:r>
                      <a:r>
                        <a:rPr lang="en-US" sz="3200" dirty="0" smtClean="0">
                          <a:solidFill>
                            <a:schemeClr val="bg1"/>
                          </a:solidFill>
                        </a:rPr>
                        <a:t>+</a:t>
                      </a:r>
                      <a:r>
                        <a:rPr lang="en-US" sz="3200" baseline="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sz="3200" baseline="0" dirty="0" smtClean="0">
                          <a:solidFill>
                            <a:schemeClr val="bg1"/>
                          </a:solidFill>
                        </a:rPr>
                        <a:t>?</a:t>
                      </a:r>
                      <a:endParaRPr lang="en-US" sz="3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524000" y="2286000"/>
            <a:ext cx="6705600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I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C00000"/>
                </a:solidFill>
              </a:rPr>
              <a:t>am doing </a:t>
            </a:r>
            <a:r>
              <a:rPr lang="en-US" sz="3200" dirty="0" smtClean="0"/>
              <a:t>my homework.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1752600" y="4267200"/>
            <a:ext cx="6705600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I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C00000"/>
                </a:solidFill>
              </a:rPr>
              <a:t>am not doing </a:t>
            </a:r>
            <a:r>
              <a:rPr lang="en-US" sz="3200" dirty="0" smtClean="0">
                <a:solidFill>
                  <a:srgbClr val="0070C0"/>
                </a:solidFill>
              </a:rPr>
              <a:t>my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0070C0"/>
                </a:solidFill>
              </a:rPr>
              <a:t>homework.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53492" y="6059125"/>
            <a:ext cx="6705600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Was 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I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C00000"/>
                </a:solidFill>
              </a:rPr>
              <a:t>doing</a:t>
            </a: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0070C0"/>
                </a:solidFill>
              </a:rPr>
              <a:t>my homework</a:t>
            </a:r>
            <a:r>
              <a:rPr lang="en-US" sz="3200" dirty="0" smtClean="0">
                <a:solidFill>
                  <a:schemeClr val="bg1"/>
                </a:solidFill>
              </a:rPr>
              <a:t>?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634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53425"/>
            <a:ext cx="5181600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Where </a:t>
            </a:r>
            <a:r>
              <a:rPr lang="en-US" sz="3200" b="1" dirty="0" smtClean="0"/>
              <a:t>were </a:t>
            </a:r>
            <a:r>
              <a:rPr lang="en-US" sz="3200" b="1" dirty="0"/>
              <a:t>these </a:t>
            </a:r>
            <a:r>
              <a:rPr lang="en-US" sz="3200" b="1" dirty="0" smtClean="0"/>
              <a:t>used?</a:t>
            </a:r>
            <a:endParaRPr lang="en-US" sz="3200" b="1" dirty="0"/>
          </a:p>
        </p:txBody>
      </p:sp>
      <p:sp>
        <p:nvSpPr>
          <p:cNvPr id="3" name="Sun 2"/>
          <p:cNvSpPr/>
          <p:nvPr/>
        </p:nvSpPr>
        <p:spPr>
          <a:xfrm>
            <a:off x="6172200" y="457200"/>
            <a:ext cx="2971800" cy="1981200"/>
          </a:xfrm>
          <a:prstGeom prst="su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was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Sun 4"/>
          <p:cNvSpPr/>
          <p:nvPr/>
        </p:nvSpPr>
        <p:spPr>
          <a:xfrm>
            <a:off x="5257800" y="4191000"/>
            <a:ext cx="3628644" cy="2209800"/>
          </a:xfrm>
          <a:prstGeom prst="su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were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Sun 5"/>
          <p:cNvSpPr/>
          <p:nvPr/>
        </p:nvSpPr>
        <p:spPr>
          <a:xfrm>
            <a:off x="6019800" y="2438400"/>
            <a:ext cx="2895600" cy="1981200"/>
          </a:xfrm>
          <a:prstGeom prst="sun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was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304800" y="4648200"/>
            <a:ext cx="4572000" cy="1450258"/>
          </a:xfrm>
          <a:prstGeom prst="wedgeRoundRectCallout">
            <a:avLst>
              <a:gd name="adj1" fmla="val 71102"/>
              <a:gd name="adj2" fmla="val 19919"/>
              <a:gd name="adj3" fmla="val 1666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We, You, They, 3</a:t>
            </a:r>
            <a:r>
              <a:rPr lang="en-US" sz="3200" baseline="30000" dirty="0" smtClean="0">
                <a:solidFill>
                  <a:schemeClr val="tx1"/>
                </a:solidFill>
              </a:rPr>
              <a:t>rd</a:t>
            </a:r>
            <a:r>
              <a:rPr lang="en-US" sz="3200" dirty="0" smtClean="0">
                <a:solidFill>
                  <a:schemeClr val="tx1"/>
                </a:solidFill>
              </a:rPr>
              <a:t> person plural number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152400" y="2667000"/>
            <a:ext cx="4648200" cy="1905000"/>
          </a:xfrm>
          <a:prstGeom prst="wedgeRoundRectCallout">
            <a:avLst>
              <a:gd name="adj1" fmla="val 72134"/>
              <a:gd name="adj2" fmla="val 7016"/>
              <a:gd name="adj3" fmla="val 1666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He, She, 3</a:t>
            </a:r>
            <a:r>
              <a:rPr lang="en-US" sz="3200" baseline="30000" dirty="0" smtClean="0">
                <a:solidFill>
                  <a:schemeClr val="tx1"/>
                </a:solidFill>
              </a:rPr>
              <a:t>rd</a:t>
            </a:r>
            <a:r>
              <a:rPr lang="en-US" sz="3200" dirty="0" smtClean="0">
                <a:solidFill>
                  <a:schemeClr val="tx1"/>
                </a:solidFill>
              </a:rPr>
              <a:t> person singular number</a:t>
            </a:r>
            <a:r>
              <a:rPr lang="en-US" sz="3200" dirty="0">
                <a:solidFill>
                  <a:schemeClr val="tx1"/>
                </a:solidFill>
              </a:rPr>
              <a:t>, </a:t>
            </a:r>
            <a:r>
              <a:rPr lang="en-US" sz="3200" dirty="0" smtClean="0">
                <a:solidFill>
                  <a:schemeClr val="tx1"/>
                </a:solidFill>
              </a:rPr>
              <a:t>It, That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1219200" y="1484671"/>
            <a:ext cx="2438400" cy="1143000"/>
          </a:xfrm>
          <a:prstGeom prst="wedgeRoundRectCallout">
            <a:avLst>
              <a:gd name="adj1" fmla="val 139449"/>
              <a:gd name="adj2" fmla="val -31694"/>
              <a:gd name="adj3" fmla="val 16667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I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3929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04800"/>
            <a:ext cx="7696200" cy="14465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Make sentences from the jumble words. (pair works)</a:t>
            </a:r>
            <a:endParaRPr lang="en-US" sz="4400" dirty="0"/>
          </a:p>
        </p:txBody>
      </p:sp>
      <p:sp>
        <p:nvSpPr>
          <p:cNvPr id="3" name="Cloud 2"/>
          <p:cNvSpPr/>
          <p:nvPr/>
        </p:nvSpPr>
        <p:spPr>
          <a:xfrm>
            <a:off x="457200" y="2971800"/>
            <a:ext cx="2454417" cy="1173480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I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Cloud 6"/>
          <p:cNvSpPr/>
          <p:nvPr/>
        </p:nvSpPr>
        <p:spPr>
          <a:xfrm>
            <a:off x="6416817" y="4229591"/>
            <a:ext cx="2454417" cy="1173480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was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8" name="Cloud 7"/>
          <p:cNvSpPr/>
          <p:nvPr/>
        </p:nvSpPr>
        <p:spPr>
          <a:xfrm>
            <a:off x="304800" y="4800600"/>
            <a:ext cx="3498782" cy="1190686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Mangoes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1" name="Cloud 10"/>
          <p:cNvSpPr/>
          <p:nvPr/>
        </p:nvSpPr>
        <p:spPr>
          <a:xfrm>
            <a:off x="3962400" y="4899658"/>
            <a:ext cx="2454417" cy="1173480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looking green.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4" name="Cloud 13"/>
          <p:cNvSpPr/>
          <p:nvPr/>
        </p:nvSpPr>
        <p:spPr>
          <a:xfrm>
            <a:off x="4419600" y="3265784"/>
            <a:ext cx="4343400" cy="1214529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t</a:t>
            </a:r>
            <a:r>
              <a:rPr lang="en-US" sz="3200" dirty="0" smtClean="0">
                <a:solidFill>
                  <a:schemeClr val="tx1"/>
                </a:solidFill>
              </a:rPr>
              <a:t>aking my bath.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5" name="Cloud 14"/>
          <p:cNvSpPr/>
          <p:nvPr/>
        </p:nvSpPr>
        <p:spPr>
          <a:xfrm>
            <a:off x="2895600" y="2895600"/>
            <a:ext cx="2454417" cy="1173480"/>
          </a:xfrm>
          <a:prstGeom prst="clou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were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0945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47 0.06018 C 0.04948 0.05764 0.04548 0.0581 0.04288 0.05625 C 0.03993 0.0544 0.04114 0.05092 0.03958 0.04907 C 0.0316 0.03565 0.02274 0.02477 0.01406 0.0125 C 0.00989 -0.00394 0.00347 -0.01227 -0.01476 -0.02176 C -0.03594 -0.05324 -0.00608 -0.00741 -0.02465 -0.04398 C -0.02986 -0.05533 -0.04184 -0.0669 -0.05313 -0.0757 C -0.06111 -0.09931 -0.08403 -0.11991 -0.09792 -0.14144 C -0.10452 -0.15116 -0.1033 -0.1588 -0.11702 -0.16574 C -0.12188 -0.17662 -0.12014 -0.17894 -0.13299 -0.18565 C -0.13681 -0.19815 -0.13229 -0.19514 -0.13854 -0.19838 " pathEditMode="relative" rAng="0" ptsTypes="ffffffffffA">
                                      <p:cBhvr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01" y="-1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0023 C -0.00209 0.00047 -0.004 0.00255 -0.00625 0.00209 C -0.01163 0.00163 -0.02222 -0.00231 -0.02222 -0.00208 C -0.04115 -0.01666 -0.06632 -0.0199 -0.08698 -0.03148 C -0.09705 -0.03726 -0.10625 -0.04537 -0.11702 -0.0493 C -0.12552 -0.05555 -0.12691 -0.05972 -0.13733 -0.06273 C -0.13993 -0.06481 -0.14219 -0.06805 -0.14531 -0.06944 C -0.15035 -0.07175 -0.16129 -0.07384 -0.16129 -0.07361 C -0.16389 -0.07523 -0.1665 -0.07708 -0.16945 -0.07824 C -0.17327 -0.08009 -0.17761 -0.08078 -0.1816 -0.08263 C -0.19028 -0.08703 -0.19861 -0.09236 -0.20781 -0.09606 C -0.2158 -0.09953 -0.23195 -0.10509 -0.23195 -0.10486 C -0.25018 -0.11875 -0.2724 -0.12337 -0.29045 -0.13634 C -0.30781 -0.14861 -0.32483 -0.16018 -0.3408 -0.1743 C -0.34566 -0.18449 -0.35278 -0.19189 -0.36094 -0.19907 C -0.36493 -0.20231 -0.3691 -0.20509 -0.37309 -0.20787 C -0.37518 -0.20925 -0.37917 -0.21226 -0.37917 -0.21203 C -0.38698 -0.22569 -0.39462 -0.23958 -0.4033 -0.25254 C -0.40573 -0.26064 -0.41736 -0.27268 -0.41736 -0.27245 C -0.41945 -0.28587 -0.4191 -0.29236 -0.42761 -0.30162 C -0.43195 -0.31666 -0.43195 -0.33125 -0.43559 -0.34629 C -0.43681 -0.36597 -0.43386 -0.38217 -0.44375 -0.39768 C -0.44549 -0.41041 -0.44722 -0.41388 -0.45174 -0.42453 C -0.45261 -0.42662 -0.45209 -0.42962 -0.45365 -0.43125 C -0.45521 -0.43287 -0.45781 -0.43263 -0.45972 -0.43333 C -0.46823 -0.44282 -0.47379 -0.44675 -0.48594 -0.44675 " pathEditMode="relative" rAng="0" ptsTypes="fffffffffffffffffffffffffA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06" y="-2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96296E-6 C 0.00468 -0.0206 0.00798 -0.04166 0.01614 -0.06041 C 0.02048 -0.0794 0.02482 -0.10092 0.03246 -0.11736 C 0.03316 -0.13032 0.03593 -0.14282 0.03593 -0.15578 C 0.03593 -0.25324 0.0592 -0.29838 0.00712 -0.30532 C -0.00382 -0.30671 -0.01441 -0.3074 -0.02535 -0.30787 C -0.03368 -0.3081 -0.04219 -0.30787 -0.05035 -0.30787 " pathEditMode="relative" rAng="0" ptsTypes="ffffffA"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" y="-15417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86 -0.03843 C 0.02101 -0.03403 0.03733 -0.03056 0.05348 -0.025 C 0.05868 -0.02315 0.06893 -0.01829 0.06893 -0.01782 C 0.07639 -0.00347 0.08473 -0.00069 0.09705 0.00556 C 0.11111 0.02454 0.12917 0.02454 0.14601 0.03657 C 0.15625 0.04398 0.16285 0.05231 0.17414 0.05718 C 0.18438 0.07523 0.19688 0.08125 0.21007 0.09468 C 0.21372 0.11505 0.21563 0.11759 0.23056 0.12569 C 0.23733 0.13866 0.23594 0.13194 0.23594 0.14606 L 0.22813 0.11181 " pathEditMode="relative" rAng="0" ptsTypes="ffffffffAA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15" y="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91 -0.01505 0.00035 -0.01667 -0.00972 -0.02361 C -0.01128 -0.02709 -0.01267 -0.03102 -0.01458 -0.03426 C -0.01597 -0.03681 -0.01823 -0.0382 -0.01944 -0.04074 C -0.02135 -0.04468 -0.02222 -0.04977 -0.02413 -0.05371 C -0.02604 -0.06551 -0.02413 -0.06436 -0.03246 -0.07084 C -0.03646 -0.07408 -0.04531 -0.0794 -0.04531 -0.0794 C -0.04983 -0.0963 -0.05191 -0.08727 -0.05989 -0.10093 C -0.07361 -0.12431 -0.08628 -0.13403 -0.10486 -0.15047 C -0.10798 -0.15324 -0.10989 -0.15787 -0.11285 -0.16111 C -0.12587 -0.17547 -0.11962 -0.16366 -0.13073 -0.18056 C -0.13576 -0.1882 -0.14514 -0.20417 -0.14514 -0.20417 C -0.15052 -0.22547 -0.14826 -0.22593 -0.15642 -0.23866 C -0.15798 -0.24098 -0.15989 -0.2426 -0.16128 -0.24514 C -0.16892 -0.25903 -0.15989 -0.24954 -0.16944 -0.25811 C -0.17101 -0.26088 -0.17413 -0.2632 -0.17413 -0.26667 C -0.17413 -0.26875 -0.17101 -0.26875 -0.16944 -0.26875 C -0.16667 -0.26875 -0.16389 -0.2676 -0.16128 -0.26667 C -0.14583 -0.26158 -0.12969 -0.25811 -0.11458 -0.25162 C -0.10833 -0.24329 -0.10052 -0.23588 -0.09201 -0.23218 C -0.09045 -0.2301 -0.08889 -0.22755 -0.08715 -0.2257 C -0.08559 -0.22408 -0.08368 -0.22361 -0.08229 -0.22153 C -0.08038 -0.21852 -0.08038 -0.21412 -0.07899 -0.21065 " pathEditMode="relative" ptsTypes="ffffffffffffffffffffffA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3.7037E-6 C -0.00243 0.02547 -0.00555 0.04537 -0.01267 0.06389 C -0.01822 0.10255 -0.03472 0.11459 -0.04722 0.13357 C -0.05208 0.14144 -0.05538 0.15371 -0.06059 0.16158 C -0.07465 0.18334 -0.0901 0.19514 -0.10538 0.20903 C -0.11111 0.21412 -0.13107 0.21667 -0.13559 0.2176 C -0.13906 0.21922 -0.14843 0.22894 -0.15086 0.22894 " pathEditMode="relative" rAng="0" ptsTypes="ffffffA">
                                      <p:cBhvr>
                                        <p:cTn id="4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52" y="1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72 -0.0375 C 0.05885 -0.05023 0.05764 -0.05463 0.0566 -0.06342 C 0.05538 -0.08171 0.05382 -0.09652 0.05278 -0.11527 C 0.05243 -0.13495 0.05295 -0.11643 0.05191 -0.12939 C 0.05156 -0.13379 0.05121 -0.13889 0.05104 -0.14398 C 0.05087 -0.14606 0.05035 -0.15092 0.05035 -0.15046 C 0.04965 -0.17847 0.05 -0.20602 0.05 -0.23541 " pathEditMode="relative" rAng="0" ptsTypes="ffffffA">
                                      <p:cBhvr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" y="-9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7" grpId="0" animBg="1"/>
      <p:bldP spid="7" grpId="1" animBg="1"/>
      <p:bldP spid="8" grpId="0" animBg="1"/>
      <p:bldP spid="8" grpId="1" animBg="1"/>
      <p:bldP spid="11" grpId="0" animBg="1"/>
      <p:bldP spid="11" grpId="1" animBg="1"/>
      <p:bldP spid="14" grpId="0" animBg="1"/>
      <p:bldP spid="14" grpId="1" animBg="1"/>
      <p:bldP spid="15" grpId="0" animBg="1"/>
      <p:bldP spid="15" grpId="1" animBg="1"/>
      <p:bldP spid="15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76200"/>
            <a:ext cx="8877300" cy="1384995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Read all the sentences first and find out which sentences are present continuous tense say tick for them if not say cross for them. (Pair work)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2133600"/>
            <a:ext cx="7696200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1. They </a:t>
            </a:r>
            <a:r>
              <a:rPr lang="en-US" sz="3200" dirty="0" smtClean="0"/>
              <a:t>was going </a:t>
            </a:r>
            <a:r>
              <a:rPr lang="en-US" sz="3200" dirty="0" smtClean="0"/>
              <a:t>to school everyday.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3124200"/>
            <a:ext cx="7162800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2. </a:t>
            </a:r>
            <a:r>
              <a:rPr lang="en-US" sz="3200" dirty="0" err="1" smtClean="0"/>
              <a:t>Shila</a:t>
            </a:r>
            <a:r>
              <a:rPr lang="en-US" sz="3200" dirty="0" smtClean="0"/>
              <a:t> </a:t>
            </a:r>
            <a:r>
              <a:rPr lang="en-US" sz="3200" dirty="0" smtClean="0"/>
              <a:t>was </a:t>
            </a:r>
            <a:r>
              <a:rPr lang="en-US" sz="3200" dirty="0" smtClean="0"/>
              <a:t>making a cup of tea.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4114800"/>
            <a:ext cx="7467600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3. </a:t>
            </a:r>
            <a:r>
              <a:rPr lang="en-US" sz="2800" dirty="0" err="1" smtClean="0"/>
              <a:t>Arpon</a:t>
            </a:r>
            <a:r>
              <a:rPr lang="en-US" sz="2800" dirty="0" smtClean="0"/>
              <a:t> </a:t>
            </a:r>
            <a:r>
              <a:rPr lang="en-US" sz="2800" dirty="0" smtClean="0"/>
              <a:t>was playing </a:t>
            </a:r>
            <a:r>
              <a:rPr lang="en-US" sz="2800" dirty="0" smtClean="0"/>
              <a:t>badminton yesterday.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762000" y="5410200"/>
            <a:ext cx="5029200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4. It </a:t>
            </a:r>
            <a:r>
              <a:rPr lang="en-US" sz="3200" dirty="0" smtClean="0"/>
              <a:t>was </a:t>
            </a:r>
            <a:r>
              <a:rPr lang="en-US" sz="3200" dirty="0" smtClean="0"/>
              <a:t>not raining now.</a:t>
            </a:r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7696200" y="213360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x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772400" y="312420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_/</a:t>
            </a:r>
            <a:endParaRPr lang="en-US" sz="3200" dirty="0"/>
          </a:p>
        </p:txBody>
      </p:sp>
      <p:sp>
        <p:nvSpPr>
          <p:cNvPr id="22" name="TextBox 21"/>
          <p:cNvSpPr txBox="1"/>
          <p:nvPr/>
        </p:nvSpPr>
        <p:spPr>
          <a:xfrm>
            <a:off x="7696200" y="4126468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x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696200" y="4964668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_/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2537628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  <p:bldP spid="19" grpId="0"/>
      <p:bldP spid="21" grpId="0"/>
      <p:bldP spid="2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76200"/>
            <a:ext cx="8915400" cy="1815882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Look at the pictures and write what they </a:t>
            </a:r>
            <a:r>
              <a:rPr lang="en-US" sz="2800" b="1" dirty="0" smtClean="0"/>
              <a:t>were </a:t>
            </a:r>
            <a:r>
              <a:rPr lang="en-US" sz="2800" b="1" dirty="0" smtClean="0"/>
              <a:t>doing in each picture. Write them in 3 structures of </a:t>
            </a:r>
            <a:r>
              <a:rPr lang="en-US" sz="2800" b="1" dirty="0" smtClean="0"/>
              <a:t>past </a:t>
            </a:r>
            <a:r>
              <a:rPr lang="en-US" sz="2800" b="1" dirty="0" smtClean="0"/>
              <a:t>continuous </a:t>
            </a:r>
            <a:r>
              <a:rPr lang="en-US" sz="2800" b="1" dirty="0"/>
              <a:t>tense(affirmative, negative and interrogative) </a:t>
            </a:r>
            <a:r>
              <a:rPr lang="en-US" sz="2800" b="1" dirty="0" smtClean="0"/>
              <a:t>for each picture. (Pair work)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042" y="3886200"/>
            <a:ext cx="2295525" cy="21520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2084132"/>
            <a:ext cx="1762125" cy="21831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262" y="1828800"/>
            <a:ext cx="2047875" cy="2286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3810000"/>
            <a:ext cx="609600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1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5965567" y="3733800"/>
            <a:ext cx="359033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2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2895600" y="5206425"/>
            <a:ext cx="762000" cy="58477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3</a:t>
            </a:r>
          </a:p>
        </p:txBody>
      </p:sp>
    </p:spTree>
    <p:extLst>
      <p:ext uri="{BB962C8B-B14F-4D97-AF65-F5344CB8AC3E}">
        <p14:creationId xmlns="" xmlns:p14="http://schemas.microsoft.com/office/powerpoint/2010/main" val="1864415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868740"/>
            <a:ext cx="6781800" cy="156966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 police </a:t>
            </a:r>
            <a:r>
              <a:rPr lang="en-US" sz="3200" dirty="0" err="1" smtClean="0"/>
              <a:t>wasdriving</a:t>
            </a:r>
            <a:r>
              <a:rPr lang="en-US" sz="3200" dirty="0" smtClean="0"/>
              <a:t> </a:t>
            </a:r>
            <a:r>
              <a:rPr lang="en-US" sz="3200" dirty="0" smtClean="0"/>
              <a:t>a car.</a:t>
            </a:r>
            <a:endParaRPr lang="en-US" sz="3200" i="1" dirty="0" smtClean="0"/>
          </a:p>
          <a:p>
            <a:r>
              <a:rPr lang="en-US" sz="3200" dirty="0" smtClean="0"/>
              <a:t>A police </a:t>
            </a:r>
            <a:r>
              <a:rPr lang="en-US" sz="3200" dirty="0" smtClean="0"/>
              <a:t>was not </a:t>
            </a:r>
            <a:r>
              <a:rPr lang="en-US" sz="3200" dirty="0" smtClean="0"/>
              <a:t>driving a car.</a:t>
            </a:r>
          </a:p>
          <a:p>
            <a:r>
              <a:rPr lang="en-US" sz="3200" dirty="0" smtClean="0"/>
              <a:t>Was </a:t>
            </a:r>
            <a:r>
              <a:rPr lang="en-US" sz="3200" dirty="0" smtClean="0"/>
              <a:t>a police driving a car?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2849940"/>
            <a:ext cx="6629400" cy="156966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 man </a:t>
            </a:r>
            <a:r>
              <a:rPr lang="en-US" sz="3200" dirty="0" smtClean="0"/>
              <a:t>was </a:t>
            </a:r>
            <a:r>
              <a:rPr lang="en-US" sz="3200" dirty="0" smtClean="0"/>
              <a:t>digging soil.</a:t>
            </a:r>
            <a:endParaRPr lang="en-US" sz="3200" i="1" dirty="0" smtClean="0"/>
          </a:p>
          <a:p>
            <a:r>
              <a:rPr lang="en-US" sz="3200" dirty="0" smtClean="0"/>
              <a:t>A man </a:t>
            </a:r>
            <a:r>
              <a:rPr lang="en-US" sz="3200" dirty="0" smtClean="0"/>
              <a:t>was </a:t>
            </a:r>
            <a:r>
              <a:rPr lang="en-US" sz="3200" dirty="0" smtClean="0"/>
              <a:t>not digging soil.</a:t>
            </a:r>
          </a:p>
          <a:p>
            <a:r>
              <a:rPr lang="en-US" sz="3200" dirty="0" smtClean="0"/>
              <a:t>Was </a:t>
            </a:r>
            <a:r>
              <a:rPr lang="en-US" sz="3200" dirty="0" smtClean="0"/>
              <a:t>a man digging soil?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4754940"/>
            <a:ext cx="6781800" cy="1569660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</a:t>
            </a:r>
            <a:r>
              <a:rPr lang="en-US" sz="3200" dirty="0" smtClean="0"/>
              <a:t>were </a:t>
            </a:r>
            <a:r>
              <a:rPr lang="en-US" sz="3200" dirty="0" smtClean="0"/>
              <a:t>eating.</a:t>
            </a:r>
            <a:endParaRPr lang="en-US" sz="3200" i="1" dirty="0" smtClean="0"/>
          </a:p>
          <a:p>
            <a:r>
              <a:rPr lang="en-US" sz="3200" dirty="0" smtClean="0"/>
              <a:t>The chickens </a:t>
            </a:r>
            <a:r>
              <a:rPr lang="en-US" sz="3200" dirty="0" smtClean="0"/>
              <a:t>were </a:t>
            </a:r>
            <a:r>
              <a:rPr lang="en-US" sz="3200" dirty="0" smtClean="0"/>
              <a:t>not eating.</a:t>
            </a:r>
          </a:p>
          <a:p>
            <a:r>
              <a:rPr lang="en-US" sz="3200" dirty="0" smtClean="0"/>
              <a:t>We</a:t>
            </a:r>
            <a:r>
              <a:rPr lang="en-US" sz="3200" dirty="0" smtClean="0"/>
              <a:t>re </a:t>
            </a:r>
            <a:r>
              <a:rPr lang="en-US" sz="3200" dirty="0" smtClean="0"/>
              <a:t>the chickens eating?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867" y="1042219"/>
            <a:ext cx="1319008" cy="14723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987" y="2846132"/>
            <a:ext cx="1270013" cy="15734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866" y="4569512"/>
            <a:ext cx="1709533" cy="16026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95600" y="54114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Answer</a:t>
            </a:r>
            <a:endParaRPr lang="en-US" sz="4000" b="1" dirty="0"/>
          </a:p>
        </p:txBody>
      </p:sp>
    </p:spTree>
    <p:extLst>
      <p:ext uri="{BB962C8B-B14F-4D97-AF65-F5344CB8AC3E}">
        <p14:creationId xmlns="" xmlns:p14="http://schemas.microsoft.com/office/powerpoint/2010/main" val="451535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1455003"/>
            <a:ext cx="411480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00B050"/>
                </a:solidFill>
              </a:rPr>
              <a:t>Homework</a:t>
            </a:r>
            <a:endParaRPr lang="en-US" sz="4800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2926140"/>
            <a:ext cx="7924800" cy="156966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At your home look around and write what the people </a:t>
            </a:r>
            <a:r>
              <a:rPr lang="en-US" sz="3200" dirty="0" err="1" smtClean="0"/>
              <a:t>awere</a:t>
            </a:r>
            <a:r>
              <a:rPr lang="en-US" sz="3200" dirty="0" smtClean="0"/>
              <a:t> </a:t>
            </a:r>
            <a:r>
              <a:rPr lang="en-US" sz="3200" dirty="0" smtClean="0"/>
              <a:t>doing. Write 10 sentences with </a:t>
            </a:r>
            <a:r>
              <a:rPr lang="en-US" sz="3200" dirty="0" smtClean="0"/>
              <a:t>past </a:t>
            </a:r>
            <a:r>
              <a:rPr lang="en-US" sz="3200" dirty="0" smtClean="0"/>
              <a:t>continuous tense.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318305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2819400"/>
            <a:ext cx="7924800" cy="3046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the editors panel: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Ranjit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Poddar,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Associate Professor (English) TTC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Dhaka,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Md. Jahangir Hasan (English), Assistant Professor TTC, Rangpur and Urmila Khaled Assistant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Professor (English) TTC,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Dhaka.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Their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direction, valuable suggestions and intensive supervision have enriched the model contents.</a:t>
            </a: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53988" y="726141"/>
            <a:ext cx="56612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Acknowledgement 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1915180"/>
            <a:ext cx="792480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MoE, DSHE, NCTB &amp; A2I respective of officials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393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418474929xoxo-happy-valentines-rose-animated-gif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04800"/>
            <a:ext cx="8382000" cy="6172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81200" y="381000"/>
            <a:ext cx="41148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THANK YOU ALL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827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t to Ass 1_Momen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59685" y="3429000"/>
            <a:ext cx="7722316" cy="2438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066800" y="4038600"/>
            <a:ext cx="7162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CLASS   :  </a:t>
            </a:r>
            <a:r>
              <a:rPr lang="en-US" sz="2800" kern="0" noProof="0" dirty="0" smtClean="0"/>
              <a:t>SEVEN</a:t>
            </a:r>
            <a:endParaRPr kumimoji="0" lang="en-US" sz="280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SUBJECT :  </a:t>
            </a:r>
            <a:r>
              <a:rPr kumimoji="0" lang="en-US" sz="280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ENGLISH </a:t>
            </a:r>
            <a:r>
              <a:rPr lang="en-US" sz="2800" kern="0" noProof="0" dirty="0" smtClean="0"/>
              <a:t>SECOND</a:t>
            </a:r>
            <a:r>
              <a:rPr kumimoji="0" lang="en-US" sz="280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PAPER</a:t>
            </a:r>
          </a:p>
          <a:p>
            <a:pPr>
              <a:defRPr/>
            </a:pPr>
            <a:r>
              <a:rPr lang="en-US" sz="2800" kern="0" dirty="0" smtClean="0"/>
              <a:t>UNIT        :  ONE</a:t>
            </a:r>
          </a:p>
          <a:p>
            <a:pPr>
              <a:defRPr/>
            </a:pPr>
            <a:r>
              <a:rPr lang="en-US" sz="2800" kern="0" dirty="0" smtClean="0"/>
              <a:t>LESSON  :  THIRTEEN </a:t>
            </a:r>
            <a:endParaRPr kumimoji="0" lang="en-US" sz="280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  <a:p>
            <a:pPr lvl="0">
              <a:defRPr/>
            </a:pPr>
            <a:r>
              <a:rPr lang="en-US" sz="2800" kern="0" dirty="0" smtClean="0"/>
              <a:t>TOPIC      :  </a:t>
            </a:r>
            <a:r>
              <a:rPr lang="en-US" sz="2800" kern="0" dirty="0" smtClean="0"/>
              <a:t>PAST </a:t>
            </a:r>
            <a:r>
              <a:rPr lang="en-US" sz="2800" kern="0" dirty="0" smtClean="0"/>
              <a:t>CONTINUOS TENSE</a:t>
            </a:r>
            <a:endParaRPr kumimoji="0" lang="en-US" sz="280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33600" y="0"/>
            <a:ext cx="48768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kern="0" dirty="0" smtClean="0">
                <a:ln w="1905"/>
                <a:gradFill>
                  <a:gsLst>
                    <a:gs pos="0">
                      <a:srgbClr val="FEA022">
                        <a:shade val="20000"/>
                        <a:satMod val="200000"/>
                      </a:srgbClr>
                    </a:gs>
                    <a:gs pos="78000">
                      <a:srgbClr val="FEA022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EA022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INTRODUCTION</a:t>
            </a:r>
            <a:endParaRPr kumimoji="0" lang="en-US" sz="4400" b="1" i="0" u="none" strike="noStrike" kern="0" cap="none" spc="0" normalizeH="0" baseline="0" noProof="0" dirty="0">
              <a:ln w="1905"/>
              <a:gradFill>
                <a:gsLst>
                  <a:gs pos="0">
                    <a:srgbClr val="FEA022">
                      <a:shade val="20000"/>
                      <a:satMod val="200000"/>
                    </a:srgbClr>
                  </a:gs>
                  <a:gs pos="78000">
                    <a:srgbClr val="FEA022">
                      <a:tint val="90000"/>
                      <a:shade val="89000"/>
                      <a:satMod val="220000"/>
                    </a:srgbClr>
                  </a:gs>
                  <a:gs pos="100000">
                    <a:srgbClr val="FEA022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057400" y="990600"/>
            <a:ext cx="7086599" cy="2555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/>
              <a:t>Md. </a:t>
            </a:r>
            <a:r>
              <a:rPr lang="en-US" sz="3200" b="1" dirty="0" err="1" smtClean="0">
                <a:solidFill>
                  <a:schemeClr val="tx1"/>
                </a:solidFill>
              </a:rPr>
              <a:t>Moksed</a:t>
            </a:r>
            <a:r>
              <a:rPr lang="en-US" sz="3200" b="1" dirty="0" smtClean="0">
                <a:solidFill>
                  <a:schemeClr val="tx1"/>
                </a:solidFill>
              </a:rPr>
              <a:t> Ali </a:t>
            </a:r>
            <a:endParaRPr lang="en-US" sz="3200" dirty="0" smtClean="0">
              <a:solidFill>
                <a:schemeClr val="tx1"/>
              </a:solidFill>
            </a:endParaRPr>
          </a:p>
          <a:p>
            <a:r>
              <a:rPr lang="en-US" sz="3200" b="1" dirty="0" smtClean="0">
                <a:solidFill>
                  <a:schemeClr val="tx1"/>
                </a:solidFill>
              </a:rPr>
              <a:t>Assistant Teacher (English)</a:t>
            </a:r>
            <a:endParaRPr lang="en-US" sz="3200" dirty="0" smtClean="0">
              <a:solidFill>
                <a:schemeClr val="tx1"/>
              </a:solidFill>
            </a:endParaRPr>
          </a:p>
          <a:p>
            <a:r>
              <a:rPr lang="en-US" sz="3200" b="1" dirty="0" err="1" smtClean="0">
                <a:solidFill>
                  <a:schemeClr val="tx1"/>
                </a:solidFill>
              </a:rPr>
              <a:t>Bhabanipur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Sefatia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Kamil</a:t>
            </a:r>
            <a:r>
              <a:rPr lang="en-US" sz="3200" b="1" dirty="0" smtClean="0">
                <a:solidFill>
                  <a:schemeClr val="tx1"/>
                </a:solidFill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</a:rPr>
              <a:t>Madrasah</a:t>
            </a:r>
            <a:r>
              <a:rPr lang="en-US" sz="3200" b="1" dirty="0" smtClean="0">
                <a:solidFill>
                  <a:schemeClr val="tx1"/>
                </a:solidFill>
              </a:rPr>
              <a:t>,</a:t>
            </a:r>
            <a:endParaRPr lang="en-US" sz="3200" dirty="0" smtClean="0">
              <a:solidFill>
                <a:schemeClr val="tx1"/>
              </a:solidFill>
            </a:endParaRPr>
          </a:p>
          <a:p>
            <a:r>
              <a:rPr lang="en-US" sz="3200" b="1" dirty="0" err="1" smtClean="0">
                <a:solidFill>
                  <a:schemeClr val="tx1"/>
                </a:solidFill>
              </a:rPr>
              <a:t>Hatibandha</a:t>
            </a:r>
            <a:r>
              <a:rPr lang="en-US" sz="3200" b="1" dirty="0" smtClean="0">
                <a:solidFill>
                  <a:schemeClr val="tx1"/>
                </a:solidFill>
              </a:rPr>
              <a:t>, </a:t>
            </a:r>
            <a:r>
              <a:rPr lang="en-US" sz="3200" b="1" dirty="0" err="1" smtClean="0">
                <a:solidFill>
                  <a:schemeClr val="tx1"/>
                </a:solidFill>
              </a:rPr>
              <a:t>Lalmonirhat</a:t>
            </a:r>
            <a:r>
              <a:rPr lang="en-US" sz="3200" b="1" dirty="0" smtClean="0">
                <a:solidFill>
                  <a:schemeClr val="tx1"/>
                </a:solidFill>
              </a:rPr>
              <a:t>.</a:t>
            </a:r>
            <a:endParaRPr lang="en-US" sz="3200" dirty="0" smtClean="0">
              <a:solidFill>
                <a:schemeClr val="tx1"/>
              </a:solidFill>
            </a:endParaRPr>
          </a:p>
          <a:p>
            <a:r>
              <a:rPr lang="en-US" sz="3200" b="1" dirty="0" smtClean="0">
                <a:solidFill>
                  <a:schemeClr val="tx1"/>
                </a:solidFill>
              </a:rPr>
              <a:t>Mobile: 01717292475</a:t>
            </a:r>
            <a:endParaRPr lang="en-US" sz="3200" dirty="0" smtClean="0">
              <a:solidFill>
                <a:schemeClr val="tx1"/>
              </a:solidFill>
            </a:endParaRPr>
          </a:p>
          <a:p>
            <a:r>
              <a:rPr lang="en-US" sz="3200" b="1" dirty="0" smtClean="0">
                <a:solidFill>
                  <a:schemeClr val="tx1"/>
                </a:solidFill>
              </a:rPr>
              <a:t>Email:mmali2023782@gmail.com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14" name="Picture 13" descr="IMG202012291505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914400"/>
            <a:ext cx="1645142" cy="2362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93796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8100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the boy doing?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9000" y="2209800"/>
            <a:ext cx="533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boy was running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71800" y="365760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bird doing?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5511225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bird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flying.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-304800"/>
            <a:ext cx="3465361" cy="304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63" y="2925092"/>
            <a:ext cx="2776537" cy="23446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1120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295400"/>
            <a:ext cx="4038600" cy="3365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381000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werethe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giraffes doing?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00400" y="5257800"/>
            <a:ext cx="4910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giraffes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were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dancing.</a:t>
            </a:r>
            <a:endParaRPr 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0111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3810000"/>
            <a:ext cx="7467600" cy="1569660"/>
          </a:xfrm>
          <a:prstGeom prst="rect">
            <a:avLst/>
          </a:prstGeom>
          <a:solidFill>
            <a:srgbClr val="00B0F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The </a:t>
            </a:r>
            <a:r>
              <a:rPr lang="en-US" sz="3200" b="1" dirty="0" smtClean="0"/>
              <a:t>past </a:t>
            </a:r>
            <a:r>
              <a:rPr lang="en-US" sz="3200" b="1" dirty="0" smtClean="0"/>
              <a:t>continuous tense is used for something happening </a:t>
            </a:r>
            <a:r>
              <a:rPr lang="en-US" sz="3200" b="1" dirty="0" smtClean="0"/>
              <a:t>in the past. </a:t>
            </a:r>
            <a:r>
              <a:rPr lang="en-US" sz="3200" b="1" dirty="0" smtClean="0"/>
              <a:t>The action is </a:t>
            </a:r>
            <a:r>
              <a:rPr lang="en-US" sz="3200" b="1" dirty="0" smtClean="0"/>
              <a:t>finished</a:t>
            </a:r>
            <a:r>
              <a:rPr lang="en-US" sz="3200" b="1" dirty="0" smtClean="0"/>
              <a:t>.</a:t>
            </a:r>
            <a:endParaRPr lang="en-US" sz="3200" b="1" dirty="0"/>
          </a:p>
        </p:txBody>
      </p:sp>
      <p:sp>
        <p:nvSpPr>
          <p:cNvPr id="3" name="Down Ribbon 2"/>
          <p:cNvSpPr/>
          <p:nvPr/>
        </p:nvSpPr>
        <p:spPr>
          <a:xfrm>
            <a:off x="1143000" y="457200"/>
            <a:ext cx="8000999" cy="1143000"/>
          </a:xfrm>
          <a:prstGeom prst="ribb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Today’s Topic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1681316" y="1828800"/>
            <a:ext cx="5786284" cy="1524000"/>
          </a:xfrm>
          <a:prstGeom prst="horizontalScroll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</a:rPr>
              <a:t>Past </a:t>
            </a:r>
            <a:r>
              <a:rPr lang="en-US" sz="3600" b="1" dirty="0" smtClean="0">
                <a:solidFill>
                  <a:schemeClr val="tx1"/>
                </a:solidFill>
              </a:rPr>
              <a:t>Continuous Tense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421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801666" y="457200"/>
            <a:ext cx="7239000" cy="1676400"/>
          </a:xfrm>
          <a:prstGeom prst="horizontalScroll">
            <a:avLst/>
          </a:prstGeom>
          <a:solidFill>
            <a:srgbClr val="92D050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LEARNING </a:t>
            </a:r>
            <a:r>
              <a:rPr lang="en-US" sz="3200" b="1" dirty="0" smtClean="0">
                <a:solidFill>
                  <a:schemeClr val="tx1"/>
                </a:solidFill>
              </a:rPr>
              <a:t>OUTCOMES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1694" y="2743200"/>
            <a:ext cx="7697932" cy="3108543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By the end of the lesson the students will be able to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g</a:t>
            </a:r>
            <a:r>
              <a:rPr lang="en-US" sz="2800" dirty="0" smtClean="0"/>
              <a:t>ive questions’ answer using </a:t>
            </a:r>
            <a:r>
              <a:rPr lang="en-US" sz="2800" dirty="0" smtClean="0"/>
              <a:t>past </a:t>
            </a:r>
            <a:r>
              <a:rPr lang="en-US" sz="2800" dirty="0" smtClean="0"/>
              <a:t>continuous tense.</a:t>
            </a:r>
            <a:endParaRPr lang="en-US" sz="2800" dirty="0"/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i</a:t>
            </a:r>
            <a:r>
              <a:rPr lang="en-US" sz="2800" dirty="0" smtClean="0"/>
              <a:t>dentify </a:t>
            </a:r>
            <a:r>
              <a:rPr lang="en-US" sz="2800" dirty="0" smtClean="0"/>
              <a:t>past </a:t>
            </a:r>
            <a:r>
              <a:rPr lang="en-US" sz="2800" dirty="0" smtClean="0"/>
              <a:t>continuous tense. 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800" dirty="0"/>
              <a:t>m</a:t>
            </a:r>
            <a:r>
              <a:rPr lang="en-US" sz="2800" dirty="0" smtClean="0"/>
              <a:t>ake </a:t>
            </a:r>
            <a:r>
              <a:rPr lang="en-US" sz="2800" dirty="0"/>
              <a:t>sentences with </a:t>
            </a:r>
            <a:r>
              <a:rPr lang="en-US" sz="2800" dirty="0" smtClean="0"/>
              <a:t>past </a:t>
            </a:r>
            <a:r>
              <a:rPr lang="en-US" sz="2800" dirty="0"/>
              <a:t>continuous tense </a:t>
            </a:r>
            <a:r>
              <a:rPr lang="en-US" sz="2800" dirty="0" smtClean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7138447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1219200"/>
            <a:ext cx="4572000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doing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350" y="838200"/>
            <a:ext cx="2753947" cy="3124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962400"/>
            <a:ext cx="2781300" cy="2438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219200" y="1828800"/>
            <a:ext cx="4419600" cy="107721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hey 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were 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playing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cricket.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6600" y="4114800"/>
            <a:ext cx="5499124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man 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riding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bicycle?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6600" y="4724400"/>
            <a:ext cx="5715000" cy="1077218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No, the man 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riding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bicycle?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6600" y="5816025"/>
            <a:ext cx="5905500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man 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 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riding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horse.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228600"/>
            <a:ext cx="9144000" cy="52322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Answer the questions and notice the red colored words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6600" y="5358825"/>
            <a:ext cx="5499124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was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man </a:t>
            </a:r>
            <a:r>
              <a:rPr lang="en-US" sz="32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doing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1656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  <p:bldP spid="8" grpId="0" animBg="1"/>
      <p:bldP spid="9" grpId="0" animBg="1"/>
      <p:bldP spid="6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200" y="1066800"/>
            <a:ext cx="5400675" cy="1077218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Two ducks </a:t>
            </a:r>
            <a:r>
              <a:rPr lang="en-US" sz="3200" dirty="0" smtClean="0">
                <a:solidFill>
                  <a:srgbClr val="C00000"/>
                </a:solidFill>
              </a:rPr>
              <a:t>were </a:t>
            </a:r>
            <a:r>
              <a:rPr lang="en-US" sz="3200" dirty="0" smtClean="0">
                <a:solidFill>
                  <a:srgbClr val="C00000"/>
                </a:solidFill>
              </a:rPr>
              <a:t>swimming </a:t>
            </a:r>
            <a:r>
              <a:rPr lang="en-US" sz="3200" dirty="0" smtClean="0"/>
              <a:t>in the water.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70" y="2304780"/>
            <a:ext cx="2938732" cy="19624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77" y="4495800"/>
            <a:ext cx="2801423" cy="207416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98" y="112232"/>
            <a:ext cx="2826004" cy="20475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581400" y="2819400"/>
            <a:ext cx="4876800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What </a:t>
            </a:r>
            <a:r>
              <a:rPr lang="en-US" sz="3200" dirty="0" smtClean="0">
                <a:solidFill>
                  <a:srgbClr val="C00000"/>
                </a:solidFill>
              </a:rPr>
              <a:t>was</a:t>
            </a:r>
            <a:r>
              <a:rPr lang="en-US" sz="3200" dirty="0" smtClean="0"/>
              <a:t> </a:t>
            </a:r>
            <a:r>
              <a:rPr lang="en-US" sz="3200" dirty="0" smtClean="0"/>
              <a:t>the cat </a:t>
            </a:r>
            <a:r>
              <a:rPr lang="en-US" sz="3200" dirty="0" smtClean="0">
                <a:solidFill>
                  <a:srgbClr val="C00000"/>
                </a:solidFill>
              </a:rPr>
              <a:t>doing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352800" y="5638800"/>
            <a:ext cx="5562600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Deer </a:t>
            </a:r>
            <a:r>
              <a:rPr lang="en-US" sz="3200" dirty="0" smtClean="0">
                <a:solidFill>
                  <a:srgbClr val="C00000"/>
                </a:solidFill>
              </a:rPr>
              <a:t>were </a:t>
            </a:r>
            <a:r>
              <a:rPr lang="en-US" sz="3200" dirty="0" smtClean="0">
                <a:solidFill>
                  <a:srgbClr val="C00000"/>
                </a:solidFill>
              </a:rPr>
              <a:t>drinking </a:t>
            </a:r>
            <a:r>
              <a:rPr lang="en-US" sz="3200" dirty="0" smtClean="0"/>
              <a:t>water.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3581400" y="76200"/>
            <a:ext cx="5400675" cy="1077218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What </a:t>
            </a:r>
            <a:r>
              <a:rPr lang="en-US" sz="3200" dirty="0" smtClean="0">
                <a:solidFill>
                  <a:srgbClr val="C00000"/>
                </a:solidFill>
              </a:rPr>
              <a:t>were</a:t>
            </a:r>
            <a:r>
              <a:rPr lang="en-US" sz="3200" dirty="0" smtClean="0"/>
              <a:t> </a:t>
            </a:r>
            <a:r>
              <a:rPr lang="en-US" sz="3200" dirty="0" smtClean="0"/>
              <a:t>two ducks </a:t>
            </a:r>
            <a:r>
              <a:rPr lang="en-US" sz="3200" dirty="0" smtClean="0">
                <a:solidFill>
                  <a:srgbClr val="C00000"/>
                </a:solidFill>
              </a:rPr>
              <a:t>doing </a:t>
            </a:r>
            <a:r>
              <a:rPr lang="en-US" sz="3200" dirty="0" smtClean="0"/>
              <a:t>in the water?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3352800" y="5029200"/>
            <a:ext cx="5400675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What </a:t>
            </a:r>
            <a:r>
              <a:rPr lang="en-US" sz="3200" dirty="0" smtClean="0">
                <a:solidFill>
                  <a:srgbClr val="C00000"/>
                </a:solidFill>
              </a:rPr>
              <a:t>were</a:t>
            </a:r>
            <a:r>
              <a:rPr lang="en-US" sz="3200" dirty="0" smtClean="0"/>
              <a:t> </a:t>
            </a:r>
            <a:r>
              <a:rPr lang="en-US" sz="3200" dirty="0" smtClean="0"/>
              <a:t>deer </a:t>
            </a:r>
            <a:r>
              <a:rPr lang="en-US" sz="3200" dirty="0" smtClean="0">
                <a:solidFill>
                  <a:srgbClr val="C00000"/>
                </a:solidFill>
              </a:rPr>
              <a:t>doing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3962400" y="3505200"/>
            <a:ext cx="4648200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T</a:t>
            </a:r>
            <a:r>
              <a:rPr lang="en-US" sz="3200" dirty="0" smtClean="0"/>
              <a:t>he cat </a:t>
            </a:r>
            <a:r>
              <a:rPr lang="en-US" sz="3200" dirty="0" smtClean="0">
                <a:solidFill>
                  <a:srgbClr val="C00000"/>
                </a:solidFill>
              </a:rPr>
              <a:t>was </a:t>
            </a:r>
            <a:r>
              <a:rPr lang="en-US" sz="3200" dirty="0" smtClean="0">
                <a:solidFill>
                  <a:srgbClr val="C00000"/>
                </a:solidFill>
              </a:rPr>
              <a:t>sleeping 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4165895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841</TotalTime>
  <Words>580</Words>
  <Application>Microsoft Office PowerPoint</Application>
  <PresentationFormat>On-screen Show (4:3)</PresentationFormat>
  <Paragraphs>108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NewsPrint</vt:lpstr>
      <vt:lpstr>Foundry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Moksed</cp:lastModifiedBy>
  <cp:revision>167</cp:revision>
  <dcterms:created xsi:type="dcterms:W3CDTF">2006-08-16T00:00:00Z</dcterms:created>
  <dcterms:modified xsi:type="dcterms:W3CDTF">2021-01-30T14:05:16Z</dcterms:modified>
</cp:coreProperties>
</file>