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3" r:id="rId2"/>
    <p:sldId id="287" r:id="rId3"/>
    <p:sldId id="275" r:id="rId4"/>
    <p:sldId id="260" r:id="rId5"/>
    <p:sldId id="277" r:id="rId6"/>
    <p:sldId id="259" r:id="rId7"/>
    <p:sldId id="262" r:id="rId8"/>
    <p:sldId id="279" r:id="rId9"/>
    <p:sldId id="263" r:id="rId10"/>
    <p:sldId id="285" r:id="rId11"/>
    <p:sldId id="266" r:id="rId12"/>
    <p:sldId id="283" r:id="rId13"/>
    <p:sldId id="267" r:id="rId14"/>
    <p:sldId id="268" r:id="rId15"/>
    <p:sldId id="269" r:id="rId16"/>
    <p:sldId id="270" r:id="rId17"/>
    <p:sldId id="28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FB042-93DA-4276-8F6A-F0AE405AFF48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969AA-DA1F-40B3-92D1-2E31A3D7A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4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362C-FBC7-4F97-A8F6-6081101868CF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A0D7-A656-49EF-8B30-A0E8E276F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8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362C-FBC7-4F97-A8F6-6081101868CF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A0D7-A656-49EF-8B30-A0E8E276F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91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362C-FBC7-4F97-A8F6-6081101868CF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A0D7-A656-49EF-8B30-A0E8E276F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13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362C-FBC7-4F97-A8F6-6081101868CF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A0D7-A656-49EF-8B30-A0E8E276F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48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362C-FBC7-4F97-A8F6-6081101868CF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A0D7-A656-49EF-8B30-A0E8E276F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2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362C-FBC7-4F97-A8F6-6081101868CF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A0D7-A656-49EF-8B30-A0E8E276F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01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362C-FBC7-4F97-A8F6-6081101868CF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A0D7-A656-49EF-8B30-A0E8E276F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8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362C-FBC7-4F97-A8F6-6081101868CF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A0D7-A656-49EF-8B30-A0E8E276F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28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362C-FBC7-4F97-A8F6-6081101868CF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A0D7-A656-49EF-8B30-A0E8E276F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30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362C-FBC7-4F97-A8F6-6081101868CF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A0D7-A656-49EF-8B30-A0E8E276F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31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362C-FBC7-4F97-A8F6-6081101868CF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A0D7-A656-49EF-8B30-A0E8E276F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4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E362C-FBC7-4F97-A8F6-6081101868CF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7A0D7-A656-49EF-8B30-A0E8E276F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nasrinakther984@gmail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9144000" cy="4191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90600" y="457200"/>
            <a:ext cx="71628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" pitchFamily="2" charset="0"/>
                <a:cs typeface="Nikosh" pitchFamily="2" charset="0"/>
              </a:rPr>
              <a:t>স্বাগতম</a:t>
            </a:r>
            <a:endParaRPr lang="en-US" sz="138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98720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7200" y="4267200"/>
            <a:ext cx="41910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উপরের চিত্রে কী দেখা যাচ্ছে?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5715000" y="5135539"/>
            <a:ext cx="31242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একজন</a:t>
            </a:r>
            <a:endParaRPr lang="en-US" sz="2800" dirty="0">
              <a:solidFill>
                <a:srgbClr val="000099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5105400"/>
            <a:ext cx="41910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 ধরনের ব্যবসায় সাধারণত কতজন মালিক থাকে?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5791200" y="5943600"/>
            <a:ext cx="31242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একমালিকানা ব্যবসায়</a:t>
            </a:r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15000" y="4267200"/>
            <a:ext cx="31242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কাঁচামালের দোকান</a:t>
            </a:r>
            <a:endParaRPr lang="en-US" sz="2800" dirty="0">
              <a:solidFill>
                <a:srgbClr val="000099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400" y="5943600"/>
            <a:ext cx="51816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একজন দ্বারা পরিচালিত ব্যবসায়কে কী ধরনের ব্যবসায় বলা হয়?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3" descr="India92-60 Udaipur, grocery sho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 flipV="1">
            <a:off x="1295400" y="457200"/>
            <a:ext cx="6248400" cy="3530612"/>
          </a:xfrm>
        </p:spPr>
      </p:pic>
    </p:spTree>
    <p:extLst>
      <p:ext uri="{BB962C8B-B14F-4D97-AF65-F5344CB8AC3E}">
        <p14:creationId xmlns:p14="http://schemas.microsoft.com/office/powerpoint/2010/main" val="175011426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2399" y="228600"/>
            <a:ext cx="8839201" cy="6172200"/>
            <a:chOff x="152399" y="228600"/>
            <a:chExt cx="8839201" cy="6172200"/>
          </a:xfrm>
        </p:grpSpPr>
        <p:pic>
          <p:nvPicPr>
            <p:cNvPr id="3" name="Content Placeholder 10" descr="28 3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4400" y="228600"/>
              <a:ext cx="4267200" cy="30670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 descr="28 1.jpe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399" y="228600"/>
              <a:ext cx="4439653" cy="3124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 descr="287.jpe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400" y="3733800"/>
              <a:ext cx="4495799" cy="2667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 descr="288.jpe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00600" y="3733800"/>
              <a:ext cx="4191000" cy="2667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87265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81000" y="739124"/>
            <a:ext cx="8534400" cy="4684931"/>
            <a:chOff x="304800" y="1676400"/>
            <a:chExt cx="8534400" cy="4684931"/>
          </a:xfrm>
        </p:grpSpPr>
        <p:grpSp>
          <p:nvGrpSpPr>
            <p:cNvPr id="10" name="Group 9"/>
            <p:cNvGrpSpPr/>
            <p:nvPr/>
          </p:nvGrpSpPr>
          <p:grpSpPr>
            <a:xfrm>
              <a:off x="304800" y="1676400"/>
              <a:ext cx="8305800" cy="3748758"/>
              <a:chOff x="304800" y="1676400"/>
              <a:chExt cx="8305800" cy="3748758"/>
            </a:xfrm>
          </p:grpSpPr>
          <p:pic>
            <p:nvPicPr>
              <p:cNvPr id="2" name="Picture 1" descr="shop 4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04800" y="1676400"/>
                <a:ext cx="4234660" cy="3733800"/>
              </a:xfrm>
              <a:prstGeom prst="rect">
                <a:avLst/>
              </a:prstGeom>
            </p:spPr>
          </p:pic>
          <p:pic>
            <p:nvPicPr>
              <p:cNvPr id="5" name="Picture 4" descr="shop7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572000" y="1676400"/>
                <a:ext cx="4038600" cy="3748758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609600" y="5562600"/>
              <a:ext cx="3124200" cy="70788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সবজির</a:t>
              </a:r>
              <a:r>
                <a:rPr lang="en-US" sz="40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দোকান</a:t>
              </a:r>
              <a:endParaRPr lang="en-US" sz="40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48200" y="5715000"/>
              <a:ext cx="4191000" cy="64633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বাঁশ</a:t>
              </a:r>
              <a:r>
                <a:rPr lang="en-US" sz="36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ও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বেঁতের</a:t>
              </a:r>
              <a:r>
                <a:rPr lang="en-US" sz="36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জিনিসপত্র</a:t>
              </a:r>
              <a:endParaRPr lang="en-US" sz="3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420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8229600" cy="28651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চিত্রগুলো দেখে একমালিকানা ব্যবসার ক্ষেত্রগুলোর নাম লিখ  এবং আরো পাচঁটি ক্ষেত্র চিহ্নিত কর।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3600" dirty="0"/>
          </a:p>
        </p:txBody>
      </p:sp>
      <p:sp>
        <p:nvSpPr>
          <p:cNvPr id="4" name="Round Same Side Corner Rectangle 3"/>
          <p:cNvSpPr/>
          <p:nvPr/>
        </p:nvSpPr>
        <p:spPr>
          <a:xfrm>
            <a:off x="2175164" y="381000"/>
            <a:ext cx="4876800" cy="1524000"/>
          </a:xfrm>
          <a:prstGeom prst="round2Same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bn-IN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(সময় 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7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মিনিট)</a:t>
            </a:r>
          </a:p>
        </p:txBody>
      </p:sp>
    </p:spTree>
    <p:extLst>
      <p:ext uri="{BB962C8B-B14F-4D97-AF65-F5344CB8AC3E}">
        <p14:creationId xmlns:p14="http://schemas.microsoft.com/office/powerpoint/2010/main" val="409144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914400"/>
          </a:xfr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একমালিকানা ব্যবসায়ের বৈশিষ্ট্য</a:t>
            </a:r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1676400"/>
            <a:ext cx="3886200" cy="1676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একমালিকানা ব্যবসায়ের মালিক সবসময় একজন ব্যক্তি যিনি নিজ উদ্যোগে পুঁজির সংস্থান করেন,ব্যবসায় পরিচালনা করেন ও ঝুঁকি বহন করেন</a:t>
            </a:r>
            <a:endParaRPr lang="en-US" sz="2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7200" y="1752600"/>
            <a:ext cx="4495800" cy="1600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জাতীয় ব্যবসায়ের গঠন বেশ সহজ। আইনগত ঝামেলা না থাকায় যে কেউ ইচ্ছা করলে ও উদ্যোগ নিলে এ ব্যবসায় শুরু করতে পারেন</a:t>
            </a:r>
            <a:endParaRPr lang="en-US" sz="2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3657600"/>
            <a:ext cx="8229600" cy="2743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সময় – 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10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bn-BD" sz="4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উপরে উল্লেখিত বৈশিষ্ট্যগুলো  দেখে একমালিকানা ব্যবসার আরো পাচঁটি বৈশিষ্ট্য লিখ।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02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83820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3882" y="-796636"/>
            <a:ext cx="5105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6000" b="1" i="1" dirty="0" smtClean="0">
                <a:solidFill>
                  <a:srgbClr val="FF0000"/>
                </a:solidFill>
                <a:latin typeface="NikoshBAN" pitchFamily="2" charset="0"/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  <a:latin typeface="NikoshBAN" pitchFamily="2" charset="0"/>
              </a:rPr>
              <a:t>মূল্যায়ন</a:t>
            </a:r>
            <a:endParaRPr lang="en-US" sz="6000" b="1" i="1" dirty="0" smtClean="0">
              <a:solidFill>
                <a:srgbClr val="FF0000"/>
              </a:solidFill>
              <a:latin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3682" y="173182"/>
            <a:ext cx="8305800" cy="2590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bn-BD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একমালিকানা ব্যবসায় কী?</a:t>
            </a:r>
          </a:p>
          <a:p>
            <a:pPr>
              <a:buFont typeface="Wingdings" pitchFamily="2" charset="2"/>
              <a:buChar char="v"/>
            </a:pPr>
            <a:r>
              <a:rPr lang="bn-BD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একমালিকানা ব্যবসায়ের ৫ টি ক্ষেত্রের নাম বল।</a:t>
            </a:r>
          </a:p>
          <a:p>
            <a:pPr>
              <a:buFont typeface="Wingdings" pitchFamily="2" charset="2"/>
              <a:buChar char="v"/>
            </a:pPr>
            <a:r>
              <a:rPr lang="bn-BD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একমালিকানা ব্যবসায়ের ৩টি বৈশিষ্ট্য বল।</a:t>
            </a:r>
          </a:p>
          <a:p>
            <a:pPr eaLnBrk="1" hangingPunct="1">
              <a:defRPr/>
            </a:pPr>
            <a:endParaRPr lang="bn-BD" b="1" i="1" dirty="0" smtClean="0">
              <a:solidFill>
                <a:srgbClr val="7030A0"/>
              </a:solidFill>
              <a:latin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836" y="2895600"/>
            <a:ext cx="8177646" cy="286232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মালিক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মুলধন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দরকার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72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76500" y="762000"/>
            <a:ext cx="4191000" cy="9906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b="1" i="1" dirty="0">
                <a:solidFill>
                  <a:srgbClr val="FF0000"/>
                </a:solidFill>
                <a:latin typeface="NikoshBAN" pitchFamily="2" charset="0"/>
                <a:cs typeface="Arial" charset="0"/>
              </a:rPr>
              <a:t>বাড়ির কাজ</a:t>
            </a:r>
            <a:endParaRPr lang="en-US" sz="5400" b="1" i="1" dirty="0">
              <a:solidFill>
                <a:srgbClr val="FF0000"/>
              </a:solidFill>
              <a:latin typeface="NikoshBAN" pitchFamily="2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495800"/>
            <a:ext cx="9144000" cy="2362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585" y="2667000"/>
            <a:ext cx="9144000" cy="31623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</a:pPr>
            <a:r>
              <a:rPr lang="bn-BD" sz="36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“একমালিকানা ব্যবসা </a:t>
            </a:r>
            <a:r>
              <a:rPr lang="en-US" sz="36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সকলের</a:t>
            </a:r>
            <a:r>
              <a:rPr lang="en-US" sz="36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6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36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”</a:t>
            </a:r>
            <a:r>
              <a:rPr lang="bn-BD" sz="36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 সপক্ষে তোমার যুক্তি তুলে ধর।</a:t>
            </a:r>
            <a:endParaRPr lang="en-US" sz="36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91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76200"/>
            <a:ext cx="4572000" cy="101566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r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5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2F0DFEA-1957-45E1-A06D-0B31B005D20B}"/>
              </a:ext>
            </a:extLst>
          </p:cNvPr>
          <p:cNvSpPr/>
          <p:nvPr/>
        </p:nvSpPr>
        <p:spPr>
          <a:xfrm>
            <a:off x="54430" y="76200"/>
            <a:ext cx="9035143" cy="6705600"/>
          </a:xfrm>
          <a:prstGeom prst="rect">
            <a:avLst/>
          </a:prstGeom>
          <a:noFill/>
          <a:ln w="1905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5801" y="1828800"/>
            <a:ext cx="3258207" cy="435554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নাসরিন আকতার</a:t>
            </a:r>
          </a:p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রী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মহামুনি এংলো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পালি উচ্চ বিদ্যালয়</a:t>
            </a:r>
          </a:p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রাউজান, চট্টগ্রাম।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G-mail Account : </a:t>
            </a:r>
            <a:r>
              <a:rPr lang="en-US" sz="1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2"/>
              </a:rPr>
              <a:t>nasrinakther</a:t>
            </a:r>
            <a:r>
              <a:rPr lang="en-US" sz="16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984@gmail.com</a:t>
            </a:r>
            <a:endParaRPr lang="en-US" sz="1600" dirty="0" smtClean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Facebook Account : nasrin.akter.714655</a:t>
            </a:r>
          </a:p>
          <a:p>
            <a:pPr algn="ctr"/>
            <a:endParaRPr lang="bn-BD" sz="1600" dirty="0" smtClean="0">
              <a:solidFill>
                <a:srgbClr val="FF0000"/>
              </a:solidFill>
              <a:latin typeface="Times New Roman" pitchFamily="18" charset="0"/>
              <a:cs typeface="NikoshBAN" pitchFamily="2" charset="0"/>
            </a:endParaRPr>
          </a:p>
          <a:p>
            <a:pPr algn="ctr"/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" descr="C:\Documents and Settings\Mitu\My Documents\20170131_100021 Passport Photo [1600x1200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1" y="1981202"/>
            <a:ext cx="2625931" cy="39529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Rectangle 15"/>
          <p:cNvSpPr/>
          <p:nvPr/>
        </p:nvSpPr>
        <p:spPr>
          <a:xfrm>
            <a:off x="1295401" y="394467"/>
            <a:ext cx="6190593" cy="1117152"/>
          </a:xfrm>
          <a:prstGeom prst="rect">
            <a:avLst/>
          </a:prstGeom>
          <a:ln w="57150">
            <a:prstDash val="solid"/>
          </a:ln>
          <a:scene3d>
            <a:camera prst="obliqueTopRight"/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accent6">
                <a:shade val="40000"/>
                <a:satMod val="15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93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3886200" cy="11430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600200"/>
            <a:ext cx="7696200" cy="4525963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উদ্যোগ</a:t>
            </a:r>
            <a:endParaRPr lang="en-US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	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en-US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	৪৫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36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600200" y="381000"/>
            <a:ext cx="6858000" cy="55626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0174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71967" y="609600"/>
            <a:ext cx="8643433" cy="4343400"/>
            <a:chOff x="271967" y="609600"/>
            <a:chExt cx="8643433" cy="4343400"/>
          </a:xfrm>
        </p:grpSpPr>
        <p:grpSp>
          <p:nvGrpSpPr>
            <p:cNvPr id="8" name="Group 7"/>
            <p:cNvGrpSpPr/>
            <p:nvPr/>
          </p:nvGrpSpPr>
          <p:grpSpPr>
            <a:xfrm>
              <a:off x="271967" y="2133600"/>
              <a:ext cx="8643433" cy="2819400"/>
              <a:chOff x="76200" y="1066800"/>
              <a:chExt cx="9024433" cy="3429000"/>
            </a:xfrm>
          </p:grpSpPr>
          <p:pic>
            <p:nvPicPr>
              <p:cNvPr id="2" name="Picture 1" descr="shop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6200" y="1066800"/>
                <a:ext cx="4418814" cy="3429000"/>
              </a:xfrm>
              <a:prstGeom prst="rect">
                <a:avLst/>
              </a:prstGeom>
              <a:ln w="76200">
                <a:solidFill>
                  <a:schemeClr val="bg1"/>
                </a:solidFill>
              </a:ln>
            </p:spPr>
          </p:pic>
          <p:pic>
            <p:nvPicPr>
              <p:cNvPr id="3" name="Picture 2" descr="shop 1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572000" y="1066800"/>
                <a:ext cx="4528633" cy="3383280"/>
              </a:xfrm>
              <a:prstGeom prst="rect">
                <a:avLst/>
              </a:prstGeom>
              <a:ln w="76200">
                <a:solidFill>
                  <a:schemeClr val="bg1"/>
                </a:solidFill>
              </a:ln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762000" y="609600"/>
              <a:ext cx="7315200" cy="1107996"/>
            </a:xfrm>
            <a:prstGeom prst="rect">
              <a:avLst/>
            </a:prstGeom>
            <a:noFill/>
            <a:ln w="76200" cap="rnd" cmpd="tri">
              <a:solidFill>
                <a:schemeClr val="tx1"/>
              </a:solidFill>
              <a:prstDash val="solid"/>
              <a:miter lim="800000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নিচের</a:t>
              </a:r>
              <a:r>
                <a:rPr lang="en-US" sz="6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66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ছবিগুলো</a:t>
              </a:r>
              <a:r>
                <a:rPr lang="en-US" sz="6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66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দেখ</a:t>
              </a:r>
              <a:endParaRPr lang="en-US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261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2"/>
          <p:cNvSpPr txBox="1">
            <a:spLocks/>
          </p:cNvSpPr>
          <p:nvPr/>
        </p:nvSpPr>
        <p:spPr>
          <a:xfrm>
            <a:off x="1295400" y="990600"/>
            <a:ext cx="6248400" cy="3128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BD" sz="3600" b="1" u="sng" dirty="0" smtClean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আলোচনার বিষয়</a:t>
            </a:r>
            <a:r>
              <a:rPr lang="en-US" sz="3600" b="1" u="sng" dirty="0" smtClean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:</a:t>
            </a:r>
            <a:endParaRPr lang="bn-IN" sz="3600" b="1" u="sng" dirty="0" smtClean="0">
              <a:ln/>
              <a:solidFill>
                <a:srgbClr val="4F032E"/>
              </a:solidFill>
              <a:latin typeface="SolaimanLipi" pitchFamily="65" charset="0"/>
              <a:cs typeface="SolaimanLipi" pitchFamily="65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bn-BD" sz="3600" b="1" u="sng" dirty="0">
              <a:ln/>
              <a:solidFill>
                <a:srgbClr val="4F032E"/>
              </a:solidFill>
              <a:latin typeface="SolaimanLipi" pitchFamily="65" charset="0"/>
              <a:cs typeface="SolaimanLipi" pitchFamily="65" charset="0"/>
            </a:endParaRPr>
          </a:p>
          <a:p>
            <a:pPr algn="ctr">
              <a:buNone/>
            </a:pP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চতুর্থ অধ্যায়-মালিকানার ভিত্তিতে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endParaRPr lang="bn-BD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43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শিখনফলঃ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শিক্ষার্থীরাঃ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ক্ষেত্রসমূহ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04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000" y="1828800"/>
            <a:ext cx="8458200" cy="3048000"/>
            <a:chOff x="381000" y="1828800"/>
            <a:chExt cx="8458200" cy="3048000"/>
          </a:xfrm>
        </p:grpSpPr>
        <p:pic>
          <p:nvPicPr>
            <p:cNvPr id="3" name="Picture 2" descr="465x310q70emdeni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" y="1828800"/>
              <a:ext cx="3829538" cy="3048000"/>
            </a:xfrm>
            <a:prstGeom prst="rect">
              <a:avLst/>
            </a:prstGeom>
          </p:spPr>
        </p:pic>
        <p:pic>
          <p:nvPicPr>
            <p:cNvPr id="7" name="Picture 6" descr="Sultana Begum at her tea shop in Howrah slum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9600" y="1828800"/>
              <a:ext cx="4419600" cy="2934891"/>
            </a:xfrm>
            <a:prstGeom prst="rect">
              <a:avLst/>
            </a:prstGeom>
            <a:ln w="76200">
              <a:solidFill>
                <a:schemeClr val="bg1"/>
              </a:solidFill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2057400" y="762000"/>
            <a:ext cx="5105400" cy="76944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এক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ব্যাবসায়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00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dia92-60 Udaipur, grocery sho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91" y="457200"/>
            <a:ext cx="8915467" cy="5943600"/>
          </a:xfrm>
        </p:spPr>
      </p:pic>
    </p:spTree>
    <p:extLst>
      <p:ext uri="{BB962C8B-B14F-4D97-AF65-F5344CB8AC3E}">
        <p14:creationId xmlns:p14="http://schemas.microsoft.com/office/powerpoint/2010/main" val="320315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259</Words>
  <Application>Microsoft Office PowerPoint</Application>
  <PresentationFormat>On-screen Show (4:3)</PresentationFormat>
  <Paragraphs>54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পাঠ পরিচিতি</vt:lpstr>
      <vt:lpstr>PowerPoint Presentation</vt:lpstr>
      <vt:lpstr>PowerPoint Presentation</vt:lpstr>
      <vt:lpstr>PowerPoint Presentation</vt:lpstr>
      <vt:lpstr>শিখনফলঃ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একমালিকানা ব্যবসায়ের বৈশিষ্ট্যঃ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11</cp:revision>
  <dcterms:created xsi:type="dcterms:W3CDTF">2021-01-22T05:04:28Z</dcterms:created>
  <dcterms:modified xsi:type="dcterms:W3CDTF">2021-01-31T06:52:04Z</dcterms:modified>
</cp:coreProperties>
</file>