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76" r:id="rId4"/>
    <p:sldId id="256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52D0-1213-45A5-AE6D-B4807F2D8276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89E4-7939-46E2-ACAB-08A61EF73D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08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440E-DEE2-41D0-8078-A1F05A2D4A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440E-DEE2-41D0-8078-A1F05A2D4A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440E-DEE2-41D0-8078-A1F05A2D4A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440E-DEE2-41D0-8078-A1F05A2D4A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7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1496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002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35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8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380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414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164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668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569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813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t>31/01/2021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226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20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C67CAAA3-823A-4D26-B8A9-F86D89546065}"/>
              </a:ext>
            </a:extLst>
          </p:cNvPr>
          <p:cNvSpPr/>
          <p:nvPr userDrawn="1"/>
        </p:nvSpPr>
        <p:spPr>
          <a:xfrm>
            <a:off x="-8020" y="-802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CD2CFCC5-049F-4E49-8AA9-E60C94B4DEE3}"/>
              </a:ext>
            </a:extLst>
          </p:cNvPr>
          <p:cNvSpPr/>
          <p:nvPr userDrawn="1"/>
        </p:nvSpPr>
        <p:spPr>
          <a:xfrm>
            <a:off x="48128" y="80212"/>
            <a:ext cx="12070080" cy="6675120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74989DD-A3C4-44CE-8974-6BFA9AEDBCFD}"/>
              </a:ext>
            </a:extLst>
          </p:cNvPr>
          <p:cNvSpPr/>
          <p:nvPr userDrawn="1"/>
        </p:nvSpPr>
        <p:spPr>
          <a:xfrm>
            <a:off x="136359" y="178461"/>
            <a:ext cx="11887200" cy="6517122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72CEAC-6F6D-4E29-A7E2-268E81D02A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870" y="1393210"/>
            <a:ext cx="1125682" cy="1238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AFDD155-890D-4588-A51A-DAD8375323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6359" y="721477"/>
            <a:ext cx="1125682" cy="1238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44C76E-0635-4AD0-8BFD-8DE806CBC8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9" y="4375489"/>
            <a:ext cx="1125682" cy="162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EC7E7C9-F32F-4FBC-AE82-7F33962D82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7" y="5934311"/>
            <a:ext cx="10090282" cy="329408"/>
          </a:xfrm>
          <a:prstGeom prst="rect">
            <a:avLst/>
          </a:prstGeom>
        </p:spPr>
      </p:pic>
      <p:sp>
        <p:nvSpPr>
          <p:cNvPr id="17" name="Action Button: Home 2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C53EF61C-76B0-45D4-A5DD-827E734C7E9D}"/>
              </a:ext>
            </a:extLst>
          </p:cNvPr>
          <p:cNvSpPr/>
          <p:nvPr userDrawn="1"/>
        </p:nvSpPr>
        <p:spPr>
          <a:xfrm>
            <a:off x="232463" y="268195"/>
            <a:ext cx="571500" cy="584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EFDE550-163F-431F-8664-1C5DAFA226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79" y="5790854"/>
            <a:ext cx="825500" cy="64565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AF310CF-70FE-4F2D-AE35-B0D4F99A0A1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924" y="5813312"/>
            <a:ext cx="751840" cy="6456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6676ADC-2FDF-40E0-AE1C-F0716C3F30A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96" y="232603"/>
            <a:ext cx="1390650" cy="14535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C9DCB65-B9E3-4EC5-A5C2-C4D6A1E4807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36" y="5911253"/>
            <a:ext cx="10090282" cy="329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AD2C8C2-61A7-4FB5-B6A6-29610D53B8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29959" y="4290947"/>
            <a:ext cx="1125682" cy="1625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D80B4EF-9B02-44B6-8623-981B404127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9" y="331264"/>
            <a:ext cx="776327" cy="6280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1B520B8-E0BC-415F-820F-7C8EC7C0F984}"/>
              </a:ext>
            </a:extLst>
          </p:cNvPr>
          <p:cNvGrpSpPr/>
          <p:nvPr userDrawn="1"/>
        </p:nvGrpSpPr>
        <p:grpSpPr>
          <a:xfrm>
            <a:off x="12015141" y="5754081"/>
            <a:ext cx="16330863" cy="1119738"/>
            <a:chOff x="1581880" y="3523233"/>
            <a:chExt cx="12351749" cy="7780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FA85209-63A3-4E79-8882-DA3210ED0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4777" y="3523233"/>
              <a:ext cx="957033" cy="7780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A5FFE4A-73C1-4841-94F5-2F3F0EEC256A}"/>
                </a:ext>
              </a:extLst>
            </p:cNvPr>
            <p:cNvSpPr txBox="1"/>
            <p:nvPr userDrawn="1"/>
          </p:nvSpPr>
          <p:spPr>
            <a:xfrm>
              <a:off x="1581880" y="3898500"/>
              <a:ext cx="12351749" cy="32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Dewan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Rezaul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Hassan</a:t>
              </a:r>
              <a:r>
                <a:rPr lang="bn-IN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Assistant teacher</a:t>
              </a:r>
              <a:r>
                <a:rPr lang="bn-IN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sz="24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Baropakhia</a:t>
              </a:r>
              <a:r>
                <a:rPr lang="en-US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Rothindrapara</a:t>
              </a:r>
              <a:r>
                <a:rPr lang="en-US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GPS</a:t>
              </a:r>
              <a:r>
                <a:rPr lang="bn-IN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</a:t>
              </a:r>
              <a:r>
                <a:rPr lang="en-US" sz="24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Delduar</a:t>
              </a:r>
              <a:r>
                <a:rPr lang="en-US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Tangail * e-mail:</a:t>
              </a:r>
              <a:r>
                <a:rPr lang="bn-IN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drezaulhassan@gmail.com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0F438-2114-4E43-8B57-94E7E6ECD7F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6394248"/>
            <a:ext cx="11887200" cy="3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9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2.32761 -0.02037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8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42" y="3465146"/>
            <a:ext cx="549212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2644" y="957368"/>
            <a:ext cx="86118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kern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/>
              </a:rPr>
              <a:t>Welcome to my presentation</a:t>
            </a:r>
          </a:p>
        </p:txBody>
      </p:sp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37" y="2689660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72" y="3149355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02" y="3801386"/>
            <a:ext cx="3965794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3" y="464169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83" y="3149355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21" y="53076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75A93BB-A490-4CEE-AF05-76BE9E62E499}"/>
              </a:ext>
            </a:extLst>
          </p:cNvPr>
          <p:cNvGrpSpPr/>
          <p:nvPr/>
        </p:nvGrpSpPr>
        <p:grpSpPr>
          <a:xfrm>
            <a:off x="-13649" y="-83987"/>
            <a:ext cx="6292200" cy="6928339"/>
            <a:chOff x="-1" y="-70339"/>
            <a:chExt cx="6292200" cy="6928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05"/>
            <a:stretch/>
          </p:blipFill>
          <p:spPr bwMode="auto">
            <a:xfrm>
              <a:off x="-1" y="-70339"/>
              <a:ext cx="6279641" cy="6928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653D471-0643-4CAF-B044-1C06646ED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462"/>
            <a:stretch/>
          </p:blipFill>
          <p:spPr>
            <a:xfrm>
              <a:off x="5338046" y="2304593"/>
              <a:ext cx="954153" cy="1863747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70F616D-C9D4-4C06-AD4A-DCF706C361B0}"/>
              </a:ext>
            </a:extLst>
          </p:cNvPr>
          <p:cNvGrpSpPr/>
          <p:nvPr/>
        </p:nvGrpSpPr>
        <p:grpSpPr>
          <a:xfrm>
            <a:off x="6253084" y="-84964"/>
            <a:ext cx="6005904" cy="6928340"/>
            <a:chOff x="6239016" y="-51329"/>
            <a:chExt cx="6005904" cy="69283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38"/>
            <a:stretch/>
          </p:blipFill>
          <p:spPr bwMode="auto">
            <a:xfrm>
              <a:off x="6239016" y="-51329"/>
              <a:ext cx="6005904" cy="692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E669545-0F11-40AA-A39A-13961225E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910"/>
            <a:stretch/>
          </p:blipFill>
          <p:spPr>
            <a:xfrm>
              <a:off x="6286123" y="2304594"/>
              <a:ext cx="873392" cy="1863747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8A3099-789C-40CC-8DC3-4A66CB5432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1" y="-65945"/>
            <a:ext cx="4587906" cy="4708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462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F04E10D-0E92-40B2-8903-17E94A61B60F}"/>
              </a:ext>
            </a:extLst>
          </p:cNvPr>
          <p:cNvSpPr/>
          <p:nvPr/>
        </p:nvSpPr>
        <p:spPr>
          <a:xfrm>
            <a:off x="2064173" y="726743"/>
            <a:ext cx="3025759" cy="2590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3C0D33D-23CB-4767-886E-F5541438C374}"/>
              </a:ext>
            </a:extLst>
          </p:cNvPr>
          <p:cNvSpPr/>
          <p:nvPr/>
        </p:nvSpPr>
        <p:spPr>
          <a:xfrm>
            <a:off x="6486047" y="726743"/>
            <a:ext cx="3025759" cy="2590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Grape</a:t>
            </a:r>
          </a:p>
        </p:txBody>
      </p:sp>
    </p:spTree>
    <p:extLst>
      <p:ext uri="{BB962C8B-B14F-4D97-AF65-F5344CB8AC3E}">
        <p14:creationId xmlns:p14="http://schemas.microsoft.com/office/powerpoint/2010/main" val="2651081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8B003A-99AC-4217-9D30-912AFFE69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082" y="1684412"/>
            <a:ext cx="3953255" cy="3887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8A34F7-E76F-417C-A9AF-01A081DC35E3}"/>
              </a:ext>
            </a:extLst>
          </p:cNvPr>
          <p:cNvSpPr txBox="1"/>
          <p:nvPr/>
        </p:nvSpPr>
        <p:spPr>
          <a:xfrm>
            <a:off x="1633900" y="811683"/>
            <a:ext cx="958768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n w="0"/>
              </a:rPr>
              <a:t>Look at the picture and say what are in the picture</a:t>
            </a:r>
          </a:p>
        </p:txBody>
      </p:sp>
    </p:spTree>
    <p:extLst>
      <p:ext uri="{BB962C8B-B14F-4D97-AF65-F5344CB8AC3E}">
        <p14:creationId xmlns:p14="http://schemas.microsoft.com/office/powerpoint/2010/main" val="2422654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F04E10D-0E92-40B2-8903-17E94A61B60F}"/>
              </a:ext>
            </a:extLst>
          </p:cNvPr>
          <p:cNvSpPr/>
          <p:nvPr/>
        </p:nvSpPr>
        <p:spPr>
          <a:xfrm>
            <a:off x="2964925" y="699448"/>
            <a:ext cx="3025759" cy="2590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3C0D33D-23CB-4767-886E-F5541438C374}"/>
              </a:ext>
            </a:extLst>
          </p:cNvPr>
          <p:cNvSpPr/>
          <p:nvPr/>
        </p:nvSpPr>
        <p:spPr>
          <a:xfrm>
            <a:off x="6458752" y="699448"/>
            <a:ext cx="3025759" cy="2590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ine </a:t>
            </a:r>
          </a:p>
        </p:txBody>
      </p:sp>
    </p:spTree>
    <p:extLst>
      <p:ext uri="{BB962C8B-B14F-4D97-AF65-F5344CB8AC3E}">
        <p14:creationId xmlns:p14="http://schemas.microsoft.com/office/powerpoint/2010/main" val="1814494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79ECD0-6B9B-4D6B-BBFB-CF4FF0624BEA}"/>
              </a:ext>
            </a:extLst>
          </p:cNvPr>
          <p:cNvSpPr txBox="1"/>
          <p:nvPr/>
        </p:nvSpPr>
        <p:spPr>
          <a:xfrm>
            <a:off x="0" y="6096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Open your book at pate 9 and listen the audio and repeat after the audio carefully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13BF2D-6097-44A4-9DB5-5E2AB2E9F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4231"/>
          <a:stretch/>
        </p:blipFill>
        <p:spPr>
          <a:xfrm>
            <a:off x="4053384" y="1563707"/>
            <a:ext cx="4039737" cy="48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3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E5E0A5-4A9B-448E-8ED1-BA66A329C10F}"/>
              </a:ext>
            </a:extLst>
          </p:cNvPr>
          <p:cNvSpPr txBox="1"/>
          <p:nvPr/>
        </p:nvSpPr>
        <p:spPr>
          <a:xfrm>
            <a:off x="4440614" y="913367"/>
            <a:ext cx="31338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Group reading </a:t>
            </a:r>
          </a:p>
        </p:txBody>
      </p:sp>
      <p:pic>
        <p:nvPicPr>
          <p:cNvPr id="1026" name="Picture 2" descr="Water bottle clipart black and white 9 » Clipart Station">
            <a:extLst>
              <a:ext uri="{FF2B5EF4-FFF2-40B4-BE49-F238E27FC236}">
                <a16:creationId xmlns:a16="http://schemas.microsoft.com/office/drawing/2014/main" xmlns="" id="{3259C906-4C4A-43B7-9ACB-BB9E8CD3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43" y="1899163"/>
            <a:ext cx="5575237" cy="37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87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E5E0A5-4A9B-448E-8ED1-BA66A329C10F}"/>
              </a:ext>
            </a:extLst>
          </p:cNvPr>
          <p:cNvSpPr txBox="1"/>
          <p:nvPr/>
        </p:nvSpPr>
        <p:spPr>
          <a:xfrm>
            <a:off x="1745529" y="831481"/>
            <a:ext cx="803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Individual</a:t>
            </a:r>
            <a:r>
              <a:rPr lang="en-US" sz="2800" b="1" dirty="0"/>
              <a:t> </a:t>
            </a:r>
            <a:r>
              <a:rPr lang="en-US" sz="2800" dirty="0"/>
              <a:t>reading</a:t>
            </a:r>
            <a:r>
              <a:rPr lang="en-US" sz="2800" b="1" dirty="0"/>
              <a:t> </a:t>
            </a:r>
          </a:p>
        </p:txBody>
      </p:sp>
      <p:pic>
        <p:nvPicPr>
          <p:cNvPr id="1026" name="Picture 2" descr="Water bottle clipart black and white 9 » Clipart Station">
            <a:extLst>
              <a:ext uri="{FF2B5EF4-FFF2-40B4-BE49-F238E27FC236}">
                <a16:creationId xmlns:a16="http://schemas.microsoft.com/office/drawing/2014/main" xmlns="" id="{3259C906-4C4A-43B7-9ACB-BB9E8CD39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2"/>
          <a:stretch/>
        </p:blipFill>
        <p:spPr bwMode="auto">
          <a:xfrm>
            <a:off x="3956271" y="1585265"/>
            <a:ext cx="3617615" cy="40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BCB21D-B5E7-4E38-850C-6202BE2B00B5}"/>
              </a:ext>
            </a:extLst>
          </p:cNvPr>
          <p:cNvSpPr txBox="1"/>
          <p:nvPr/>
        </p:nvSpPr>
        <p:spPr>
          <a:xfrm>
            <a:off x="1692323" y="1185079"/>
            <a:ext cx="975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 you know any other word that starts with f or v?</a:t>
            </a:r>
          </a:p>
        </p:txBody>
      </p:sp>
    </p:spTree>
    <p:extLst>
      <p:ext uri="{BB962C8B-B14F-4D97-AF65-F5344CB8AC3E}">
        <p14:creationId xmlns:p14="http://schemas.microsoft.com/office/powerpoint/2010/main" val="617425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esson Plans and Resources for Remote Practice | KSD #414">
            <a:extLst>
              <a:ext uri="{FF2B5EF4-FFF2-40B4-BE49-F238E27FC236}">
                <a16:creationId xmlns:a16="http://schemas.microsoft.com/office/drawing/2014/main" xmlns="" id="{CF3A72B8-9762-4073-98DB-F93E545305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39E8E0-CFE0-4B20-A523-2728BF7A26D7}"/>
              </a:ext>
            </a:extLst>
          </p:cNvPr>
          <p:cNvSpPr txBox="1"/>
          <p:nvPr/>
        </p:nvSpPr>
        <p:spPr>
          <a:xfrm>
            <a:off x="1182806" y="1194800"/>
            <a:ext cx="982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Lets remind the pronunciation of f and v once again</a:t>
            </a:r>
          </a:p>
        </p:txBody>
      </p:sp>
    </p:spTree>
    <p:extLst>
      <p:ext uri="{BB962C8B-B14F-4D97-AF65-F5344CB8AC3E}">
        <p14:creationId xmlns:p14="http://schemas.microsoft.com/office/powerpoint/2010/main" val="1619574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D12ED79-FD42-48FB-85FF-47C698EBBA47}"/>
              </a:ext>
            </a:extLst>
          </p:cNvPr>
          <p:cNvSpPr/>
          <p:nvPr/>
        </p:nvSpPr>
        <p:spPr>
          <a:xfrm>
            <a:off x="590444" y="772415"/>
            <a:ext cx="10778139" cy="2598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Fan, flower, floor , fruit, vase, veranda, village, class, five, van, fine, van, fan, fat, vote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etc.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EF1FF9-303F-4760-8FC9-384D9B6AC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732" y="4086292"/>
            <a:ext cx="11249562" cy="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394160-6C60-4FE4-9DA7-3B8868528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54" y="974557"/>
            <a:ext cx="11399692" cy="343301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414FF44-C6C4-4914-ABEE-7DE539ECC9C1}"/>
              </a:ext>
            </a:extLst>
          </p:cNvPr>
          <p:cNvSpPr/>
          <p:nvPr/>
        </p:nvSpPr>
        <p:spPr>
          <a:xfrm>
            <a:off x="470120" y="4566014"/>
            <a:ext cx="11325726" cy="1427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sound that starts with f or v sound</a:t>
            </a:r>
          </a:p>
        </p:txBody>
      </p:sp>
    </p:spTree>
    <p:extLst>
      <p:ext uri="{BB962C8B-B14F-4D97-AF65-F5344CB8AC3E}">
        <p14:creationId xmlns:p14="http://schemas.microsoft.com/office/powerpoint/2010/main" val="805897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AE5B01-62A2-4C3D-9D42-F70CCEFA9CAF}"/>
              </a:ext>
            </a:extLst>
          </p:cNvPr>
          <p:cNvSpPr txBox="1"/>
          <p:nvPr/>
        </p:nvSpPr>
        <p:spPr>
          <a:xfrm>
            <a:off x="940604" y="489734"/>
            <a:ext cx="8468751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u="sng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Introduction of the teacher</a:t>
            </a:r>
          </a:p>
          <a:p>
            <a:endParaRPr lang="en-US" b="1" dirty="0">
              <a:ln/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Dewan </a:t>
            </a:r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Rezaul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Hassan</a:t>
            </a:r>
          </a:p>
          <a:p>
            <a:pPr algn="ctr"/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Assistant Teacher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Baropakhia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Rothindrapara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Government Primary School</a:t>
            </a:r>
          </a:p>
          <a:p>
            <a:pPr algn="ctr"/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Delduar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Tangail.</a:t>
            </a:r>
          </a:p>
          <a:p>
            <a:pPr algn="ctr"/>
            <a:r>
              <a:rPr lang="en-US" sz="20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E-mail:drezaulhassan@gmail.com</a:t>
            </a:r>
            <a:endParaRPr lang="en-US" sz="2000" b="1" dirty="0">
              <a:ln/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n/>
              <a:solidFill>
                <a:schemeClr val="accent3"/>
              </a:solidFill>
              <a:latin typeface="Vladimir Script" panose="03050402040407070305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336E1D-71C7-4A65-BC8E-515858136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885" y="489734"/>
            <a:ext cx="3063585" cy="3063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253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300"/>
                            </p:stCondLst>
                            <p:childTnLst>
                              <p:par>
                                <p:cTn id="4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59654" y="420267"/>
            <a:ext cx="10100603" cy="5742745"/>
            <a:chOff x="0" y="0"/>
            <a:chExt cx="12286596" cy="685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94596" y="0"/>
              <a:ext cx="12192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rame 25"/>
            <p:cNvSpPr/>
            <p:nvPr userDrawn="1"/>
          </p:nvSpPr>
          <p:spPr>
            <a:xfrm>
              <a:off x="282000" y="243000"/>
              <a:ext cx="11628000" cy="6372000"/>
            </a:xfrm>
            <a:prstGeom prst="frame">
              <a:avLst>
                <a:gd name="adj1" fmla="val 8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 userDrawn="1"/>
          </p:nvSpPr>
          <p:spPr>
            <a:xfrm>
              <a:off x="210000" y="189000"/>
              <a:ext cx="11772000" cy="6480000"/>
            </a:xfrm>
            <a:prstGeom prst="frame">
              <a:avLst>
                <a:gd name="adj1" fmla="val 8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 userDrawn="1"/>
          </p:nvSpPr>
          <p:spPr>
            <a:xfrm>
              <a:off x="138000" y="117000"/>
              <a:ext cx="11916000" cy="6624000"/>
            </a:xfrm>
            <a:prstGeom prst="frame">
              <a:avLst>
                <a:gd name="adj1" fmla="val 83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 userDrawn="1"/>
          </p:nvSpPr>
          <p:spPr>
            <a:xfrm>
              <a:off x="120000" y="117000"/>
              <a:ext cx="11952000" cy="6624000"/>
            </a:xfrm>
            <a:prstGeom prst="frame">
              <a:avLst>
                <a:gd name="adj1" fmla="val 83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 userDrawn="1"/>
          </p:nvSpPr>
          <p:spPr>
            <a:xfrm>
              <a:off x="102000" y="99000"/>
              <a:ext cx="11988000" cy="6660000"/>
            </a:xfrm>
            <a:prstGeom prst="frame">
              <a:avLst>
                <a:gd name="adj1" fmla="val 83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 userDrawn="1"/>
          </p:nvSpPr>
          <p:spPr>
            <a:xfrm>
              <a:off x="66000" y="63000"/>
              <a:ext cx="12060000" cy="6732000"/>
            </a:xfrm>
            <a:prstGeom prst="frame">
              <a:avLst>
                <a:gd name="adj1" fmla="val 83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3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34" name="Can 33"/>
          <p:cNvSpPr/>
          <p:nvPr/>
        </p:nvSpPr>
        <p:spPr>
          <a:xfrm>
            <a:off x="1453053" y="1578677"/>
            <a:ext cx="3389224" cy="2501116"/>
          </a:xfrm>
          <a:prstGeom prst="can">
            <a:avLst>
              <a:gd name="adj" fmla="val 21337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Thanks</a:t>
            </a:r>
          </a:p>
          <a:p>
            <a:pPr algn="ctr"/>
            <a:r>
              <a:rPr lang="en-US" sz="11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Can 32"/>
          <p:cNvSpPr/>
          <p:nvPr/>
        </p:nvSpPr>
        <p:spPr>
          <a:xfrm>
            <a:off x="7966119" y="1618614"/>
            <a:ext cx="2535923" cy="2291715"/>
          </a:xfrm>
          <a:prstGeom prst="can">
            <a:avLst>
              <a:gd name="adj" fmla="val 2390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watching</a:t>
            </a:r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Can 34"/>
          <p:cNvSpPr/>
          <p:nvPr/>
        </p:nvSpPr>
        <p:spPr>
          <a:xfrm>
            <a:off x="5112208" y="1562138"/>
            <a:ext cx="2424284" cy="1729502"/>
          </a:xfrm>
          <a:prstGeom prst="can">
            <a:avLst>
              <a:gd name="adj" fmla="val 24347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36320" y="1268249"/>
            <a:ext cx="4075887" cy="3013576"/>
            <a:chOff x="918048" y="733932"/>
            <a:chExt cx="3621705" cy="2620130"/>
          </a:xfrm>
        </p:grpSpPr>
        <p:sp>
          <p:nvSpPr>
            <p:cNvPr id="3" name="Rectangle 2"/>
            <p:cNvSpPr/>
            <p:nvPr userDrawn="1"/>
          </p:nvSpPr>
          <p:spPr>
            <a:xfrm>
              <a:off x="937628" y="1058684"/>
              <a:ext cx="3531738" cy="22953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Left-Right Arrow 3"/>
            <p:cNvSpPr/>
            <p:nvPr userDrawn="1"/>
          </p:nvSpPr>
          <p:spPr>
            <a:xfrm>
              <a:off x="918048" y="733932"/>
              <a:ext cx="3621705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46828" y="1489426"/>
            <a:ext cx="2786080" cy="2533934"/>
            <a:chOff x="8453949" y="691071"/>
            <a:chExt cx="3251990" cy="2756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8493144" y="979151"/>
              <a:ext cx="3096000" cy="24688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Left-Right Arrow 6"/>
            <p:cNvSpPr/>
            <p:nvPr userDrawn="1"/>
          </p:nvSpPr>
          <p:spPr>
            <a:xfrm>
              <a:off x="8453949" y="691071"/>
              <a:ext cx="3251990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53042" y="1275646"/>
            <a:ext cx="2633067" cy="2184740"/>
            <a:chOff x="4588355" y="533752"/>
            <a:chExt cx="3510756" cy="3079936"/>
          </a:xfrm>
        </p:grpSpPr>
        <p:sp>
          <p:nvSpPr>
            <p:cNvPr id="9" name="Rectangle 8"/>
            <p:cNvSpPr/>
            <p:nvPr userDrawn="1"/>
          </p:nvSpPr>
          <p:spPr>
            <a:xfrm>
              <a:off x="4601729" y="851560"/>
              <a:ext cx="3468414" cy="27621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Left-Right Arrow 9"/>
            <p:cNvSpPr/>
            <p:nvPr userDrawn="1"/>
          </p:nvSpPr>
          <p:spPr>
            <a:xfrm>
              <a:off x="4588355" y="533752"/>
              <a:ext cx="3510756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51" y="5210069"/>
            <a:ext cx="957263" cy="5929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86" y="5218425"/>
            <a:ext cx="957263" cy="5929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92" y="3167400"/>
            <a:ext cx="2207419" cy="1114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576" flipH="1">
            <a:off x="1725600" y="5229120"/>
            <a:ext cx="726607" cy="5812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8">
            <a:off x="9736127" y="5225660"/>
            <a:ext cx="729807" cy="5838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26" y="941627"/>
            <a:ext cx="2164556" cy="3214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60" y="885861"/>
            <a:ext cx="585788" cy="564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809" y="1099261"/>
            <a:ext cx="947120" cy="9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57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69 L -0.00013 0.2967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3.7037E-6 L 0.00078 0.2988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5E-6 -1.85185E-6 L -0.00169 0.3180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5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3424 0.00069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8A86B5-4151-4156-967A-A22F9E581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98" y="1704197"/>
            <a:ext cx="3053998" cy="3986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6073" y="692718"/>
            <a:ext cx="9933709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lesson</a:t>
            </a:r>
          </a:p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English</a:t>
            </a:r>
          </a:p>
          <a:p>
            <a:pPr algn="ctr"/>
            <a:r>
              <a:rPr lang="en-US" sz="4400" dirty="0" smtClean="0">
                <a:latin typeface="Tiranti Solid LET" pitchFamily="2" charset="0"/>
                <a:cs typeface="Times New Roman" panose="02020603050405020304" pitchFamily="18" charset="0"/>
              </a:rPr>
              <a:t>Class: Five</a:t>
            </a:r>
          </a:p>
          <a:p>
            <a:pPr algn="ctr"/>
            <a:r>
              <a:rPr lang="en-US" sz="4400" dirty="0" smtClean="0">
                <a:latin typeface="Tiranti Solid LET" pitchFamily="2" charset="0"/>
                <a:cs typeface="Times New Roman" panose="02020603050405020304" pitchFamily="18" charset="0"/>
              </a:rPr>
              <a:t>Unit: 2, Sound practice 1</a:t>
            </a:r>
          </a:p>
          <a:p>
            <a:pPr algn="ctr"/>
            <a:r>
              <a:rPr lang="en-US" sz="4400" dirty="0" smtClean="0">
                <a:latin typeface="Tiranti Solid LET" pitchFamily="2" charset="0"/>
                <a:cs typeface="Times New Roman" panose="02020603050405020304" pitchFamily="18" charset="0"/>
              </a:rPr>
              <a:t>Lessons: 7</a:t>
            </a:r>
          </a:p>
          <a:p>
            <a:pPr algn="ctr"/>
            <a:r>
              <a:rPr lang="en-US" sz="4400" dirty="0" smtClean="0">
                <a:latin typeface="Tiranti Solid LET" pitchFamily="2" charset="0"/>
                <a:cs typeface="Times New Roman" panose="02020603050405020304" pitchFamily="18" charset="0"/>
              </a:rPr>
              <a:t>Page No: 9</a:t>
            </a:r>
            <a:endParaRPr lang="en-US" sz="4400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84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9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9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9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9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9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7" y="888213"/>
            <a:ext cx="1127305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Learning outcomes: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Listening: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1.1.1. </a:t>
            </a:r>
            <a:r>
              <a:rPr lang="en-US" sz="2800" dirty="0" smtClean="0"/>
              <a:t>recognize sound </a:t>
            </a:r>
            <a:r>
              <a:rPr lang="en-US" sz="2800" dirty="0"/>
              <a:t>differences in the context of words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1.2.1 recognize which syllable in a word is stressed.  </a:t>
            </a:r>
            <a:endParaRPr lang="en-A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r>
              <a:rPr lang="en-US" sz="3200" b="1" dirty="0" smtClean="0"/>
              <a:t>Speaking:</a:t>
            </a:r>
          </a:p>
          <a:p>
            <a:r>
              <a:rPr lang="en-US" sz="2800" dirty="0"/>
              <a:t>1.1.1 	say words, phrases and </a:t>
            </a:r>
            <a:r>
              <a:rPr lang="en-US" sz="2800" dirty="0" smtClean="0"/>
              <a:t>sentences </a:t>
            </a:r>
            <a:r>
              <a:rPr lang="en-US" sz="2800" dirty="0"/>
              <a:t>with proper sounds and  stress.  </a:t>
            </a:r>
            <a:endParaRPr lang="en-AU" sz="2800" dirty="0"/>
          </a:p>
          <a:p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Reading:</a:t>
            </a:r>
          </a:p>
          <a:p>
            <a:r>
              <a:rPr lang="en-US" sz="2800" dirty="0"/>
              <a:t>1.5.1 read  words, phrases and sentences in the text with proper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pronunciation, stress </a:t>
            </a:r>
            <a:r>
              <a:rPr lang="en-US" sz="2800" dirty="0"/>
              <a:t>and intonation. </a:t>
            </a:r>
            <a:endParaRPr lang="en-A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1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AB3B73-2337-4D3A-9551-36B1AB2FF596}"/>
              </a:ext>
            </a:extLst>
          </p:cNvPr>
          <p:cNvSpPr txBox="1"/>
          <p:nvPr/>
        </p:nvSpPr>
        <p:spPr>
          <a:xfrm>
            <a:off x="1846728" y="537882"/>
            <a:ext cx="8498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Let’s listen and do the song</a:t>
            </a:r>
          </a:p>
        </p:txBody>
      </p:sp>
      <p:pic>
        <p:nvPicPr>
          <p:cNvPr id="3" name="Good Morning Song">
            <a:hlinkClick r:id="" action="ppaction://media"/>
            <a:extLst>
              <a:ext uri="{FF2B5EF4-FFF2-40B4-BE49-F238E27FC236}">
                <a16:creationId xmlns:a16="http://schemas.microsoft.com/office/drawing/2014/main" xmlns="" id="{6301AAAE-0586-452F-BB19-4F20FFFB4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272" y="2214096"/>
            <a:ext cx="2751604" cy="27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6A94AE-9943-43FF-82C7-4C2F6439F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69" y="1998310"/>
            <a:ext cx="3759927" cy="283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9F8F1F-52B3-4721-9A94-011F72A94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9296" y="1998310"/>
            <a:ext cx="3661744" cy="2832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8B003A-99AC-4217-9D30-912AFFE69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041" y="1998311"/>
            <a:ext cx="3494600" cy="283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8A34F7-E76F-417C-A9AF-01A081DC35E3}"/>
              </a:ext>
            </a:extLst>
          </p:cNvPr>
          <p:cNvSpPr txBox="1"/>
          <p:nvPr/>
        </p:nvSpPr>
        <p:spPr>
          <a:xfrm>
            <a:off x="2146431" y="688853"/>
            <a:ext cx="856747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Look at the picture and say what are in the picture</a:t>
            </a:r>
          </a:p>
        </p:txBody>
      </p:sp>
    </p:spTree>
    <p:extLst>
      <p:ext uri="{BB962C8B-B14F-4D97-AF65-F5344CB8AC3E}">
        <p14:creationId xmlns:p14="http://schemas.microsoft.com/office/powerpoint/2010/main" val="4127657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F04E10D-0E92-40B2-8903-17E94A61B60F}"/>
              </a:ext>
            </a:extLst>
          </p:cNvPr>
          <p:cNvSpPr/>
          <p:nvPr/>
        </p:nvSpPr>
        <p:spPr>
          <a:xfrm>
            <a:off x="3033165" y="920414"/>
            <a:ext cx="2930908" cy="152513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3C0D33D-23CB-4767-886E-F5541438C374}"/>
              </a:ext>
            </a:extLst>
          </p:cNvPr>
          <p:cNvSpPr/>
          <p:nvPr/>
        </p:nvSpPr>
        <p:spPr>
          <a:xfrm>
            <a:off x="6636174" y="893597"/>
            <a:ext cx="2930908" cy="152513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4AB3D7-9E71-47C7-BE07-159F8DAAD98E}"/>
              </a:ext>
            </a:extLst>
          </p:cNvPr>
          <p:cNvSpPr txBox="1"/>
          <p:nvPr/>
        </p:nvSpPr>
        <p:spPr>
          <a:xfrm>
            <a:off x="2797280" y="3887155"/>
            <a:ext cx="6769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শব্দ</a:t>
            </a:r>
            <a:r>
              <a:rPr lang="en-US" sz="3200" dirty="0"/>
              <a:t> </a:t>
            </a:r>
            <a:r>
              <a:rPr lang="en-US" sz="3200" dirty="0" err="1"/>
              <a:t>দুটি</a:t>
            </a:r>
            <a:r>
              <a:rPr lang="en-US" sz="3200" dirty="0"/>
              <a:t> minimal pair </a:t>
            </a:r>
            <a:r>
              <a:rPr lang="en-US" sz="3200" dirty="0" err="1"/>
              <a:t>কারণ</a:t>
            </a:r>
            <a:r>
              <a:rPr lang="en-US" sz="3200" dirty="0"/>
              <a:t> </a:t>
            </a:r>
            <a:r>
              <a:rPr lang="en-US" sz="3200" dirty="0" err="1"/>
              <a:t>শুধু</a:t>
            </a:r>
            <a:r>
              <a:rPr lang="en-US" sz="3200" dirty="0"/>
              <a:t> </a:t>
            </a:r>
            <a:r>
              <a:rPr lang="en-US" sz="3200" dirty="0" err="1"/>
              <a:t>প্রথম</a:t>
            </a:r>
            <a:r>
              <a:rPr lang="en-US" sz="3200" dirty="0"/>
              <a:t> </a:t>
            </a:r>
            <a:r>
              <a:rPr lang="en-US" sz="3200" dirty="0" err="1"/>
              <a:t>বর্নটি</a:t>
            </a:r>
            <a:r>
              <a:rPr lang="en-US" sz="3200" dirty="0"/>
              <a:t> </a:t>
            </a:r>
            <a:r>
              <a:rPr lang="en-US" sz="3200" dirty="0" err="1"/>
              <a:t>আলাদা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096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F04E10D-0E92-40B2-8903-17E94A61B60F}"/>
              </a:ext>
            </a:extLst>
          </p:cNvPr>
          <p:cNvSpPr/>
          <p:nvPr/>
        </p:nvSpPr>
        <p:spPr>
          <a:xfrm>
            <a:off x="3008471" y="545430"/>
            <a:ext cx="3025759" cy="2590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F- ফ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3C0D33D-23CB-4767-886E-F5541438C374}"/>
              </a:ext>
            </a:extLst>
          </p:cNvPr>
          <p:cNvSpPr/>
          <p:nvPr/>
        </p:nvSpPr>
        <p:spPr>
          <a:xfrm>
            <a:off x="7127493" y="545431"/>
            <a:ext cx="3025759" cy="2590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V- ভ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9DB6BF-57A7-42C6-8520-2C86D05BF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655" y="3795425"/>
            <a:ext cx="8564492" cy="136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76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9F8F1F-52B3-4721-9A94-011F72A94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1698" y="1998310"/>
            <a:ext cx="3389942" cy="2665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8B003A-99AC-4217-9D30-912AFFE697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315" y="1998310"/>
            <a:ext cx="3434640" cy="2665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8A34F7-E76F-417C-A9AF-01A081DC35E3}"/>
              </a:ext>
            </a:extLst>
          </p:cNvPr>
          <p:cNvSpPr txBox="1"/>
          <p:nvPr/>
        </p:nvSpPr>
        <p:spPr>
          <a:xfrm>
            <a:off x="1934151" y="798035"/>
            <a:ext cx="856747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Look at the picture and say what are in the picture</a:t>
            </a:r>
          </a:p>
        </p:txBody>
      </p:sp>
    </p:spTree>
    <p:extLst>
      <p:ext uri="{BB962C8B-B14F-4D97-AF65-F5344CB8AC3E}">
        <p14:creationId xmlns:p14="http://schemas.microsoft.com/office/powerpoint/2010/main" val="3974384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230</Words>
  <Application>Microsoft Office PowerPoint</Application>
  <PresentationFormat>Widescreen</PresentationFormat>
  <Paragraphs>53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Tiranti Solid LET</vt:lpstr>
      <vt:lpstr>Verdana</vt:lpstr>
      <vt:lpstr>Vladimir Script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drezaul hassan</cp:lastModifiedBy>
  <cp:revision>13</cp:revision>
  <dcterms:created xsi:type="dcterms:W3CDTF">2021-01-31T03:01:11Z</dcterms:created>
  <dcterms:modified xsi:type="dcterms:W3CDTF">2021-01-31T04:33:35Z</dcterms:modified>
</cp:coreProperties>
</file>