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4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60" r:id="rId14"/>
    <p:sldId id="259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5E118-466B-AB48-9A0E-3D556CFC5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607F7C-3B70-174A-A9D7-9A81034CA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BE884-5D62-EC4C-8541-1C1B770F0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6073-20D7-A24D-8F65-AA6BE9E8B72C}" type="datetimeFigureOut">
              <a:rPr lang="en-US"/>
              <a:t>1/31/2021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C74D9-64F0-D44B-A640-1773DB761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8207D-B7A9-3D4A-8231-DDEAA6920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205B-B011-D44A-B339-FD5F83AD0C8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3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01358-8560-B243-9866-A2B7907FF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F5AD86-D958-AE4E-8546-09D73C4B71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0E6F5-ECC5-7841-B243-DEFF7F0DC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6073-20D7-A24D-8F65-AA6BE9E8B72C}" type="datetimeFigureOut">
              <a:rPr lang="en-US"/>
              <a:t>1/31/2021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1E015-9F55-0147-8F40-987CEE5C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D7DEF-DDED-584E-8237-42DD1D07B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205B-B011-D44A-B339-FD5F83AD0C8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7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7FD19C-45F4-6346-B0EB-EADD580B69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A1B257-A685-674D-B9CE-FC69B197BE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9F5C7-33A7-564A-A858-08CF89676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6073-20D7-A24D-8F65-AA6BE9E8B72C}" type="datetimeFigureOut">
              <a:rPr lang="en-US"/>
              <a:t>1/31/2021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2A359-C353-BC42-B16A-8F7AD61F8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6AF87-E9E7-E14D-BD77-89B8D64B6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205B-B011-D44A-B339-FD5F83AD0C8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8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083A2-440E-324D-A09F-78E66833D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15781-F149-954F-8FE7-4DC5E36B1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DAE98-0665-B947-9C15-4BE68D1E8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6073-20D7-A24D-8F65-AA6BE9E8B72C}" type="datetimeFigureOut">
              <a:rPr lang="en-US"/>
              <a:t>1/31/2021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D0DF5-8D73-D146-8E8C-B6AF65207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B0B1E-CA14-3B4F-8957-1A3A1CBC0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205B-B011-D44A-B339-FD5F83AD0C8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54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8A3BA-92BB-1E4A-95CD-5F0E42788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52FD6-51E9-1040-A2E5-E5A2D019B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C7AE0-6E59-D347-9724-CEBEC0C9B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6073-20D7-A24D-8F65-AA6BE9E8B72C}" type="datetimeFigureOut">
              <a:rPr lang="en-US"/>
              <a:t>1/31/2021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DB8A5-7E5F-1F49-BA08-B481D5988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217BE-CEFA-7B4B-936A-4CA2F85A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205B-B011-D44A-B339-FD5F83AD0C8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2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C9844-078E-2342-979D-B090E2200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14067-7C46-5641-94D6-EEA08FA876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24360A-9E8A-9D42-A3A5-74761A551F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07D77-94A6-4F4B-AFAC-3E12C9895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6073-20D7-A24D-8F65-AA6BE9E8B72C}" type="datetimeFigureOut">
              <a:rPr lang="en-US"/>
              <a:t>1/31/2021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9E8633-4F04-A640-93E5-AAE876BC6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CCBE75-D39F-BE48-B2D7-BB13EA6C1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205B-B011-D44A-B339-FD5F83AD0C8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48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5FE62-8415-3243-99B4-486469D36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39516-D363-CF45-BEF7-EE1C68460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A8D556-8056-964E-A5BE-03026A6EBA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842C7A-63A7-374C-977C-6DB8A47999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F59EE3-7EEB-194C-9520-437EB1AF52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2CD528-E64B-854E-85F9-824C04036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6073-20D7-A24D-8F65-AA6BE9E8B72C}" type="datetimeFigureOut">
              <a:rPr lang="en-US"/>
              <a:t>1/31/2021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307798-AC99-4C46-A76D-BEA3FACF9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8E8E02-BAA9-AB4F-B301-B2AFF775A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205B-B011-D44A-B339-FD5F83AD0C8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1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32AF3-7BB7-1044-8AB4-0CCB4F071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BAE687-3FEC-A148-811D-881D9A510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6073-20D7-A24D-8F65-AA6BE9E8B72C}" type="datetimeFigureOut">
              <a:rPr lang="en-US"/>
              <a:t>1/31/2021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6405FB-4463-BF4A-9E99-4904642F4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F55E4-64FB-614F-B968-70476C12C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205B-B011-D44A-B339-FD5F83AD0C8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67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954ADE-D8FC-E548-929A-78A9C6009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6073-20D7-A24D-8F65-AA6BE9E8B72C}" type="datetimeFigureOut">
              <a:rPr lang="en-US"/>
              <a:t>1/31/2021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C66AD5-8EDF-474E-AC18-15906C0CA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0A37D-0F85-BD46-BE0B-A7189D85A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205B-B011-D44A-B339-FD5F83AD0C8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0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F39B6-84EC-1045-9422-2C9C26715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2D58F-1DA0-0C41-B0E8-4F84B85A5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F7AD6-3D53-6146-8AA9-1F2D9A38A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62B94B-6813-E045-B570-CE3F1A1DE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6073-20D7-A24D-8F65-AA6BE9E8B72C}" type="datetimeFigureOut">
              <a:rPr lang="en-US"/>
              <a:t>1/31/2021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7718E4-5B80-6341-8059-0AFDD2D85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5A16A8-A884-A343-BC59-EA8D9C304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205B-B011-D44A-B339-FD5F83AD0C8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34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6F790-F41A-5343-A66B-F019984B0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D8A9A1-A54D-6E46-B7E9-DF07A53EEB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200A9D-399F-9E40-B93D-D20EA5B8D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02D49B-1CD7-F948-B04A-FE80989E8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6073-20D7-A24D-8F65-AA6BE9E8B72C}" type="datetimeFigureOut">
              <a:rPr lang="en-US"/>
              <a:t>1/31/2021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519B9-034E-4248-A85B-0A889775F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7DCC4-CC94-9243-A0D1-B21619A47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205B-B011-D44A-B339-FD5F83AD0C8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3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47E3D7-527F-124F-AFB6-E01550CDB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17405B-3D5E-6E43-A758-278B2CEA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3FB33-BCA6-FB48-82CE-B2DB0700D9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F6073-20D7-A24D-8F65-AA6BE9E8B72C}" type="datetimeFigureOut">
              <a:rPr lang="en-US"/>
              <a:t>1/31/2021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608B9-0984-AB4A-BAB8-389970864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1B973-3084-CC4F-941F-0602E0A22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3205B-B011-D44A-B339-FD5F83AD0C8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6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75DBA-9F98-1F48-AB46-456C45178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5047"/>
            <a:ext cx="9144000" cy="1393031"/>
          </a:xfrm>
          <a:solidFill>
            <a:srgbClr val="FFC000"/>
          </a:solidFill>
        </p:spPr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সবাইকে স্বাগতম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31BF38-2A5D-D740-9375-4C12997E6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68078"/>
            <a:ext cx="9144000" cy="435768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B137BA6-6D9B-C540-A77B-5AD2E1995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461" y="1768078"/>
            <a:ext cx="9007078" cy="435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8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F5253-E9A4-8F41-9FED-1F1DBCF09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615" y="681037"/>
            <a:ext cx="6912769" cy="1009651"/>
          </a:xfrm>
          <a:solidFill>
            <a:schemeClr val="accent4"/>
          </a:solidFill>
        </p:spPr>
        <p:txBody>
          <a:bodyPr>
            <a:noAutofit/>
          </a:bodyPr>
          <a:lstStyle/>
          <a:p>
            <a:r>
              <a:rPr lang="en-US" sz="8000" b="1">
                <a:solidFill>
                  <a:srgbClr val="7030A0"/>
                </a:solidFill>
              </a:rPr>
              <a:t>জোড়ায় কাজ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8110DC3-8E8F-9340-A484-FA2689D8CC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406" y="2529324"/>
            <a:ext cx="2607469" cy="277098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BEAA87-33F5-4345-90A3-EBC554714E43}"/>
              </a:ext>
            </a:extLst>
          </p:cNvPr>
          <p:cNvSpPr txBox="1"/>
          <p:nvPr/>
        </p:nvSpPr>
        <p:spPr>
          <a:xfrm>
            <a:off x="877490" y="2160984"/>
            <a:ext cx="7605713" cy="31393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6600" b="1"/>
              <a:t>চিত্রের সাহায্যে । মালিকানা স্বত্বের উপাদানগুলো দেখাও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B749E4-41EB-8341-B542-9BEA8C4B510F}"/>
              </a:ext>
            </a:extLst>
          </p:cNvPr>
          <p:cNvSpPr txBox="1"/>
          <p:nvPr/>
        </p:nvSpPr>
        <p:spPr>
          <a:xfrm>
            <a:off x="2380652" y="5444729"/>
            <a:ext cx="5459614" cy="92333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5400" b="1"/>
              <a:t>সময়ঃ ৮ মিনিট </a:t>
            </a:r>
          </a:p>
        </p:txBody>
      </p:sp>
    </p:spTree>
    <p:extLst>
      <p:ext uri="{BB962C8B-B14F-4D97-AF65-F5344CB8AC3E}">
        <p14:creationId xmlns:p14="http://schemas.microsoft.com/office/powerpoint/2010/main" val="71019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10F91-FA2C-464D-BDC3-6D39CD42C09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b="1">
                <a:solidFill>
                  <a:srgbClr val="00B0F0"/>
                </a:solidFill>
              </a:rPr>
              <a:t>হিসাব সমীকরণের উপাদানগুলোর পরিবর্তন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FF6AC-D946-774C-944C-644FE8FB6D6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4000" b="1">
                <a:solidFill>
                  <a:srgbClr val="7030A0"/>
                </a:solidFill>
              </a:rPr>
              <a:t>মোট সম্পদ বাড়লে মোট দায় বা মালিকানা স্বত্ব বাড়বে</a:t>
            </a:r>
          </a:p>
          <a:p>
            <a:r>
              <a:rPr lang="en-US" sz="4000" b="1">
                <a:solidFill>
                  <a:srgbClr val="7030A0"/>
                </a:solidFill>
              </a:rPr>
              <a:t>মোট সম্পদ কমলে মোট দায় বা মালিকানা স্বত্ব কমবে</a:t>
            </a:r>
          </a:p>
          <a:p>
            <a:r>
              <a:rPr lang="en-US" sz="4000" b="1">
                <a:solidFill>
                  <a:srgbClr val="7030A0"/>
                </a:solidFill>
              </a:rPr>
              <a:t>একটি সম্পদ বাড়লে অপর একটি  সম্পদ  কমবে</a:t>
            </a:r>
          </a:p>
          <a:p>
            <a:r>
              <a:rPr lang="en-US" sz="4000" b="1">
                <a:solidFill>
                  <a:srgbClr val="7030A0"/>
                </a:solidFill>
              </a:rPr>
              <a:t>মালিকানা স্বত্ব বাড়লে মোট দায় কমবে</a:t>
            </a:r>
          </a:p>
          <a:p>
            <a:r>
              <a:rPr lang="en-US" sz="4000" b="1">
                <a:solidFill>
                  <a:srgbClr val="7030A0"/>
                </a:solidFill>
              </a:rPr>
              <a:t>মালিকানা স্বত্ব কমলে মোট দায় বাড়বে  </a:t>
            </a:r>
          </a:p>
        </p:txBody>
      </p:sp>
    </p:spTree>
    <p:extLst>
      <p:ext uri="{BB962C8B-B14F-4D97-AF65-F5344CB8AC3E}">
        <p14:creationId xmlns:p14="http://schemas.microsoft.com/office/powerpoint/2010/main" val="371702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6C89F-22D0-C04F-99B0-D7372DC64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409698" y="178594"/>
            <a:ext cx="6502003" cy="1089423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8000" b="1">
                <a:solidFill>
                  <a:srgbClr val="7030A0"/>
                </a:solidFill>
              </a:rPr>
              <a:t>দলগত কাজ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3D6DC-CA79-CF4B-9EDA-52FEFE7F2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073" y="1500187"/>
            <a:ext cx="6930628" cy="27860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800" b="1"/>
              <a:t>কোন ঘটনা লেনদেন হতে হলে হিসাব সমীকরণের কী কী পরিবর্তন হয়  তার একটি পোস্টার তৈরি করা</a:t>
            </a:r>
          </a:p>
          <a:p>
            <a:pPr marL="0" indent="0">
              <a:buNone/>
            </a:pPr>
            <a:r>
              <a:rPr lang="en-US" sz="4800" b="1"/>
              <a:t>         সময়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861730E-DA40-BD4C-804F-792878BC7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450" y="1204912"/>
            <a:ext cx="3086100" cy="308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B09F4B-9EC6-9543-9A2F-B7BD2F1CEA38}"/>
              </a:ext>
            </a:extLst>
          </p:cNvPr>
          <p:cNvSpPr txBox="1"/>
          <p:nvPr/>
        </p:nvSpPr>
        <p:spPr>
          <a:xfrm flipH="1" flipV="1">
            <a:off x="4631231" y="1485900"/>
            <a:ext cx="58935" cy="925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55FBE8-2E3D-F548-9079-2F752983722B}"/>
              </a:ext>
            </a:extLst>
          </p:cNvPr>
          <p:cNvSpPr txBox="1"/>
          <p:nvPr/>
        </p:nvSpPr>
        <p:spPr>
          <a:xfrm flipH="1">
            <a:off x="3755826" y="2416373"/>
            <a:ext cx="1428750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15C4E9-6C9E-FF4F-ADD0-50BE845027E7}"/>
              </a:ext>
            </a:extLst>
          </p:cNvPr>
          <p:cNvSpPr txBox="1"/>
          <p:nvPr/>
        </p:nvSpPr>
        <p:spPr>
          <a:xfrm>
            <a:off x="5184576" y="241637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271F1E-7D97-2147-B6D0-F0F107157D05}"/>
              </a:ext>
            </a:extLst>
          </p:cNvPr>
          <p:cNvSpPr txBox="1"/>
          <p:nvPr/>
        </p:nvSpPr>
        <p:spPr>
          <a:xfrm>
            <a:off x="1543643" y="5077776"/>
            <a:ext cx="6368057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6000" b="1">
                <a:solidFill>
                  <a:schemeClr val="accent6">
                    <a:lumMod val="50000"/>
                  </a:schemeClr>
                </a:solidFill>
              </a:rPr>
              <a:t>সময়ঃ ১৫ মিনিট </a:t>
            </a:r>
          </a:p>
        </p:txBody>
      </p:sp>
    </p:spTree>
    <p:extLst>
      <p:ext uri="{BB962C8B-B14F-4D97-AF65-F5344CB8AC3E}">
        <p14:creationId xmlns:p14="http://schemas.microsoft.com/office/powerpoint/2010/main" val="35474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89F74-48DC-F841-AE63-45C3D797A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8607" y="196453"/>
            <a:ext cx="4216002" cy="1629172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8800" b="1"/>
              <a:t>মূল্যায়ন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06D9C-D010-DD41-9A7D-E69A16F7533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7030A0"/>
                </a:solidFill>
              </a:rPr>
              <a:t>হিসাব সমীকরণ কাকে বলে? </a:t>
            </a:r>
          </a:p>
          <a:p>
            <a:r>
              <a:rPr lang="en-US" sz="4000" b="1">
                <a:solidFill>
                  <a:srgbClr val="7030A0"/>
                </a:solidFill>
              </a:rPr>
              <a:t>হিসাব সমীকরণের উপাদান কত টি?</a:t>
            </a:r>
          </a:p>
          <a:p>
            <a:r>
              <a:rPr lang="en-US" sz="4000" b="1">
                <a:solidFill>
                  <a:srgbClr val="7030A0"/>
                </a:solidFill>
              </a:rPr>
              <a:t>মালিকানা স্বত্বের উপাদান কত টি?</a:t>
            </a:r>
          </a:p>
          <a:p>
            <a:r>
              <a:rPr lang="en-US" sz="4000" b="1">
                <a:solidFill>
                  <a:srgbClr val="7030A0"/>
                </a:solidFill>
              </a:rPr>
              <a:t>দায় কাকে বলে? </a:t>
            </a:r>
          </a:p>
          <a:p>
            <a:r>
              <a:rPr lang="en-US" sz="4000" b="1">
                <a:solidFill>
                  <a:srgbClr val="7030A0"/>
                </a:solidFill>
              </a:rPr>
              <a:t>মালকানা স্বত্ব কাকে বলে? </a:t>
            </a:r>
          </a:p>
          <a:p>
            <a:r>
              <a:rPr lang="en-US" sz="4000" b="1">
                <a:solidFill>
                  <a:srgbClr val="7030A0"/>
                </a:solidFill>
              </a:rPr>
              <a:t>হিসাব সমীকরণের বর্ধিত রূপটি বলো?          </a:t>
            </a:r>
          </a:p>
        </p:txBody>
      </p:sp>
    </p:spTree>
    <p:extLst>
      <p:ext uri="{BB962C8B-B14F-4D97-AF65-F5344CB8AC3E}">
        <p14:creationId xmlns:p14="http://schemas.microsoft.com/office/powerpoint/2010/main" val="187949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A4302-2894-C546-864B-CFB76B7E0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595"/>
            <a:ext cx="7966472" cy="137517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sz="9600" b="1">
                <a:solidFill>
                  <a:schemeClr val="accent5">
                    <a:lumMod val="50000"/>
                  </a:schemeClr>
                </a:solidFill>
              </a:rPr>
              <a:t>বাড়ির কাজ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607D8-D730-0149-8396-25A392D44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5969"/>
            <a:ext cx="5942308" cy="365099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6600" b="1">
                <a:solidFill>
                  <a:srgbClr val="00B0F0"/>
                </a:solidFill>
              </a:rPr>
              <a:t>হিসাব সমীকরণের বর্ধিতরূপটি ব্যাখ্যা কর  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86ABD6B-7E97-604B-A009-5AADEC618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506" y="2525969"/>
            <a:ext cx="4639494" cy="392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2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9F1DB-EA3F-7B4D-937C-BB10D8BA2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122" y="222250"/>
            <a:ext cx="8903761" cy="1456531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8000" b="1">
                <a:solidFill>
                  <a:schemeClr val="accent2">
                    <a:lumMod val="50000"/>
                  </a:schemeClr>
                </a:solidFill>
              </a:rPr>
              <a:t>সবাইকে ধন্যবাদ 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7FDEFAEF-0911-B540-82EA-AC810CBCFD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122" y="1825625"/>
            <a:ext cx="9198769" cy="4351338"/>
          </a:xfrm>
        </p:spPr>
      </p:pic>
    </p:spTree>
    <p:extLst>
      <p:ext uri="{BB962C8B-B14F-4D97-AF65-F5344CB8AC3E}">
        <p14:creationId xmlns:p14="http://schemas.microsoft.com/office/powerpoint/2010/main" val="34507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3DF8C-7E7A-2E46-A311-90AF3B6FF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168" y="365125"/>
            <a:ext cx="7779231" cy="133389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8000" b="1"/>
              <a:t>শিক্ষক পরিচিতি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36B2F8A-2FD9-FC40-A428-8158BA3E44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431" y="807641"/>
            <a:ext cx="2922419" cy="435133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5D2A41-438A-E04D-88A3-56016FC5D270}"/>
              </a:ext>
            </a:extLst>
          </p:cNvPr>
          <p:cNvSpPr txBox="1"/>
          <p:nvPr/>
        </p:nvSpPr>
        <p:spPr>
          <a:xfrm>
            <a:off x="125017" y="2232422"/>
            <a:ext cx="7929561" cy="424731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5400" b="1">
                <a:solidFill>
                  <a:schemeClr val="accent6">
                    <a:lumMod val="50000"/>
                  </a:schemeClr>
                </a:solidFill>
              </a:rPr>
              <a:t>মোসাঃ রওশনআরা খানম   </a:t>
            </a:r>
          </a:p>
          <a:p>
            <a:pPr algn="l"/>
            <a:r>
              <a:rPr lang="en-US" sz="5400" b="1">
                <a:solidFill>
                  <a:schemeClr val="accent6">
                    <a:lumMod val="50000"/>
                  </a:schemeClr>
                </a:solidFill>
              </a:rPr>
              <a:t>সহকারি শিক্ষক(ব্যবসায় শিক্ষা) </a:t>
            </a:r>
          </a:p>
          <a:p>
            <a:pPr algn="l"/>
            <a:r>
              <a:rPr lang="en-US" sz="5400" b="1">
                <a:solidFill>
                  <a:schemeClr val="accent6">
                    <a:lumMod val="50000"/>
                  </a:schemeClr>
                </a:solidFill>
              </a:rPr>
              <a:t>শিমরাইল উচ্চ বিদ্যালয়</a:t>
            </a:r>
          </a:p>
          <a:p>
            <a:pPr algn="l"/>
            <a:r>
              <a:rPr lang="en-US" sz="5400" b="1">
                <a:solidFill>
                  <a:schemeClr val="accent6">
                    <a:lumMod val="50000"/>
                  </a:schemeClr>
                </a:solidFill>
              </a:rPr>
              <a:t>কসবা, ব্রাহ্মণবাড়িয়া   </a:t>
            </a:r>
          </a:p>
        </p:txBody>
      </p:sp>
    </p:spTree>
    <p:extLst>
      <p:ext uri="{BB962C8B-B14F-4D97-AF65-F5344CB8AC3E}">
        <p14:creationId xmlns:p14="http://schemas.microsoft.com/office/powerpoint/2010/main" val="130677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E104C-0588-754B-98B4-C6833AFA3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2952" y="53578"/>
            <a:ext cx="5254977" cy="1250156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6000" b="1">
                <a:solidFill>
                  <a:schemeClr val="accent2">
                    <a:lumMod val="50000"/>
                  </a:schemeClr>
                </a:solidFill>
              </a:rPr>
              <a:t>পাঠ পরিচিতি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74E3D90-F740-3F49-94A2-4E6F937872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929" y="2057797"/>
            <a:ext cx="2992925" cy="435133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891F7C-FEFB-4848-B365-2C0E48CE2FE3}"/>
              </a:ext>
            </a:extLst>
          </p:cNvPr>
          <p:cNvSpPr txBox="1"/>
          <p:nvPr/>
        </p:nvSpPr>
        <p:spPr>
          <a:xfrm>
            <a:off x="553641" y="2125266"/>
            <a:ext cx="7179469" cy="37856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4800" b="1"/>
              <a:t>বিষয়ঃ হিসাববিজ্ঞান </a:t>
            </a:r>
          </a:p>
          <a:p>
            <a:pPr algn="l"/>
            <a:r>
              <a:rPr lang="en-US" sz="4800" b="1"/>
              <a:t>শ্রেণিঃ নবম</a:t>
            </a:r>
          </a:p>
          <a:p>
            <a:pPr algn="l"/>
            <a:r>
              <a:rPr lang="en-US" sz="4800" b="1"/>
              <a:t>অধ্যায়ঃ লেনদেন </a:t>
            </a:r>
          </a:p>
          <a:p>
            <a:pPr algn="l"/>
            <a:r>
              <a:rPr lang="en-US" sz="4800" b="1"/>
              <a:t>সময়ঃ ১ ঘন্টা</a:t>
            </a:r>
          </a:p>
          <a:p>
            <a:pPr algn="l"/>
            <a:r>
              <a:rPr lang="en-US" sz="4800" b="1"/>
              <a:t>তারিখঃ ৩১/০১ /২০২১খ্রিঃ   </a:t>
            </a:r>
          </a:p>
        </p:txBody>
      </p:sp>
    </p:spTree>
    <p:extLst>
      <p:ext uri="{BB962C8B-B14F-4D97-AF65-F5344CB8AC3E}">
        <p14:creationId xmlns:p14="http://schemas.microsoft.com/office/powerpoint/2010/main" val="57703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30BC1-EF02-D342-AFFF-28A9EF325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5575" y="311547"/>
            <a:ext cx="5091113" cy="1313656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8000" b="1">
                <a:solidFill>
                  <a:srgbClr val="7030A0"/>
                </a:solidFill>
              </a:rPr>
              <a:t>শিখনফল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D54C8-36CC-8449-9185-59A448EE14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>
                <a:solidFill>
                  <a:schemeClr val="accent5">
                    <a:lumMod val="50000"/>
                  </a:schemeClr>
                </a:solidFill>
              </a:rPr>
              <a:t>এই পাঠ শেষে শিক্ষার্থীরা. ……… </a:t>
            </a:r>
          </a:p>
          <a:p>
            <a:r>
              <a:rPr lang="en-US" sz="3600" b="1">
                <a:solidFill>
                  <a:schemeClr val="accent5">
                    <a:lumMod val="50000"/>
                  </a:schemeClr>
                </a:solidFill>
              </a:rPr>
              <a:t>হিসাব সমীকরণ কী তা বলতে পারবে</a:t>
            </a:r>
          </a:p>
          <a:p>
            <a:r>
              <a:rPr lang="en-US" sz="3600" b="1">
                <a:solidFill>
                  <a:schemeClr val="accent5">
                    <a:lumMod val="50000"/>
                  </a:schemeClr>
                </a:solidFill>
              </a:rPr>
              <a:t>হিসাব সমীকরণের উপাদানগুলোর বর্ণনা করতে পারবে</a:t>
            </a:r>
          </a:p>
          <a:p>
            <a:r>
              <a:rPr lang="en-US" sz="3600" b="1">
                <a:solidFill>
                  <a:schemeClr val="accent5">
                    <a:lumMod val="50000"/>
                  </a:schemeClr>
                </a:solidFill>
              </a:rPr>
              <a:t>মালিকানা স্বত্বের উপাদানগুলো উল্লেখ করতে পারবে</a:t>
            </a:r>
          </a:p>
          <a:p>
            <a:r>
              <a:rPr lang="en-US" sz="3600" b="1">
                <a:solidFill>
                  <a:schemeClr val="accent5">
                    <a:lumMod val="50000"/>
                  </a:schemeClr>
                </a:solidFill>
              </a:rPr>
              <a:t>হিসাব সমীকরণের বর্ধিতরূপটি বলতে পারবে</a:t>
            </a:r>
          </a:p>
          <a:p>
            <a:r>
              <a:rPr lang="en-US" sz="3600" b="1">
                <a:solidFill>
                  <a:schemeClr val="accent5">
                    <a:lumMod val="50000"/>
                  </a:schemeClr>
                </a:solidFill>
              </a:rPr>
              <a:t>কোন ঘটনা লেনদেন হতে হলে হিসাব সমীকরণের উপাদানের পরিবর্তন গুলো ব্যাখ্যা করতে পরবে         </a:t>
            </a:r>
          </a:p>
        </p:txBody>
      </p:sp>
    </p:spTree>
    <p:extLst>
      <p:ext uri="{BB962C8B-B14F-4D97-AF65-F5344CB8AC3E}">
        <p14:creationId xmlns:p14="http://schemas.microsoft.com/office/powerpoint/2010/main" val="379213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AF4DD-302B-344E-A714-9B669C49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412956" cy="834911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6000" b="1"/>
              <a:t>চিত্রে কী দেখতে পাও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BF458B6-A0B4-E04B-BFD4-D7CA9F4107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1" y="1224698"/>
            <a:ext cx="10515600" cy="401569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FF31EC-EA36-4042-AD2F-16E1FCD9A205}"/>
              </a:ext>
            </a:extLst>
          </p:cNvPr>
          <p:cNvSpPr txBox="1"/>
          <p:nvPr/>
        </p:nvSpPr>
        <p:spPr>
          <a:xfrm>
            <a:off x="2829287" y="5306384"/>
            <a:ext cx="5832509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6000" b="1"/>
              <a:t>হিসাব সমীকরণ  </a:t>
            </a:r>
          </a:p>
        </p:txBody>
      </p:sp>
    </p:spTree>
    <p:extLst>
      <p:ext uri="{BB962C8B-B14F-4D97-AF65-F5344CB8AC3E}">
        <p14:creationId xmlns:p14="http://schemas.microsoft.com/office/powerpoint/2010/main" val="358017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85C10-7C63-354A-85B2-0BE77E3BD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3"/>
            <a:ext cx="7752159" cy="1190625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sz="6000" b="1"/>
              <a:t>আজকের পাঠ শিরোনাম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84816-400F-6D46-89B1-FFFF2CD5E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6184" y="3161109"/>
            <a:ext cx="7912894" cy="1910954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b="1"/>
              <a:t>হিসাব সমীকরণ  </a:t>
            </a:r>
          </a:p>
        </p:txBody>
      </p:sp>
    </p:spTree>
    <p:extLst>
      <p:ext uri="{BB962C8B-B14F-4D97-AF65-F5344CB8AC3E}">
        <p14:creationId xmlns:p14="http://schemas.microsoft.com/office/powerpoint/2010/main" val="356969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AEEC5-5E67-F741-A4F1-565E14C0A8F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8000" b="1"/>
              <a:t>হিসাব সমীকরণ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F4955-3857-D84F-A56E-99E481E33DC3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3200" b="1"/>
              <a:t>কোন প্রতিষ্ঠানের একটি নির্দিষ্ট সময়ের মোট সম্পদের পরিমাণ,  মালিকানা স্বত্ব ও বর্হিদায়ের সমান হবে।</a:t>
            </a:r>
          </a:p>
          <a:p>
            <a:r>
              <a:rPr lang="en-US" sz="3200" b="1"/>
              <a:t>যে সমীকরণের মাধ্যমে এই সমতা প্রমাণ করা হয়, তাকেই হিসাব সমীকরণ বলে।</a:t>
            </a:r>
          </a:p>
          <a:p>
            <a:r>
              <a:rPr lang="en-US" sz="3200" b="1"/>
              <a:t>হিসাবশাস্ত্রবিদগণ হিসাব সমীকরণ( সম্পদ =  দায় +  মালিকানা স্বত্ব) এর   উপদানগুলোর পরিবর্তনকারী ঘটনাকে লেনদেন বলে আখ্যায়িত করেছেন।</a:t>
            </a:r>
          </a:p>
          <a:p>
            <a:r>
              <a:rPr lang="en-US" sz="3200" b="1"/>
              <a:t>অর্থাৎ সম্পদ, দায় এবং মালিকানা স্বত্বের পরিবর্তন আনায়নকারী ঘটনা লেনদেন হিসাবে গণ্য হবে হয়।          </a:t>
            </a:r>
          </a:p>
        </p:txBody>
      </p:sp>
    </p:spTree>
    <p:extLst>
      <p:ext uri="{BB962C8B-B14F-4D97-AF65-F5344CB8AC3E}">
        <p14:creationId xmlns:p14="http://schemas.microsoft.com/office/powerpoint/2010/main" val="239409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2E7B7-327D-F84C-83BC-9950F6B36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3061571" y="1164660"/>
            <a:ext cx="5849244" cy="790373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sz="6000" b="1">
                <a:solidFill>
                  <a:schemeClr val="accent6">
                    <a:lumMod val="50000"/>
                  </a:schemeClr>
                </a:solidFill>
              </a:rPr>
              <a:t> হিসাব সমীকরণ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21493-3E63-2E4C-8651-8B99F0C9E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20" y="1901457"/>
            <a:ext cx="12164844" cy="4510060"/>
          </a:xfrm>
          <a:solidFill>
            <a:srgbClr val="92D050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F859C85-AD0C-B34C-B036-B8D1CA528B9A}"/>
              </a:ext>
            </a:extLst>
          </p:cNvPr>
          <p:cNvSpPr/>
          <p:nvPr/>
        </p:nvSpPr>
        <p:spPr>
          <a:xfrm>
            <a:off x="874983" y="3728570"/>
            <a:ext cx="2006330" cy="2399831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/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CE50FBF-73EA-3F44-9F30-0AAC1B6183CE}"/>
              </a:ext>
            </a:extLst>
          </p:cNvPr>
          <p:cNvSpPr/>
          <p:nvPr/>
        </p:nvSpPr>
        <p:spPr>
          <a:xfrm>
            <a:off x="9871320" y="3728570"/>
            <a:ext cx="2183860" cy="182880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/>
              <a:t>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1E699B6-2DA3-5B4B-9275-5A9DDF646A6E}"/>
              </a:ext>
            </a:extLst>
          </p:cNvPr>
          <p:cNvSpPr/>
          <p:nvPr/>
        </p:nvSpPr>
        <p:spPr>
          <a:xfrm>
            <a:off x="4980384" y="3729037"/>
            <a:ext cx="2587279" cy="21587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L</a:t>
            </a:r>
          </a:p>
        </p:txBody>
      </p:sp>
      <p:sp>
        <p:nvSpPr>
          <p:cNvPr id="7" name="Equals 6">
            <a:extLst>
              <a:ext uri="{FF2B5EF4-FFF2-40B4-BE49-F238E27FC236}">
                <a16:creationId xmlns:a16="http://schemas.microsoft.com/office/drawing/2014/main" id="{FF479E60-1592-BA49-8A0D-A17EA5EA3224}"/>
              </a:ext>
            </a:extLst>
          </p:cNvPr>
          <p:cNvSpPr/>
          <p:nvPr/>
        </p:nvSpPr>
        <p:spPr>
          <a:xfrm>
            <a:off x="2961680" y="3729038"/>
            <a:ext cx="1828800" cy="18288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Plus Sign 9">
            <a:extLst>
              <a:ext uri="{FF2B5EF4-FFF2-40B4-BE49-F238E27FC236}">
                <a16:creationId xmlns:a16="http://schemas.microsoft.com/office/drawing/2014/main" id="{FD4851BF-36A7-D645-955D-8DEC1236326E}"/>
              </a:ext>
            </a:extLst>
          </p:cNvPr>
          <p:cNvSpPr/>
          <p:nvPr/>
        </p:nvSpPr>
        <p:spPr>
          <a:xfrm>
            <a:off x="7728398" y="3857624"/>
            <a:ext cx="1762125" cy="145056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96E4A-B26E-D844-AC18-24960C577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9844" y="446484"/>
            <a:ext cx="5637610" cy="803671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6600" b="1">
                <a:solidFill>
                  <a:srgbClr val="00B0F0"/>
                </a:solidFill>
              </a:rPr>
              <a:t>একক কাজ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FCC39-B587-7F4A-8269-756A4BDDC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142" y="1986359"/>
            <a:ext cx="7072312" cy="2460625"/>
          </a:xfrm>
          <a:solidFill>
            <a:schemeClr val="accent6"/>
          </a:solidFill>
        </p:spPr>
        <p:txBody>
          <a:bodyPr>
            <a:noAutofit/>
          </a:bodyPr>
          <a:lstStyle/>
          <a:p>
            <a:r>
              <a:rPr lang="en-US" sz="6600" b="1">
                <a:solidFill>
                  <a:srgbClr val="7030A0"/>
                </a:solidFill>
              </a:rPr>
              <a:t>হিসাব সমীকরণ কাকে বলে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CFBF7B4-E886-9A47-A671-28F2320F0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914" y="2160983"/>
            <a:ext cx="3085861" cy="31789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8F1924-F578-1F41-9ACD-958279FBB3F3}"/>
              </a:ext>
            </a:extLst>
          </p:cNvPr>
          <p:cNvSpPr txBox="1"/>
          <p:nvPr/>
        </p:nvSpPr>
        <p:spPr>
          <a:xfrm>
            <a:off x="2268114" y="5381398"/>
            <a:ext cx="5232823" cy="101566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6000" b="1">
                <a:solidFill>
                  <a:srgbClr val="00B0F0"/>
                </a:solidFill>
              </a:rPr>
              <a:t>সময়ঃ ৫ মিনিট </a:t>
            </a:r>
          </a:p>
        </p:txBody>
      </p:sp>
    </p:spTree>
    <p:extLst>
      <p:ext uri="{BB962C8B-B14F-4D97-AF65-F5344CB8AC3E}">
        <p14:creationId xmlns:p14="http://schemas.microsoft.com/office/powerpoint/2010/main" val="249859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সবাইকে স্বাগতম  </vt:lpstr>
      <vt:lpstr>শিক্ষক পরিচিতি </vt:lpstr>
      <vt:lpstr>পাঠ পরিচিতি </vt:lpstr>
      <vt:lpstr>শিখনফল</vt:lpstr>
      <vt:lpstr>চিত্রে কী দেখতে পাও </vt:lpstr>
      <vt:lpstr>আজকের পাঠ শিরোনাম  </vt:lpstr>
      <vt:lpstr>হিসাব সমীকরণ  </vt:lpstr>
      <vt:lpstr> হিসাব সমীকরণ</vt:lpstr>
      <vt:lpstr>একক কাজ</vt:lpstr>
      <vt:lpstr>জোড়ায় কাজ </vt:lpstr>
      <vt:lpstr>হিসাব সমীকরণের উপাদানগুলোর পরিবর্তন    </vt:lpstr>
      <vt:lpstr>দলগত কাজ </vt:lpstr>
      <vt:lpstr>মূল্যায়ন </vt:lpstr>
      <vt:lpstr>বাড়ির কাজ </vt:lpstr>
      <vt:lpstr>সবাইকে ধন্যবাদ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স্বাগতম  </dc:title>
  <dc:creator>Mst. Rowshanara Khanam</dc:creator>
  <cp:lastModifiedBy>Mst. Rowshanara Khanam</cp:lastModifiedBy>
  <cp:revision>17</cp:revision>
  <dcterms:created xsi:type="dcterms:W3CDTF">2021-01-24T11:11:48Z</dcterms:created>
  <dcterms:modified xsi:type="dcterms:W3CDTF">2021-01-31T08:21:49Z</dcterms:modified>
</cp:coreProperties>
</file>