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71" r:id="rId5"/>
    <p:sldId id="259" r:id="rId6"/>
    <p:sldId id="260" r:id="rId7"/>
    <p:sldId id="262" r:id="rId8"/>
    <p:sldId id="261"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3F03A-AE8E-4EB0-B1F2-1BF7B769FD47}"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9597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F03A-AE8E-4EB0-B1F2-1BF7B769FD47}"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105230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F03A-AE8E-4EB0-B1F2-1BF7B769FD47}"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412450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F03A-AE8E-4EB0-B1F2-1BF7B769FD47}"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61994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3F03A-AE8E-4EB0-B1F2-1BF7B769FD47}"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250446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3F03A-AE8E-4EB0-B1F2-1BF7B769FD47}"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380448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3F03A-AE8E-4EB0-B1F2-1BF7B769FD47}"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386356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3F03A-AE8E-4EB0-B1F2-1BF7B769FD47}"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201511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3F03A-AE8E-4EB0-B1F2-1BF7B769FD47}"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193464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3F03A-AE8E-4EB0-B1F2-1BF7B769FD47}"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97122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3F03A-AE8E-4EB0-B1F2-1BF7B769FD47}"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08705-C683-44B8-8FDD-61818A795AD7}" type="slidenum">
              <a:rPr lang="en-US" smtClean="0"/>
              <a:t>‹#›</a:t>
            </a:fld>
            <a:endParaRPr lang="en-US"/>
          </a:p>
        </p:txBody>
      </p:sp>
    </p:spTree>
    <p:extLst>
      <p:ext uri="{BB962C8B-B14F-4D97-AF65-F5344CB8AC3E}">
        <p14:creationId xmlns:p14="http://schemas.microsoft.com/office/powerpoint/2010/main" val="63117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3F03A-AE8E-4EB0-B1F2-1BF7B769FD47}" type="datetimeFigureOut">
              <a:rPr lang="en-US" smtClean="0"/>
              <a:t>1/31/2021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08705-C683-44B8-8FDD-61818A795AD7}" type="slidenum">
              <a:rPr lang="en-US" smtClean="0"/>
              <a:t>‹#›</a:t>
            </a:fld>
            <a:endParaRPr lang="en-US"/>
          </a:p>
        </p:txBody>
      </p:sp>
    </p:spTree>
    <p:extLst>
      <p:ext uri="{BB962C8B-B14F-4D97-AF65-F5344CB8AC3E}">
        <p14:creationId xmlns:p14="http://schemas.microsoft.com/office/powerpoint/2010/main" val="303665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77421" y="218364"/>
            <a:ext cx="8775510" cy="653727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3"/>
          <p:cNvSpPr txBox="1">
            <a:spLocks/>
          </p:cNvSpPr>
          <p:nvPr/>
        </p:nvSpPr>
        <p:spPr>
          <a:xfrm>
            <a:off x="319314" y="496456"/>
            <a:ext cx="8519885" cy="1102141"/>
          </a:xfrm>
          <a:prstGeom prst="roundRect">
            <a:avLst/>
          </a:prstGeom>
          <a:solidFill>
            <a:schemeClr val="accent6">
              <a:lumMod val="75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SA" sz="6000" b="1" dirty="0" smtClean="0">
                <a:ln w="22225">
                  <a:solidFill>
                    <a:schemeClr val="accent2"/>
                  </a:solidFill>
                  <a:prstDash val="solid"/>
                </a:ln>
                <a:solidFill>
                  <a:schemeClr val="accent2">
                    <a:lumMod val="40000"/>
                    <a:lumOff val="60000"/>
                  </a:schemeClr>
                </a:solidFill>
              </a:rPr>
              <a:t>بسم الله الرحمن الرحيم</a:t>
            </a:r>
            <a:endParaRPr lang="en-US" sz="6000" b="1" dirty="0">
              <a:ln w="22225">
                <a:solidFill>
                  <a:schemeClr val="accent2"/>
                </a:solidFill>
                <a:prstDash val="solid"/>
              </a:ln>
              <a:solidFill>
                <a:schemeClr val="accent2">
                  <a:lumMod val="40000"/>
                  <a:lumOff val="60000"/>
                </a:schemeClr>
              </a:solidFill>
            </a:endParaRPr>
          </a:p>
        </p:txBody>
      </p:sp>
      <p:pic>
        <p:nvPicPr>
          <p:cNvPr id="5" name="Picture 4" descr="Assalamualaikum.gif"/>
          <p:cNvPicPr>
            <a:picLocks noChangeAspect="1"/>
          </p:cNvPicPr>
          <p:nvPr/>
        </p:nvPicPr>
        <p:blipFill>
          <a:blip r:embed="rId2"/>
          <a:stretch>
            <a:fillRect/>
          </a:stretch>
        </p:blipFill>
        <p:spPr>
          <a:xfrm>
            <a:off x="177420" y="1724614"/>
            <a:ext cx="8661779" cy="5031028"/>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89444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22829" y="136478"/>
            <a:ext cx="8884692" cy="6482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Up Ribbon 2"/>
          <p:cNvSpPr/>
          <p:nvPr/>
        </p:nvSpPr>
        <p:spPr>
          <a:xfrm>
            <a:off x="3067334" y="136478"/>
            <a:ext cx="2995683" cy="62779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তাহকীক</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203394743"/>
              </p:ext>
            </p:extLst>
          </p:nvPr>
        </p:nvGraphicFramePr>
        <p:xfrm>
          <a:off x="259307" y="864736"/>
          <a:ext cx="8557147" cy="4651986"/>
        </p:xfrm>
        <a:graphic>
          <a:graphicData uri="http://schemas.openxmlformats.org/drawingml/2006/table">
            <a:tbl>
              <a:tblPr firstRow="1" bandRow="1">
                <a:tableStyleId>{5940675A-B579-460E-94D1-54222C63F5DA}</a:tableStyleId>
              </a:tblPr>
              <a:tblGrid>
                <a:gridCol w="4312693"/>
                <a:gridCol w="4244454"/>
              </a:tblGrid>
              <a:tr h="72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آتُوْا</a:t>
                      </a:r>
                      <a:endParaRPr lang="en-US" sz="3600" dirty="0" smtClean="0">
                        <a:latin typeface="NikoshBAN" panose="02000000000000000000" pitchFamily="2" charset="0"/>
                        <a:cs typeface="KFGQPC Uthman Taha Naskh" panose="02000000000000000000" pitchFamily="2" charset="-78"/>
                      </a:endParaRPr>
                    </a:p>
                  </a:txBody>
                  <a:tcPr/>
                </a:tc>
                <a:tc>
                  <a:txBody>
                    <a:bodyPr/>
                    <a:lstStyle/>
                    <a:p>
                      <a:pPr algn="ct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تَسَاءَلُوْنَ</a:t>
                      </a:r>
                      <a:endParaRPr lang="en-US" sz="3600" dirty="0">
                        <a:latin typeface="NikoshBAN" panose="02000000000000000000" pitchFamily="2" charset="0"/>
                        <a:cs typeface="KFGQPC Uthman Taha Naskh" panose="02000000000000000000" pitchFamily="2" charset="-78"/>
                      </a:endParaRPr>
                    </a:p>
                  </a:txBody>
                  <a:tcPr/>
                </a:tc>
              </a:tr>
              <a:tr h="3806063">
                <a:tc>
                  <a:txBody>
                    <a:bodyPr/>
                    <a:lstStyle/>
                    <a:p>
                      <a:pPr algn="r" rtl="1"/>
                      <a:r>
                        <a:rPr lang="ar-SA" sz="3600" dirty="0" smtClean="0">
                          <a:latin typeface="NikoshBAN" panose="02000000000000000000" pitchFamily="2" charset="0"/>
                          <a:cs typeface="KFGQPC Uthman Taha Naskh" panose="02000000000000000000" pitchFamily="2" charset="-78"/>
                        </a:rPr>
                        <a:t>صيغة:</a:t>
                      </a:r>
                      <a:r>
                        <a:rPr lang="ar-SA" sz="3600" baseline="0" dirty="0" smtClean="0">
                          <a:latin typeface="NikoshBAN" panose="02000000000000000000" pitchFamily="2" charset="0"/>
                          <a:cs typeface="KFGQPC Uthman Taha Naskh" panose="02000000000000000000" pitchFamily="2" charset="-78"/>
                        </a:rPr>
                        <a:t> جمع مذكر حاضر</a:t>
                      </a:r>
                    </a:p>
                    <a:p>
                      <a:pPr algn="r" rtl="1"/>
                      <a:r>
                        <a:rPr lang="ar-SA" sz="3600" baseline="0" dirty="0" smtClean="0">
                          <a:latin typeface="NikoshBAN" panose="02000000000000000000" pitchFamily="2" charset="0"/>
                          <a:cs typeface="KFGQPC Uthman Taha Naskh" panose="02000000000000000000" pitchFamily="2" charset="-78"/>
                        </a:rPr>
                        <a:t>بحث: أمر حضر معروف</a:t>
                      </a:r>
                    </a:p>
                    <a:p>
                      <a:pPr algn="r" rtl="1"/>
                      <a:r>
                        <a:rPr lang="ar-SA" sz="3600" baseline="0" dirty="0" smtClean="0">
                          <a:latin typeface="NikoshBAN" panose="02000000000000000000" pitchFamily="2" charset="0"/>
                          <a:cs typeface="KFGQPC Uthman Taha Naskh" panose="02000000000000000000" pitchFamily="2" charset="-78"/>
                        </a:rPr>
                        <a:t>باب: إفعال  </a:t>
                      </a:r>
                      <a:endParaRPr lang="en-US"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مصدر: الإيْتَاءُ</a:t>
                      </a:r>
                    </a:p>
                    <a:p>
                      <a:pPr algn="r" rtl="1"/>
                      <a:r>
                        <a:rPr lang="ar-SA" sz="3600" baseline="0" dirty="0" smtClean="0">
                          <a:latin typeface="NikoshBAN" panose="02000000000000000000" pitchFamily="2" charset="0"/>
                          <a:cs typeface="KFGQPC Uthman Taha Naskh" panose="02000000000000000000" pitchFamily="2" charset="-78"/>
                        </a:rPr>
                        <a:t>مادة: أ+ت+ى</a:t>
                      </a:r>
                    </a:p>
                    <a:p>
                      <a:pPr algn="r" rtl="1"/>
                      <a:r>
                        <a:rPr lang="ar-SA" sz="3600" baseline="0" dirty="0" smtClean="0">
                          <a:latin typeface="NikoshBAN" panose="02000000000000000000" pitchFamily="2" charset="0"/>
                          <a:cs typeface="KFGQPC Uthman Taha Naskh" panose="02000000000000000000" pitchFamily="2" charset="-78"/>
                        </a:rPr>
                        <a:t>جنس: مركب (مهموز+ناقص</a:t>
                      </a:r>
                    </a:p>
                    <a:p>
                      <a:pPr algn="r" rtl="1"/>
                      <a:r>
                        <a:rPr lang="ar-SA" sz="3600" baseline="0" dirty="0" smtClean="0">
                          <a:latin typeface="NikoshBAN" panose="02000000000000000000" pitchFamily="2" charset="0"/>
                          <a:cs typeface="KFGQPC Uthman Taha Naskh" panose="02000000000000000000" pitchFamily="2" charset="-78"/>
                        </a:rPr>
                        <a:t>معنى: </a:t>
                      </a:r>
                      <a:r>
                        <a:rPr lang="bn-BD" sz="3600" baseline="0" dirty="0" smtClean="0">
                          <a:latin typeface="NikoshBAN" panose="02000000000000000000" pitchFamily="2" charset="0"/>
                          <a:cs typeface="NikoshBAN" panose="02000000000000000000" pitchFamily="2" charset="0"/>
                        </a:rPr>
                        <a:t>তোমরা প্রদান করা</a:t>
                      </a:r>
                      <a:endParaRPr lang="en-US" sz="4000" dirty="0">
                        <a:latin typeface="NikoshBAN" panose="02000000000000000000" pitchFamily="2" charset="0"/>
                        <a:cs typeface="KFGQPC Uthman Taha Naskh" panose="02000000000000000000" pitchFamily="2" charset="-78"/>
                      </a:endParaRPr>
                    </a:p>
                  </a:txBody>
                  <a:tcPr/>
                </a:tc>
                <a:tc>
                  <a:txBody>
                    <a:bodyPr/>
                    <a:lstStyle/>
                    <a:p>
                      <a:pPr algn="r" rtl="1"/>
                      <a:r>
                        <a:rPr lang="ar-SA" sz="3600" dirty="0" smtClean="0">
                          <a:latin typeface="KFGQPC Uthman Taha Naskh" panose="02000000000000000000" pitchFamily="2" charset="-78"/>
                          <a:cs typeface="KFGQPC Uthman Taha Naskh" panose="02000000000000000000" pitchFamily="2" charset="-78"/>
                        </a:rPr>
                        <a:t>صيغة:</a:t>
                      </a:r>
                      <a:r>
                        <a:rPr lang="ar-SA" sz="3600" baseline="0" dirty="0" smtClean="0">
                          <a:latin typeface="KFGQPC Uthman Taha Naskh" panose="02000000000000000000" pitchFamily="2" charset="-78"/>
                          <a:cs typeface="KFGQPC Uthman Taha Naskh" panose="02000000000000000000" pitchFamily="2" charset="-78"/>
                        </a:rPr>
                        <a:t> جمع مذكر حاضر</a:t>
                      </a:r>
                    </a:p>
                    <a:p>
                      <a:pPr algn="r" rtl="1"/>
                      <a:r>
                        <a:rPr lang="ar-SA" sz="3200" baseline="0" dirty="0" smtClean="0">
                          <a:latin typeface="KFGQPC Uthman Taha Naskh" panose="02000000000000000000" pitchFamily="2" charset="-78"/>
                          <a:cs typeface="KFGQPC Uthman Taha Naskh" panose="02000000000000000000" pitchFamily="2" charset="-78"/>
                        </a:rPr>
                        <a:t>بحث: إثبات فعل مضارع معروف</a:t>
                      </a:r>
                    </a:p>
                    <a:p>
                      <a:pPr algn="r" rtl="1"/>
                      <a:r>
                        <a:rPr lang="ar-SA" sz="3600" baseline="0" dirty="0" smtClean="0">
                          <a:latin typeface="KFGQPC Uthman Taha Naskh" panose="02000000000000000000" pitchFamily="2" charset="-78"/>
                          <a:cs typeface="KFGQPC Uthman Taha Naskh" panose="02000000000000000000" pitchFamily="2" charset="-78"/>
                        </a:rPr>
                        <a:t>باب: تَفَاعُلٌ، </a:t>
                      </a:r>
                      <a:endParaRPr lang="en-US" sz="3600" baseline="0" dirty="0" smtClean="0">
                        <a:latin typeface="KFGQPC Uthman Taha Naskh" panose="02000000000000000000" pitchFamily="2" charset="-78"/>
                        <a:cs typeface="KFGQPC Uthman Taha Naskh" panose="02000000000000000000" pitchFamily="2" charset="-78"/>
                      </a:endParaRPr>
                    </a:p>
                    <a:p>
                      <a:pPr algn="r" rtl="1"/>
                      <a:r>
                        <a:rPr lang="ar-SA" sz="3600" baseline="0" dirty="0" smtClean="0">
                          <a:latin typeface="KFGQPC Uthman Taha Naskh" panose="02000000000000000000" pitchFamily="2" charset="-78"/>
                          <a:cs typeface="KFGQPC Uthman Taha Naskh" panose="02000000000000000000" pitchFamily="2" charset="-78"/>
                        </a:rPr>
                        <a:t>مصدر: التَّسَائُلُ</a:t>
                      </a:r>
                    </a:p>
                    <a:p>
                      <a:pPr algn="r" rtl="1"/>
                      <a:r>
                        <a:rPr lang="ar-SA" sz="3600" baseline="0" dirty="0" smtClean="0">
                          <a:latin typeface="KFGQPC Uthman Taha Naskh" panose="02000000000000000000" pitchFamily="2" charset="-78"/>
                          <a:cs typeface="KFGQPC Uthman Taha Naskh" panose="02000000000000000000" pitchFamily="2" charset="-78"/>
                        </a:rPr>
                        <a:t>ماده: س+ء+ل</a:t>
                      </a:r>
                    </a:p>
                    <a:p>
                      <a:pPr algn="r" rtl="1"/>
                      <a:r>
                        <a:rPr lang="ar-SA" sz="3600" baseline="0" dirty="0" smtClean="0">
                          <a:latin typeface="KFGQPC Uthman Taha Naskh" panose="02000000000000000000" pitchFamily="2" charset="-78"/>
                          <a:cs typeface="KFGQPC Uthman Taha Naskh" panose="02000000000000000000" pitchFamily="2" charset="-78"/>
                        </a:rPr>
                        <a:t>جنس: مهموز عين</a:t>
                      </a:r>
                    </a:p>
                    <a:p>
                      <a:pPr algn="r" rtl="1"/>
                      <a:r>
                        <a:rPr lang="ar-SA" sz="3600" baseline="0" dirty="0" smtClean="0">
                          <a:latin typeface="KFGQPC Uthman Taha Naskh" panose="02000000000000000000" pitchFamily="2" charset="-78"/>
                          <a:cs typeface="KFGQPC Uthman Taha Naskh" panose="02000000000000000000" pitchFamily="2" charset="-78"/>
                        </a:rPr>
                        <a:t>معنى:</a:t>
                      </a:r>
                      <a:r>
                        <a:rPr lang="bn-BD" sz="3200" baseline="0" dirty="0" smtClean="0">
                          <a:latin typeface="NikoshBAN" panose="02000000000000000000" pitchFamily="2" charset="0"/>
                          <a:cs typeface="NikoshBAN" panose="02000000000000000000" pitchFamily="2" charset="0"/>
                        </a:rPr>
                        <a:t> পরস্পর জিজ্ঞাসাবাদ কর</a:t>
                      </a:r>
                      <a:endParaRPr lang="ur-PK" sz="3200" dirty="0" smtClean="0">
                        <a:latin typeface="NikoshBAN" panose="02000000000000000000" pitchFamily="2" charset="0"/>
                        <a:cs typeface="KFGQPC Uthman Taha Naskh" panose="02000000000000000000" pitchFamily="2" charset="-78"/>
                      </a:endParaRPr>
                    </a:p>
                  </a:txBody>
                  <a:tcPr/>
                </a:tc>
              </a:tr>
            </a:tbl>
          </a:graphicData>
        </a:graphic>
      </p:graphicFrame>
    </p:spTree>
    <p:extLst>
      <p:ext uri="{BB962C8B-B14F-4D97-AF65-F5344CB8AC3E}">
        <p14:creationId xmlns:p14="http://schemas.microsoft.com/office/powerpoint/2010/main" val="4102008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122829" y="136478"/>
            <a:ext cx="8884692" cy="6482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Up Ribbon 8"/>
          <p:cNvSpPr/>
          <p:nvPr/>
        </p:nvSpPr>
        <p:spPr>
          <a:xfrm>
            <a:off x="3067334" y="136478"/>
            <a:ext cx="2995683" cy="62779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তাহকীক</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417530768"/>
              </p:ext>
            </p:extLst>
          </p:nvPr>
        </p:nvGraphicFramePr>
        <p:xfrm>
          <a:off x="218363" y="864736"/>
          <a:ext cx="8789158" cy="4651986"/>
        </p:xfrm>
        <a:graphic>
          <a:graphicData uri="http://schemas.openxmlformats.org/drawingml/2006/table">
            <a:tbl>
              <a:tblPr firstRow="1" bandRow="1">
                <a:tableStyleId>{5940675A-B579-460E-94D1-54222C63F5DA}</a:tableStyleId>
              </a:tblPr>
              <a:tblGrid>
                <a:gridCol w="4394579"/>
                <a:gridCol w="4394579"/>
              </a:tblGrid>
              <a:tr h="72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 وَلَا تَأْكُلُوا</a:t>
                      </a:r>
                      <a:endParaRPr lang="en-US" sz="3600" dirty="0" smtClean="0">
                        <a:latin typeface="NikoshBAN" panose="02000000000000000000" pitchFamily="2" charset="0"/>
                        <a:cs typeface="KFGQPC Uthman Taha Naskh" panose="02000000000000000000" pitchFamily="2" charset="-78"/>
                      </a:endParaRPr>
                    </a:p>
                  </a:txBody>
                  <a:tcPr/>
                </a:tc>
                <a:tc>
                  <a:txBody>
                    <a:bodyPr/>
                    <a:lstStyle/>
                    <a:p>
                      <a:pPr algn="ct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وَلَا تَتَبَدَّلُوا</a:t>
                      </a:r>
                      <a:endParaRPr lang="en-US" sz="3600" dirty="0">
                        <a:latin typeface="NikoshBAN" panose="02000000000000000000" pitchFamily="2" charset="0"/>
                        <a:cs typeface="KFGQPC Uthman Taha Naskh" panose="02000000000000000000" pitchFamily="2" charset="-78"/>
                      </a:endParaRPr>
                    </a:p>
                  </a:txBody>
                  <a:tcPr/>
                </a:tc>
              </a:tr>
              <a:tr h="3806063">
                <a:tc>
                  <a:txBody>
                    <a:bodyPr/>
                    <a:lstStyle/>
                    <a:p>
                      <a:pPr algn="r" rtl="1"/>
                      <a:r>
                        <a:rPr lang="ar-SA" sz="3600" dirty="0" smtClean="0">
                          <a:latin typeface="NikoshBAN" panose="02000000000000000000" pitchFamily="2" charset="0"/>
                          <a:cs typeface="KFGQPC Uthman Taha Naskh" panose="02000000000000000000" pitchFamily="2" charset="-78"/>
                        </a:rPr>
                        <a:t>صيغة:</a:t>
                      </a:r>
                      <a:r>
                        <a:rPr lang="ar-SA" sz="3600" baseline="0" dirty="0" smtClean="0">
                          <a:latin typeface="NikoshBAN" panose="02000000000000000000" pitchFamily="2" charset="0"/>
                          <a:cs typeface="KFGQPC Uthman Taha Naskh" panose="02000000000000000000" pitchFamily="2" charset="-78"/>
                        </a:rPr>
                        <a:t> </a:t>
                      </a:r>
                      <a:r>
                        <a:rPr lang="ar-SA" sz="3600" baseline="0" dirty="0" smtClean="0">
                          <a:latin typeface="KFGQPC Uthman Taha Naskh" panose="02000000000000000000" pitchFamily="2" charset="-78"/>
                          <a:cs typeface="KFGQPC Uthman Taha Naskh" panose="02000000000000000000" pitchFamily="2" charset="-78"/>
                        </a:rPr>
                        <a:t>جمع مذكر حاضر</a:t>
                      </a:r>
                      <a:endParaRPr lang="ar-SA"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بحث: نهى حاضر معروف</a:t>
                      </a:r>
                    </a:p>
                    <a:p>
                      <a:pPr algn="r" rtl="1"/>
                      <a:r>
                        <a:rPr lang="ar-SA" sz="3600" baseline="0" dirty="0" smtClean="0">
                          <a:latin typeface="NikoshBAN" panose="02000000000000000000" pitchFamily="2" charset="0"/>
                          <a:cs typeface="KFGQPC Uthman Taha Naskh" panose="02000000000000000000" pitchFamily="2" charset="-78"/>
                        </a:rPr>
                        <a:t>باب: نصر - ينصر</a:t>
                      </a:r>
                      <a:endParaRPr lang="en-US"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مصدر: الأَكْلُ</a:t>
                      </a:r>
                    </a:p>
                    <a:p>
                      <a:pPr algn="r" rtl="1"/>
                      <a:r>
                        <a:rPr lang="ar-SA" sz="3600" baseline="0" dirty="0" smtClean="0">
                          <a:latin typeface="NikoshBAN" panose="02000000000000000000" pitchFamily="2" charset="0"/>
                          <a:cs typeface="KFGQPC Uthman Taha Naskh" panose="02000000000000000000" pitchFamily="2" charset="-78"/>
                        </a:rPr>
                        <a:t>مادة: أ+ك+ل</a:t>
                      </a:r>
                    </a:p>
                    <a:p>
                      <a:pPr algn="r" rtl="1"/>
                      <a:r>
                        <a:rPr lang="ar-SA" sz="3600" baseline="0" dirty="0" smtClean="0">
                          <a:latin typeface="NikoshBAN" panose="02000000000000000000" pitchFamily="2" charset="0"/>
                          <a:cs typeface="KFGQPC Uthman Taha Naskh" panose="02000000000000000000" pitchFamily="2" charset="-78"/>
                        </a:rPr>
                        <a:t>جنس: مهموز فاء</a:t>
                      </a:r>
                    </a:p>
                    <a:p>
                      <a:pPr algn="r" rtl="1"/>
                      <a:r>
                        <a:rPr lang="ar-SA" sz="3600" baseline="0" dirty="0" smtClean="0">
                          <a:latin typeface="NikoshBAN" panose="02000000000000000000" pitchFamily="2" charset="0"/>
                          <a:cs typeface="KFGQPC Uthman Taha Naskh" panose="02000000000000000000" pitchFamily="2" charset="-78"/>
                        </a:rPr>
                        <a:t>معنى: </a:t>
                      </a:r>
                      <a:r>
                        <a:rPr lang="bn-BD" sz="3600" baseline="0" dirty="0" smtClean="0">
                          <a:latin typeface="NikoshBAN" panose="02000000000000000000" pitchFamily="2" charset="0"/>
                          <a:cs typeface="NikoshBAN" panose="02000000000000000000" pitchFamily="2" charset="0"/>
                        </a:rPr>
                        <a:t>তোমরা ভক্ষণ করো না</a:t>
                      </a:r>
                      <a:endParaRPr lang="en-US" sz="4000" dirty="0">
                        <a:latin typeface="NikoshBAN" panose="02000000000000000000" pitchFamily="2" charset="0"/>
                        <a:cs typeface="KFGQPC Uthman Taha Naskh" panose="02000000000000000000" pitchFamily="2" charset="-78"/>
                      </a:endParaRPr>
                    </a:p>
                  </a:txBody>
                  <a:tcPr/>
                </a:tc>
                <a:tc>
                  <a:txBody>
                    <a:bodyPr/>
                    <a:lstStyle/>
                    <a:p>
                      <a:pPr algn="r" rtl="1"/>
                      <a:r>
                        <a:rPr lang="ar-SA" sz="3600" dirty="0" smtClean="0">
                          <a:latin typeface="KFGQPC Uthman Taha Naskh" panose="02000000000000000000" pitchFamily="2" charset="-78"/>
                          <a:cs typeface="KFGQPC Uthman Taha Naskh" panose="02000000000000000000" pitchFamily="2" charset="-78"/>
                        </a:rPr>
                        <a:t>صيغة:</a:t>
                      </a:r>
                      <a:r>
                        <a:rPr lang="ar-SA" sz="3600" baseline="0" dirty="0" smtClean="0">
                          <a:latin typeface="KFGQPC Uthman Taha Naskh" panose="02000000000000000000" pitchFamily="2" charset="-78"/>
                          <a:cs typeface="KFGQPC Uthman Taha Naskh" panose="02000000000000000000" pitchFamily="2" charset="-78"/>
                        </a:rPr>
                        <a:t> جمع مذكر حاضر</a:t>
                      </a:r>
                    </a:p>
                    <a:p>
                      <a:pPr algn="r" rtl="1"/>
                      <a:r>
                        <a:rPr lang="ar-SA" sz="3600" baseline="0" dirty="0" smtClean="0">
                          <a:latin typeface="KFGQPC Uthman Taha Naskh" panose="02000000000000000000" pitchFamily="2" charset="-78"/>
                          <a:cs typeface="KFGQPC Uthman Taha Naskh" panose="02000000000000000000" pitchFamily="2" charset="-78"/>
                        </a:rPr>
                        <a:t>بحث: نهى حاضر معروف</a:t>
                      </a:r>
                    </a:p>
                    <a:p>
                      <a:pPr algn="r" rtl="1"/>
                      <a:r>
                        <a:rPr lang="ar-SA" sz="3600" baseline="0" dirty="0" smtClean="0">
                          <a:latin typeface="KFGQPC Uthman Taha Naskh" panose="02000000000000000000" pitchFamily="2" charset="-78"/>
                          <a:cs typeface="KFGQPC Uthman Taha Naskh" panose="02000000000000000000" pitchFamily="2" charset="-78"/>
                        </a:rPr>
                        <a:t>باب: تفعل، </a:t>
                      </a:r>
                      <a:endParaRPr lang="en-US" sz="3600" baseline="0" dirty="0" smtClean="0">
                        <a:latin typeface="KFGQPC Uthman Taha Naskh" panose="02000000000000000000" pitchFamily="2" charset="-78"/>
                        <a:cs typeface="KFGQPC Uthman Taha Naskh" panose="02000000000000000000" pitchFamily="2" charset="-78"/>
                      </a:endParaRPr>
                    </a:p>
                    <a:p>
                      <a:pPr algn="r" rtl="1"/>
                      <a:r>
                        <a:rPr lang="ar-SA" sz="3600" baseline="0" dirty="0" smtClean="0">
                          <a:latin typeface="KFGQPC Uthman Taha Naskh" panose="02000000000000000000" pitchFamily="2" charset="-78"/>
                          <a:cs typeface="KFGQPC Uthman Taha Naskh" panose="02000000000000000000" pitchFamily="2" charset="-78"/>
                        </a:rPr>
                        <a:t>مصدر: التَّبَدُّلُ</a:t>
                      </a:r>
                    </a:p>
                    <a:p>
                      <a:pPr algn="r" rtl="1"/>
                      <a:r>
                        <a:rPr lang="ar-SA" sz="3600" baseline="0" dirty="0" smtClean="0">
                          <a:latin typeface="KFGQPC Uthman Taha Naskh" panose="02000000000000000000" pitchFamily="2" charset="-78"/>
                          <a:cs typeface="KFGQPC Uthman Taha Naskh" panose="02000000000000000000" pitchFamily="2" charset="-78"/>
                        </a:rPr>
                        <a:t>ماده: ب+د+ل</a:t>
                      </a:r>
                    </a:p>
                    <a:p>
                      <a:pPr algn="r" rtl="1"/>
                      <a:r>
                        <a:rPr lang="ar-SA" sz="3600" baseline="0" dirty="0" smtClean="0">
                          <a:latin typeface="KFGQPC Uthman Taha Naskh" panose="02000000000000000000" pitchFamily="2" charset="-78"/>
                          <a:cs typeface="KFGQPC Uthman Taha Naskh" panose="02000000000000000000" pitchFamily="2" charset="-78"/>
                        </a:rPr>
                        <a:t>جنس: صحيح</a:t>
                      </a:r>
                    </a:p>
                    <a:p>
                      <a:pPr algn="r" rtl="1"/>
                      <a:r>
                        <a:rPr lang="ar-SA" sz="3600" baseline="0" dirty="0" smtClean="0">
                          <a:latin typeface="KFGQPC Uthman Taha Naskh" panose="02000000000000000000" pitchFamily="2" charset="-78"/>
                          <a:cs typeface="KFGQPC Uthman Taha Naskh" panose="02000000000000000000" pitchFamily="2" charset="-78"/>
                        </a:rPr>
                        <a:t>معنى: </a:t>
                      </a:r>
                      <a:r>
                        <a:rPr lang="bn-BD" sz="3200" baseline="0" dirty="0" smtClean="0">
                          <a:latin typeface="NikoshBAN" panose="02000000000000000000" pitchFamily="2" charset="0"/>
                          <a:cs typeface="NikoshBAN" panose="02000000000000000000" pitchFamily="2" charset="0"/>
                        </a:rPr>
                        <a:t>তোমরা পরিবর্তন করো না </a:t>
                      </a:r>
                      <a:endParaRPr lang="ur-PK" sz="3200" dirty="0" smtClean="0">
                        <a:latin typeface="KFGQPC Uthman Taha Naskh" panose="02000000000000000000" pitchFamily="2" charset="-78"/>
                        <a:cs typeface="KFGQPC Uthman Taha Naskh" panose="02000000000000000000" pitchFamily="2" charset="-78"/>
                      </a:endParaRPr>
                    </a:p>
                  </a:txBody>
                  <a:tcPr/>
                </a:tc>
              </a:tr>
            </a:tbl>
          </a:graphicData>
        </a:graphic>
      </p:graphicFrame>
    </p:spTree>
    <p:extLst>
      <p:ext uri="{BB962C8B-B14F-4D97-AF65-F5344CB8AC3E}">
        <p14:creationId xmlns:p14="http://schemas.microsoft.com/office/powerpoint/2010/main" val="29447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22829" y="136478"/>
            <a:ext cx="8884692" cy="6482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Up Ribbon 2"/>
          <p:cNvSpPr/>
          <p:nvPr/>
        </p:nvSpPr>
        <p:spPr>
          <a:xfrm>
            <a:off x="3067334" y="136478"/>
            <a:ext cx="2995683" cy="62779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তাহকীক</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903277379"/>
              </p:ext>
            </p:extLst>
          </p:nvPr>
        </p:nvGraphicFramePr>
        <p:xfrm>
          <a:off x="218363" y="864736"/>
          <a:ext cx="8789158" cy="5200626"/>
        </p:xfrm>
        <a:graphic>
          <a:graphicData uri="http://schemas.openxmlformats.org/drawingml/2006/table">
            <a:tbl>
              <a:tblPr firstRow="1" bandRow="1">
                <a:tableStyleId>{5940675A-B579-460E-94D1-54222C63F5DA}</a:tableStyleId>
              </a:tblPr>
              <a:tblGrid>
                <a:gridCol w="4394579"/>
                <a:gridCol w="4394579"/>
              </a:tblGrid>
              <a:tr h="72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latin typeface="KFGQPC Uthman Taha Naskh" panose="02000000000000000000" pitchFamily="2" charset="-78"/>
                          <a:ea typeface="+mn-ea"/>
                          <a:cs typeface="KFGQPC Uthman Taha Naskh" panose="02000000000000000000" pitchFamily="2" charset="-78"/>
                        </a:rPr>
                        <a:t> </a:t>
                      </a:r>
                      <a:r>
                        <a:rPr lang="ar-SA" sz="3200" b="1" kern="1200" dirty="0" smtClean="0">
                          <a:solidFill>
                            <a:schemeClr val="tx1"/>
                          </a:solidFill>
                          <a:latin typeface="KFGQPC Uthman Taha Naskh" panose="02000000000000000000" pitchFamily="2" charset="-78"/>
                          <a:ea typeface="+mn-ea"/>
                          <a:cs typeface="KFGQPC Uthman Taha Naskh" panose="02000000000000000000" pitchFamily="2" charset="-78"/>
                        </a:rPr>
                        <a:t>أَلَّا تَعْدِلُوا</a:t>
                      </a:r>
                      <a:r>
                        <a:rPr lang="en-US" sz="3200" b="1" kern="1200" dirty="0" smtClean="0">
                          <a:solidFill>
                            <a:schemeClr val="tx1"/>
                          </a:solidFill>
                          <a:latin typeface="KFGQPC Uthman Taha Naskh" panose="02000000000000000000" pitchFamily="2" charset="-78"/>
                          <a:ea typeface="+mn-ea"/>
                          <a:cs typeface="KFGQPC Uthman Taha Naskh" panose="02000000000000000000" pitchFamily="2" charset="-78"/>
                        </a:rPr>
                        <a:t> -</a:t>
                      </a:r>
                      <a:r>
                        <a:rPr lang="en-US" sz="3200" b="1" kern="1200" baseline="0" dirty="0" smtClean="0">
                          <a:solidFill>
                            <a:schemeClr val="tx1"/>
                          </a:solidFill>
                          <a:latin typeface="KFGQPC Uthman Taha Naskh" panose="02000000000000000000" pitchFamily="2" charset="-78"/>
                          <a:ea typeface="+mn-ea"/>
                          <a:cs typeface="KFGQPC Uthman Taha Naskh" panose="02000000000000000000" pitchFamily="2" charset="-78"/>
                        </a:rPr>
                        <a:t> </a:t>
                      </a:r>
                      <a:r>
                        <a:rPr lang="ar-SA" sz="3200" b="1" kern="1200" dirty="0" smtClean="0">
                          <a:solidFill>
                            <a:schemeClr val="tx1"/>
                          </a:solidFill>
                          <a:latin typeface="KFGQPC Uthman Taha Naskh" panose="02000000000000000000" pitchFamily="2" charset="-78"/>
                          <a:ea typeface="+mn-ea"/>
                          <a:cs typeface="KFGQPC Uthman Taha Naskh" panose="02000000000000000000" pitchFamily="2" charset="-78"/>
                        </a:rPr>
                        <a:t> أَلَّا تُقْسِطُوا</a:t>
                      </a:r>
                      <a:endParaRPr lang="en-US" sz="3200" dirty="0" smtClean="0">
                        <a:latin typeface="NikoshBAN" panose="02000000000000000000" pitchFamily="2" charset="0"/>
                        <a:cs typeface="KFGQPC Uthman Taha Naskh" panose="02000000000000000000" pitchFamily="2" charset="-78"/>
                      </a:endParaRPr>
                    </a:p>
                  </a:txBody>
                  <a:tcPr/>
                </a:tc>
                <a:tc>
                  <a:txBody>
                    <a:bodyPr/>
                    <a:lstStyle/>
                    <a:p>
                      <a:pPr algn="ctr"/>
                      <a:r>
                        <a:rPr lang="ar-SA" sz="3200" b="1" kern="1200" dirty="0" smtClean="0">
                          <a:solidFill>
                            <a:schemeClr val="tx1"/>
                          </a:solidFill>
                          <a:latin typeface="KFGQPC Uthman Taha Naskh" panose="02000000000000000000" pitchFamily="2" charset="-78"/>
                          <a:ea typeface="+mn-ea"/>
                          <a:cs typeface="KFGQPC Uthman Taha Naskh" panose="02000000000000000000" pitchFamily="2" charset="-78"/>
                        </a:rPr>
                        <a:t>خِفْتُمْ </a:t>
                      </a:r>
                      <a:endParaRPr lang="en-US" sz="3200" dirty="0">
                        <a:latin typeface="NikoshBAN" panose="02000000000000000000" pitchFamily="2" charset="0"/>
                        <a:cs typeface="KFGQPC Uthman Taha Naskh" panose="02000000000000000000" pitchFamily="2" charset="-78"/>
                      </a:endParaRPr>
                    </a:p>
                  </a:txBody>
                  <a:tcPr/>
                </a:tc>
              </a:tr>
              <a:tr h="3806063">
                <a:tc>
                  <a:txBody>
                    <a:bodyPr/>
                    <a:lstStyle/>
                    <a:p>
                      <a:pPr algn="r" rtl="1"/>
                      <a:r>
                        <a:rPr lang="ar-SA" sz="3600" dirty="0" smtClean="0">
                          <a:latin typeface="NikoshBAN" panose="02000000000000000000" pitchFamily="2" charset="0"/>
                          <a:cs typeface="KFGQPC Uthman Taha Naskh" panose="02000000000000000000" pitchFamily="2" charset="-78"/>
                        </a:rPr>
                        <a:t>صيغة:</a:t>
                      </a:r>
                      <a:r>
                        <a:rPr lang="ar-SA" sz="3600" baseline="0" dirty="0" smtClean="0">
                          <a:latin typeface="NikoshBAN" panose="02000000000000000000" pitchFamily="2" charset="0"/>
                          <a:cs typeface="KFGQPC Uthman Taha Naskh" panose="02000000000000000000" pitchFamily="2" charset="-78"/>
                        </a:rPr>
                        <a:t> </a:t>
                      </a:r>
                      <a:r>
                        <a:rPr lang="ar-SA" sz="3600" baseline="0" dirty="0" smtClean="0">
                          <a:latin typeface="KFGQPC Uthman Taha Naskh" panose="02000000000000000000" pitchFamily="2" charset="-78"/>
                          <a:cs typeface="KFGQPC Uthman Taha Naskh" panose="02000000000000000000" pitchFamily="2" charset="-78"/>
                        </a:rPr>
                        <a:t>جمع مذكر حاضر</a:t>
                      </a:r>
                      <a:endParaRPr lang="ar-SA"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بحث: </a:t>
                      </a:r>
                      <a:r>
                        <a:rPr lang="ar-SA" sz="3200" baseline="0" dirty="0" smtClean="0">
                          <a:latin typeface="NikoshBAN" panose="02000000000000000000" pitchFamily="2" charset="0"/>
                          <a:cs typeface="KFGQPC Uthman Taha Naskh" panose="02000000000000000000" pitchFamily="2" charset="-78"/>
                        </a:rPr>
                        <a:t>نفى فعل مضارع معروف</a:t>
                      </a:r>
                    </a:p>
                    <a:p>
                      <a:pPr algn="r" rtl="1"/>
                      <a:r>
                        <a:rPr lang="ar-SA" sz="3600" baseline="0" dirty="0" smtClean="0">
                          <a:latin typeface="NikoshBAN" panose="02000000000000000000" pitchFamily="2" charset="0"/>
                          <a:cs typeface="KFGQPC Uthman Taha Naskh" panose="02000000000000000000" pitchFamily="2" charset="-78"/>
                        </a:rPr>
                        <a:t>باب: إفعال| ضرب</a:t>
                      </a:r>
                      <a:endParaRPr lang="en-US"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مصدر: الإقساط | العدلُ</a:t>
                      </a:r>
                    </a:p>
                    <a:p>
                      <a:pPr algn="r" rtl="1"/>
                      <a:r>
                        <a:rPr lang="ar-SA" sz="3600" baseline="0" dirty="0" smtClean="0">
                          <a:latin typeface="NikoshBAN" panose="02000000000000000000" pitchFamily="2" charset="0"/>
                          <a:cs typeface="KFGQPC Uthman Taha Naskh" panose="02000000000000000000" pitchFamily="2" charset="-78"/>
                        </a:rPr>
                        <a:t>مادة: ق+س+ط| ع+د+ل</a:t>
                      </a:r>
                    </a:p>
                    <a:p>
                      <a:pPr algn="r" rtl="1"/>
                      <a:r>
                        <a:rPr lang="ar-SA" sz="3600" baseline="0" dirty="0" smtClean="0">
                          <a:latin typeface="NikoshBAN" panose="02000000000000000000" pitchFamily="2" charset="0"/>
                          <a:cs typeface="KFGQPC Uthman Taha Naskh" panose="02000000000000000000" pitchFamily="2" charset="-78"/>
                        </a:rPr>
                        <a:t>جنس: صحيح</a:t>
                      </a:r>
                    </a:p>
                    <a:p>
                      <a:pPr algn="r" rtl="1"/>
                      <a:r>
                        <a:rPr lang="ar-SA" sz="3600" baseline="0" dirty="0" smtClean="0">
                          <a:latin typeface="NikoshBAN" panose="02000000000000000000" pitchFamily="2" charset="0"/>
                          <a:cs typeface="KFGQPC Uthman Taha Naskh" panose="02000000000000000000" pitchFamily="2" charset="-78"/>
                        </a:rPr>
                        <a:t>معنى: </a:t>
                      </a:r>
                      <a:r>
                        <a:rPr lang="bn-BD" sz="3600" baseline="0" dirty="0" smtClean="0">
                          <a:latin typeface="NikoshBAN" panose="02000000000000000000" pitchFamily="2" charset="0"/>
                          <a:cs typeface="NikoshBAN" panose="02000000000000000000" pitchFamily="2" charset="0"/>
                        </a:rPr>
                        <a:t>তোমরা সবিচার করতে পারবে না</a:t>
                      </a:r>
                      <a:endParaRPr lang="en-US" sz="3600" dirty="0">
                        <a:latin typeface="NikoshBAN" panose="02000000000000000000" pitchFamily="2" charset="0"/>
                        <a:cs typeface="KFGQPC Uthman Taha Naskh" panose="02000000000000000000" pitchFamily="2" charset="-78"/>
                      </a:endParaRPr>
                    </a:p>
                  </a:txBody>
                  <a:tcPr/>
                </a:tc>
                <a:tc>
                  <a:txBody>
                    <a:bodyPr/>
                    <a:lstStyle/>
                    <a:p>
                      <a:pPr algn="r" rtl="1"/>
                      <a:r>
                        <a:rPr lang="ar-SA" sz="3600" dirty="0" smtClean="0">
                          <a:latin typeface="KFGQPC Uthman Taha Naskh" panose="02000000000000000000" pitchFamily="2" charset="-78"/>
                          <a:cs typeface="KFGQPC Uthman Taha Naskh" panose="02000000000000000000" pitchFamily="2" charset="-78"/>
                        </a:rPr>
                        <a:t>صيغة:</a:t>
                      </a:r>
                      <a:r>
                        <a:rPr lang="ar-SA" sz="3600" baseline="0" dirty="0" smtClean="0">
                          <a:latin typeface="KFGQPC Uthman Taha Naskh" panose="02000000000000000000" pitchFamily="2" charset="-78"/>
                          <a:cs typeface="KFGQPC Uthman Taha Naskh" panose="02000000000000000000" pitchFamily="2" charset="-78"/>
                        </a:rPr>
                        <a:t> جمع مذكر حاضر</a:t>
                      </a:r>
                    </a:p>
                    <a:p>
                      <a:pPr algn="r" rtl="1"/>
                      <a:r>
                        <a:rPr lang="ar-SA" sz="3600" baseline="0" dirty="0" smtClean="0">
                          <a:latin typeface="KFGQPC Uthman Taha Naskh" panose="02000000000000000000" pitchFamily="2" charset="-78"/>
                          <a:cs typeface="KFGQPC Uthman Taha Naskh" panose="02000000000000000000" pitchFamily="2" charset="-78"/>
                        </a:rPr>
                        <a:t>بحث: </a:t>
                      </a:r>
                      <a:r>
                        <a:rPr lang="ar-SA" sz="3200" baseline="0" dirty="0" smtClean="0">
                          <a:latin typeface="KFGQPC Uthman Taha Naskh" panose="02000000000000000000" pitchFamily="2" charset="-78"/>
                          <a:cs typeface="KFGQPC Uthman Taha Naskh" panose="02000000000000000000" pitchFamily="2" charset="-78"/>
                        </a:rPr>
                        <a:t>إثبات فعل ماضى معروف</a:t>
                      </a:r>
                    </a:p>
                    <a:p>
                      <a:pPr algn="r" rtl="1"/>
                      <a:r>
                        <a:rPr lang="ar-SA" sz="3600" baseline="0" dirty="0" smtClean="0">
                          <a:latin typeface="KFGQPC Uthman Taha Naskh" panose="02000000000000000000" pitchFamily="2" charset="-78"/>
                          <a:cs typeface="KFGQPC Uthman Taha Naskh" panose="02000000000000000000" pitchFamily="2" charset="-78"/>
                        </a:rPr>
                        <a:t>باب: سمع – يسمع  </a:t>
                      </a:r>
                      <a:endParaRPr lang="en-US" sz="3600" baseline="0" dirty="0" smtClean="0">
                        <a:latin typeface="KFGQPC Uthman Taha Naskh" panose="02000000000000000000" pitchFamily="2" charset="-78"/>
                        <a:cs typeface="KFGQPC Uthman Taha Naskh" panose="02000000000000000000" pitchFamily="2" charset="-78"/>
                      </a:endParaRPr>
                    </a:p>
                    <a:p>
                      <a:pPr algn="r" rtl="1"/>
                      <a:r>
                        <a:rPr lang="ar-SA" sz="3600" baseline="0" dirty="0" smtClean="0">
                          <a:latin typeface="KFGQPC Uthman Taha Naskh" panose="02000000000000000000" pitchFamily="2" charset="-78"/>
                          <a:cs typeface="KFGQPC Uthman Taha Naskh" panose="02000000000000000000" pitchFamily="2" charset="-78"/>
                        </a:rPr>
                        <a:t>مصدر: الْخَوْفُ</a:t>
                      </a:r>
                    </a:p>
                    <a:p>
                      <a:pPr algn="r" rtl="1"/>
                      <a:r>
                        <a:rPr lang="ar-SA" sz="3600" baseline="0" dirty="0" smtClean="0">
                          <a:latin typeface="KFGQPC Uthman Taha Naskh" panose="02000000000000000000" pitchFamily="2" charset="-78"/>
                          <a:cs typeface="KFGQPC Uthman Taha Naskh" panose="02000000000000000000" pitchFamily="2" charset="-78"/>
                        </a:rPr>
                        <a:t>ماده: خ+و+ف</a:t>
                      </a:r>
                    </a:p>
                    <a:p>
                      <a:pPr algn="r" rtl="1"/>
                      <a:r>
                        <a:rPr lang="ar-SA" sz="3600" baseline="0" dirty="0" smtClean="0">
                          <a:latin typeface="KFGQPC Uthman Taha Naskh" panose="02000000000000000000" pitchFamily="2" charset="-78"/>
                          <a:cs typeface="KFGQPC Uthman Taha Naskh" panose="02000000000000000000" pitchFamily="2" charset="-78"/>
                        </a:rPr>
                        <a:t>جنس: أَجْوَف واوى</a:t>
                      </a:r>
                    </a:p>
                    <a:p>
                      <a:pPr algn="r" rtl="1"/>
                      <a:r>
                        <a:rPr lang="ar-SA" sz="3600" baseline="0" dirty="0" smtClean="0">
                          <a:latin typeface="KFGQPC Uthman Taha Naskh" panose="02000000000000000000" pitchFamily="2" charset="-78"/>
                          <a:cs typeface="KFGQPC Uthman Taha Naskh" panose="02000000000000000000" pitchFamily="2" charset="-78"/>
                        </a:rPr>
                        <a:t>معنى: </a:t>
                      </a:r>
                      <a:r>
                        <a:rPr lang="bn-BD" sz="3600" baseline="0" dirty="0" smtClean="0">
                          <a:latin typeface="NikoshBAN" panose="02000000000000000000" pitchFamily="2" charset="0"/>
                          <a:cs typeface="NikoshBAN" panose="02000000000000000000" pitchFamily="2" charset="0"/>
                        </a:rPr>
                        <a:t>তোমরা আশঙ্কা করো</a:t>
                      </a:r>
                      <a:endParaRPr lang="ur-PK" sz="3600" dirty="0" smtClean="0">
                        <a:latin typeface="KFGQPC Uthman Taha Naskh" panose="02000000000000000000" pitchFamily="2" charset="-78"/>
                        <a:cs typeface="KFGQPC Uthman Taha Naskh" panose="02000000000000000000" pitchFamily="2" charset="-78"/>
                      </a:endParaRPr>
                    </a:p>
                  </a:txBody>
                  <a:tcPr/>
                </a:tc>
              </a:tr>
            </a:tbl>
          </a:graphicData>
        </a:graphic>
      </p:graphicFrame>
    </p:spTree>
    <p:extLst>
      <p:ext uri="{BB962C8B-B14F-4D97-AF65-F5344CB8AC3E}">
        <p14:creationId xmlns:p14="http://schemas.microsoft.com/office/powerpoint/2010/main" val="2544273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29653" y="133065"/>
            <a:ext cx="8884692" cy="6482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Up Ribbon 2"/>
          <p:cNvSpPr/>
          <p:nvPr/>
        </p:nvSpPr>
        <p:spPr>
          <a:xfrm>
            <a:off x="2004514" y="136478"/>
            <a:ext cx="5134970" cy="62779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তারকীব বিশ্লেষণ</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329430" y="942475"/>
            <a:ext cx="4669868" cy="923330"/>
          </a:xfrm>
          <a:prstGeom prst="rect">
            <a:avLst/>
          </a:prstGeom>
          <a:noFill/>
        </p:spPr>
        <p:txBody>
          <a:bodyPr wrap="none" lIns="91440" tIns="45720" rIns="91440" bIns="45720">
            <a:spAutoFit/>
          </a:bodyPr>
          <a:lstStyle/>
          <a:p>
            <a:pPr algn="ctr"/>
            <a:r>
              <a:rPr lang="ar-SA" sz="5400" b="1" dirty="0">
                <a:latin typeface="KFGQPC Uthman Taha Naskh" panose="02000000000000000000" pitchFamily="2" charset="-78"/>
                <a:cs typeface="KFGQPC Uthmanic Script HAFS" panose="02000000000000000000" pitchFamily="2" charset="-78"/>
              </a:rPr>
              <a:t> </a:t>
            </a:r>
            <a:r>
              <a:rPr lang="ar-SA" sz="5400" b="1" dirty="0">
                <a:solidFill>
                  <a:srgbClr val="0070C0"/>
                </a:solidFill>
                <a:latin typeface="KFGQPC Uthman Taha Naskh" panose="02000000000000000000" pitchFamily="2" charset="-78"/>
                <a:cs typeface="KFGQPC Uthmanic Script HAFS" panose="02000000000000000000" pitchFamily="2" charset="-78"/>
              </a:rPr>
              <a:t>إِنَّ</a:t>
            </a:r>
            <a:r>
              <a:rPr lang="ar-SA" sz="5400" b="1" dirty="0">
                <a:latin typeface="KFGQPC Uthman Taha Naskh" panose="02000000000000000000" pitchFamily="2" charset="-78"/>
                <a:cs typeface="KFGQPC Uthmanic Script HAFS" panose="02000000000000000000" pitchFamily="2" charset="-78"/>
              </a:rPr>
              <a:t>هُ </a:t>
            </a:r>
            <a:r>
              <a:rPr lang="ar-SA" sz="5400" b="1" dirty="0" smtClean="0">
                <a:solidFill>
                  <a:srgbClr val="FF0000"/>
                </a:solidFill>
                <a:latin typeface="KFGQPC Uthman Taha Naskh" panose="02000000000000000000" pitchFamily="2" charset="-78"/>
                <a:cs typeface="KFGQPC Uthmanic Script HAFS" panose="02000000000000000000" pitchFamily="2" charset="-78"/>
              </a:rPr>
              <a:t>كَان</a:t>
            </a:r>
            <a:r>
              <a:rPr lang="ar-SA" sz="5400" b="1" dirty="0" smtClean="0">
                <a:latin typeface="KFGQPC Uthman Taha Naskh" panose="02000000000000000000" pitchFamily="2" charset="-78"/>
                <a:cs typeface="KFGQPC Uthmanic Script HAFS" panose="02000000000000000000" pitchFamily="2" charset="-78"/>
              </a:rPr>
              <a:t>َ  </a:t>
            </a:r>
            <a:r>
              <a:rPr lang="ar-SA" sz="5400" b="1" dirty="0" smtClean="0">
                <a:solidFill>
                  <a:srgbClr val="FF0000"/>
                </a:solidFill>
                <a:latin typeface="KFGQPC Uthman Taha Naskh" panose="02000000000000000000" pitchFamily="2" charset="-78"/>
                <a:cs typeface="KFGQPC Uthmanic Script HAFS" panose="02000000000000000000" pitchFamily="2" charset="-78"/>
              </a:rPr>
              <a:t> حُوبًا </a:t>
            </a:r>
            <a:r>
              <a:rPr lang="ar-SA" sz="5400" b="1" dirty="0">
                <a:latin typeface="KFGQPC Uthman Taha Naskh" panose="02000000000000000000" pitchFamily="2" charset="-78"/>
                <a:cs typeface="KFGQPC Uthmanic Script HAFS" panose="02000000000000000000" pitchFamily="2" charset="-78"/>
              </a:rPr>
              <a:t>كَبِيرًا </a:t>
            </a:r>
            <a:endParaRPr lang="en-US" sz="5400" dirty="0">
              <a:ln w="0"/>
              <a:effectLst>
                <a:outerShdw blurRad="38100" dist="19050" dir="2700000" algn="tl" rotWithShape="0">
                  <a:schemeClr val="dk1">
                    <a:alpha val="40000"/>
                  </a:schemeClr>
                </a:outerShdw>
              </a:effectLst>
              <a:latin typeface="Al Qalam Quran Majeed Web" panose="02010000000000000000" pitchFamily="2" charset="-78"/>
              <a:cs typeface="KFGQPC Uthmanic Script HAFS" panose="02000000000000000000" pitchFamily="2" charset="-78"/>
            </a:endParaRPr>
          </a:p>
        </p:txBody>
      </p:sp>
      <p:cxnSp>
        <p:nvCxnSpPr>
          <p:cNvPr id="10" name="Straight Arrow Connector 9"/>
          <p:cNvCxnSpPr/>
          <p:nvPr/>
        </p:nvCxnSpPr>
        <p:spPr>
          <a:xfrm flipH="1">
            <a:off x="5992352" y="1716233"/>
            <a:ext cx="503989" cy="6753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19013587">
            <a:off x="3858989" y="2980309"/>
            <a:ext cx="2505814" cy="646331"/>
          </a:xfrm>
          <a:prstGeom prst="rect">
            <a:avLst/>
          </a:prstGeom>
          <a:noFill/>
        </p:spPr>
        <p:txBody>
          <a:bodyPr wrap="none" lIns="91440" tIns="45720" rIns="91440" bIns="45720">
            <a:spAutoFit/>
          </a:bodyPr>
          <a:lstStyle/>
          <a:p>
            <a:pPr algn="ctr"/>
            <a:r>
              <a:rPr lang="ar-SA" sz="3600" b="1" cap="none" spc="0" dirty="0" smtClean="0">
                <a:ln w="0"/>
                <a:solidFill>
                  <a:srgbClr val="0070C0"/>
                </a:solidFill>
                <a:effectLst>
                  <a:outerShdw blurRad="38100" dist="19050" dir="2700000" algn="tl" rotWithShape="0">
                    <a:schemeClr val="dk1">
                      <a:alpha val="40000"/>
                    </a:schemeClr>
                  </a:outerShdw>
                </a:effectLst>
                <a:cs typeface="Traditional Arabic" pitchFamily="2" charset="-78"/>
              </a:rPr>
              <a:t>حرف مشبه بالفعل</a:t>
            </a:r>
            <a:endParaRPr lang="en-US" sz="3600" b="1" cap="none" spc="0" dirty="0">
              <a:ln w="0"/>
              <a:solidFill>
                <a:srgbClr val="0070C0"/>
              </a:solidFill>
              <a:effectLst>
                <a:outerShdw blurRad="38100" dist="19050" dir="2700000" algn="tl" rotWithShape="0">
                  <a:schemeClr val="dk1">
                    <a:alpha val="40000"/>
                  </a:schemeClr>
                </a:outerShdw>
              </a:effectLst>
              <a:cs typeface="Traditional Arabic" pitchFamily="2" charset="-78"/>
            </a:endParaRPr>
          </a:p>
        </p:txBody>
      </p:sp>
      <p:cxnSp>
        <p:nvCxnSpPr>
          <p:cNvPr id="13" name="Straight Arrow Connector 12"/>
          <p:cNvCxnSpPr/>
          <p:nvPr/>
        </p:nvCxnSpPr>
        <p:spPr>
          <a:xfrm flipH="1">
            <a:off x="5317670" y="1602379"/>
            <a:ext cx="797185" cy="81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19072701">
            <a:off x="4281023" y="2590189"/>
            <a:ext cx="1080745" cy="646331"/>
          </a:xfrm>
          <a:prstGeom prst="rect">
            <a:avLst/>
          </a:prstGeom>
          <a:noFill/>
        </p:spPr>
        <p:txBody>
          <a:bodyPr wrap="none" lIns="91440" tIns="45720" rIns="91440" bIns="45720">
            <a:spAutoFit/>
          </a:bodyPr>
          <a:lstStyle/>
          <a:p>
            <a:pPr algn="ctr"/>
            <a:r>
              <a:rPr lang="ar-SA" sz="3600" b="1" dirty="0" smtClean="0">
                <a:ln w="0"/>
                <a:effectLst>
                  <a:outerShdw blurRad="38100" dist="19050" dir="2700000" algn="tl" rotWithShape="0">
                    <a:schemeClr val="dk1">
                      <a:alpha val="40000"/>
                    </a:schemeClr>
                  </a:outerShdw>
                </a:effectLst>
                <a:cs typeface="Traditional Arabic" pitchFamily="2" charset="-78"/>
              </a:rPr>
              <a:t>إسم إن</a:t>
            </a:r>
            <a:r>
              <a:rPr lang="ar-SA" sz="3600" b="1" dirty="0" smtClean="0">
                <a:ln w="0"/>
                <a:solidFill>
                  <a:srgbClr val="0070C0"/>
                </a:solidFill>
                <a:effectLst>
                  <a:outerShdw blurRad="38100" dist="19050" dir="2700000" algn="tl" rotWithShape="0">
                    <a:schemeClr val="dk1">
                      <a:alpha val="40000"/>
                    </a:schemeClr>
                  </a:outerShdw>
                </a:effectLst>
                <a:cs typeface="Traditional Arabic" pitchFamily="2" charset="-78"/>
              </a:rPr>
              <a:t>َّ</a:t>
            </a:r>
            <a:endParaRPr lang="en-US" sz="3600" b="1" cap="none" spc="0" dirty="0">
              <a:ln w="0"/>
              <a:solidFill>
                <a:srgbClr val="0070C0"/>
              </a:solidFill>
              <a:effectLst>
                <a:outerShdw blurRad="38100" dist="19050" dir="2700000" algn="tl" rotWithShape="0">
                  <a:schemeClr val="dk1">
                    <a:alpha val="40000"/>
                  </a:schemeClr>
                </a:outerShdw>
              </a:effectLst>
              <a:cs typeface="Traditional Arabic" pitchFamily="2" charset="-78"/>
            </a:endParaRPr>
          </a:p>
        </p:txBody>
      </p:sp>
      <p:cxnSp>
        <p:nvCxnSpPr>
          <p:cNvPr id="17" name="Straight Arrow Connector 16"/>
          <p:cNvCxnSpPr/>
          <p:nvPr/>
        </p:nvCxnSpPr>
        <p:spPr>
          <a:xfrm flipH="1">
            <a:off x="4115315" y="1521173"/>
            <a:ext cx="797185" cy="81348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18879085">
            <a:off x="3120869" y="2787963"/>
            <a:ext cx="1558440" cy="646331"/>
          </a:xfrm>
          <a:prstGeom prst="rect">
            <a:avLst/>
          </a:prstGeom>
          <a:noFill/>
        </p:spPr>
        <p:txBody>
          <a:bodyPr wrap="none" lIns="91440" tIns="45720" rIns="91440" bIns="45720">
            <a:spAutoFit/>
          </a:bodyPr>
          <a:lstStyle/>
          <a:p>
            <a:pPr algn="ctr"/>
            <a:r>
              <a:rPr lang="ar-SA" sz="3600" b="1" dirty="0" smtClean="0">
                <a:ln w="0"/>
                <a:effectLst>
                  <a:outerShdw blurRad="38100" dist="19050" dir="2700000" algn="tl" rotWithShape="0">
                    <a:schemeClr val="dk1">
                      <a:alpha val="40000"/>
                    </a:schemeClr>
                  </a:outerShdw>
                </a:effectLst>
                <a:cs typeface="Traditional Arabic" pitchFamily="2" charset="-78"/>
              </a:rPr>
              <a:t> </a:t>
            </a:r>
            <a:r>
              <a:rPr lang="ar-SA" sz="3600" b="1" dirty="0" smtClean="0">
                <a:ln w="0"/>
                <a:solidFill>
                  <a:srgbClr val="FF0000"/>
                </a:solidFill>
                <a:effectLst>
                  <a:outerShdw blurRad="38100" dist="19050" dir="2700000" algn="tl" rotWithShape="0">
                    <a:schemeClr val="dk1">
                      <a:alpha val="40000"/>
                    </a:schemeClr>
                  </a:outerShdw>
                </a:effectLst>
                <a:cs typeface="Traditional Arabic" pitchFamily="2" charset="-78"/>
              </a:rPr>
              <a:t>فعل ناقص</a:t>
            </a:r>
            <a:endParaRPr lang="en-US" sz="3600" b="1" cap="none" spc="0" dirty="0">
              <a:ln w="0"/>
              <a:solidFill>
                <a:srgbClr val="FF0000"/>
              </a:solidFill>
              <a:effectLst>
                <a:outerShdw blurRad="38100" dist="19050" dir="2700000" algn="tl" rotWithShape="0">
                  <a:schemeClr val="dk1">
                    <a:alpha val="40000"/>
                  </a:schemeClr>
                </a:outerShdw>
              </a:effectLst>
              <a:cs typeface="Traditional Arabic" pitchFamily="2" charset="-78"/>
            </a:endParaRPr>
          </a:p>
        </p:txBody>
      </p:sp>
      <p:sp>
        <p:nvSpPr>
          <p:cNvPr id="20" name="Rectangle 19"/>
          <p:cNvSpPr/>
          <p:nvPr/>
        </p:nvSpPr>
        <p:spPr>
          <a:xfrm rot="18346661">
            <a:off x="4574204" y="1130227"/>
            <a:ext cx="857142" cy="646331"/>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 </a:t>
            </a:r>
            <a:r>
              <a:rPr lang="ar-SA" sz="3600" b="0" cap="none" spc="0" dirty="0" smtClean="0">
                <a:ln w="0"/>
                <a:solidFill>
                  <a:srgbClr val="002060"/>
                </a:solidFill>
                <a:effectLst>
                  <a:outerShdw blurRad="38100" dist="19050" dir="2700000" algn="tl" rotWithShape="0">
                    <a:schemeClr val="dk1">
                      <a:alpha val="40000"/>
                    </a:schemeClr>
                  </a:outerShdw>
                </a:effectLst>
              </a:rPr>
              <a:t>هُو</a:t>
            </a:r>
            <a:r>
              <a:rPr lang="ar-SA" sz="3600" b="0" cap="none" spc="0" dirty="0" smtClean="0">
                <a:ln w="0"/>
                <a:solidFill>
                  <a:schemeClr val="tx1"/>
                </a:solidFill>
                <a:effectLst>
                  <a:outerShdw blurRad="38100" dist="19050" dir="2700000" algn="tl" rotWithShape="0">
                    <a:schemeClr val="dk1">
                      <a:alpha val="40000"/>
                    </a:schemeClr>
                  </a:outerShdw>
                </a:effectLst>
              </a:rPr>
              <a:t>َ</a:t>
            </a:r>
            <a:endParaRPr lang="en-US" sz="3600" b="0" cap="none" spc="0" dirty="0">
              <a:ln w="0"/>
              <a:solidFill>
                <a:schemeClr val="tx1"/>
              </a:solidFill>
              <a:effectLst>
                <a:outerShdw blurRad="38100" dist="19050" dir="2700000" algn="tl" rotWithShape="0">
                  <a:schemeClr val="dk1">
                    <a:alpha val="40000"/>
                  </a:schemeClr>
                </a:outerShdw>
              </a:effectLst>
            </a:endParaRPr>
          </a:p>
        </p:txBody>
      </p:sp>
      <p:cxnSp>
        <p:nvCxnSpPr>
          <p:cNvPr id="21" name="Straight Arrow Connector 20"/>
          <p:cNvCxnSpPr/>
          <p:nvPr/>
        </p:nvCxnSpPr>
        <p:spPr>
          <a:xfrm flipH="1">
            <a:off x="4498451" y="1716233"/>
            <a:ext cx="797185" cy="813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8879085">
            <a:off x="2866742" y="2448311"/>
            <a:ext cx="1409360" cy="646331"/>
          </a:xfrm>
          <a:prstGeom prst="rect">
            <a:avLst/>
          </a:prstGeom>
          <a:noFill/>
        </p:spPr>
        <p:txBody>
          <a:bodyPr wrap="none" lIns="91440" tIns="45720" rIns="91440" bIns="45720">
            <a:spAutoFit/>
          </a:bodyPr>
          <a:lstStyle/>
          <a:p>
            <a:pPr algn="ctr"/>
            <a:r>
              <a:rPr lang="ar-SA" sz="3600" b="1" dirty="0" smtClean="0">
                <a:ln w="0"/>
                <a:effectLst>
                  <a:outerShdw blurRad="38100" dist="19050" dir="2700000" algn="tl" rotWithShape="0">
                    <a:schemeClr val="dk1">
                      <a:alpha val="40000"/>
                    </a:schemeClr>
                  </a:outerShdw>
                </a:effectLst>
                <a:cs typeface="Traditional Arabic" pitchFamily="2" charset="-78"/>
              </a:rPr>
              <a:t> </a:t>
            </a:r>
            <a:r>
              <a:rPr lang="ar-SA" sz="3600" b="1" dirty="0" smtClean="0">
                <a:ln w="0"/>
                <a:solidFill>
                  <a:srgbClr val="002060"/>
                </a:solidFill>
                <a:effectLst>
                  <a:outerShdw blurRad="38100" dist="19050" dir="2700000" algn="tl" rotWithShape="0">
                    <a:schemeClr val="dk1">
                      <a:alpha val="40000"/>
                    </a:schemeClr>
                  </a:outerShdw>
                </a:effectLst>
                <a:cs typeface="Traditional Arabic" pitchFamily="2" charset="-78"/>
              </a:rPr>
              <a:t>إسم كان</a:t>
            </a:r>
            <a:endParaRPr lang="en-US" sz="3600" b="1" cap="none" spc="0" dirty="0">
              <a:ln w="0"/>
              <a:solidFill>
                <a:srgbClr val="002060"/>
              </a:solidFill>
              <a:effectLst>
                <a:outerShdw blurRad="38100" dist="19050" dir="2700000" algn="tl" rotWithShape="0">
                  <a:schemeClr val="dk1">
                    <a:alpha val="40000"/>
                  </a:schemeClr>
                </a:outerShdw>
              </a:effectLst>
              <a:cs typeface="Traditional Arabic" pitchFamily="2" charset="-78"/>
            </a:endParaRPr>
          </a:p>
        </p:txBody>
      </p:sp>
      <p:cxnSp>
        <p:nvCxnSpPr>
          <p:cNvPr id="23" name="Straight Arrow Connector 22"/>
          <p:cNvCxnSpPr/>
          <p:nvPr/>
        </p:nvCxnSpPr>
        <p:spPr>
          <a:xfrm flipH="1">
            <a:off x="3104931" y="1620959"/>
            <a:ext cx="797185" cy="8134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8879085">
            <a:off x="1479935" y="2789761"/>
            <a:ext cx="2061783" cy="646331"/>
          </a:xfrm>
          <a:prstGeom prst="rect">
            <a:avLst/>
          </a:prstGeom>
          <a:noFill/>
        </p:spPr>
        <p:txBody>
          <a:bodyPr wrap="none" lIns="91440" tIns="45720" rIns="91440" bIns="45720">
            <a:spAutoFit/>
          </a:bodyPr>
          <a:lstStyle/>
          <a:p>
            <a:pPr algn="ctr"/>
            <a:r>
              <a:rPr lang="ar-SA" sz="3600" b="1" dirty="0" smtClean="0">
                <a:ln w="0"/>
                <a:effectLst>
                  <a:outerShdw blurRad="38100" dist="19050" dir="2700000" algn="tl" rotWithShape="0">
                    <a:schemeClr val="dk1">
                      <a:alpha val="40000"/>
                    </a:schemeClr>
                  </a:outerShdw>
                </a:effectLst>
                <a:cs typeface="Traditional Arabic" pitchFamily="2" charset="-78"/>
              </a:rPr>
              <a:t> </a:t>
            </a:r>
            <a:r>
              <a:rPr lang="ar-SA" sz="3600" b="1" dirty="0" smtClean="0">
                <a:ln w="0"/>
                <a:solidFill>
                  <a:srgbClr val="FF0000"/>
                </a:solidFill>
                <a:effectLst>
                  <a:outerShdw blurRad="38100" dist="19050" dir="2700000" algn="tl" rotWithShape="0">
                    <a:schemeClr val="dk1">
                      <a:alpha val="40000"/>
                    </a:schemeClr>
                  </a:outerShdw>
                </a:effectLst>
                <a:cs typeface="Traditional Arabic" pitchFamily="2" charset="-78"/>
              </a:rPr>
              <a:t>خبر اول لكان</a:t>
            </a:r>
            <a:endParaRPr lang="en-US" sz="3600" b="1" cap="none" spc="0" dirty="0">
              <a:ln w="0"/>
              <a:solidFill>
                <a:srgbClr val="FF0000"/>
              </a:solidFill>
              <a:effectLst>
                <a:outerShdw blurRad="38100" dist="19050" dir="2700000" algn="tl" rotWithShape="0">
                  <a:schemeClr val="dk1">
                    <a:alpha val="40000"/>
                  </a:schemeClr>
                </a:outerShdw>
              </a:effectLst>
              <a:cs typeface="Traditional Arabic" pitchFamily="2" charset="-78"/>
            </a:endParaRPr>
          </a:p>
        </p:txBody>
      </p:sp>
      <p:cxnSp>
        <p:nvCxnSpPr>
          <p:cNvPr id="25" name="Straight Arrow Connector 24"/>
          <p:cNvCxnSpPr/>
          <p:nvPr/>
        </p:nvCxnSpPr>
        <p:spPr>
          <a:xfrm flipH="1">
            <a:off x="1893809" y="1745694"/>
            <a:ext cx="797185" cy="81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8936998">
            <a:off x="246043" y="2854885"/>
            <a:ext cx="2005677" cy="646331"/>
          </a:xfrm>
          <a:prstGeom prst="rect">
            <a:avLst/>
          </a:prstGeom>
          <a:noFill/>
        </p:spPr>
        <p:txBody>
          <a:bodyPr wrap="none" lIns="91440" tIns="45720" rIns="91440" bIns="45720">
            <a:spAutoFit/>
          </a:bodyPr>
          <a:lstStyle/>
          <a:p>
            <a:pPr algn="ctr"/>
            <a:r>
              <a:rPr lang="ar-SA" sz="3600" b="1" dirty="0" smtClean="0">
                <a:ln w="0"/>
                <a:effectLst>
                  <a:outerShdw blurRad="38100" dist="19050" dir="2700000" algn="tl" rotWithShape="0">
                    <a:schemeClr val="dk1">
                      <a:alpha val="40000"/>
                    </a:schemeClr>
                  </a:outerShdw>
                </a:effectLst>
                <a:cs typeface="Traditional Arabic" pitchFamily="2" charset="-78"/>
              </a:rPr>
              <a:t> خبر ثانى لكان</a:t>
            </a:r>
            <a:endParaRPr lang="en-US" sz="3600" b="1" cap="none" spc="0" dirty="0">
              <a:ln w="0"/>
              <a:effectLst>
                <a:outerShdw blurRad="38100" dist="19050" dir="2700000" algn="tl" rotWithShape="0">
                  <a:schemeClr val="dk1">
                    <a:alpha val="40000"/>
                  </a:schemeClr>
                </a:outerShdw>
              </a:effectLst>
              <a:cs typeface="Traditional Arabic" pitchFamily="2" charset="-78"/>
            </a:endParaRPr>
          </a:p>
        </p:txBody>
      </p:sp>
      <p:cxnSp>
        <p:nvCxnSpPr>
          <p:cNvPr id="28" name="Straight Arrow Connector 27"/>
          <p:cNvCxnSpPr/>
          <p:nvPr/>
        </p:nvCxnSpPr>
        <p:spPr>
          <a:xfrm flipH="1">
            <a:off x="2759979" y="3784071"/>
            <a:ext cx="689904" cy="7617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694592" y="3291066"/>
            <a:ext cx="387733" cy="1189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168769" y="3655693"/>
            <a:ext cx="450826" cy="8901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95638" y="3579461"/>
            <a:ext cx="1396273" cy="966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92163" y="4564580"/>
            <a:ext cx="1997662" cy="707886"/>
          </a:xfrm>
          <a:prstGeom prst="rect">
            <a:avLst/>
          </a:prstGeom>
          <a:noFill/>
          <a:ln w="57150">
            <a:solidFill>
              <a:srgbClr val="C00000"/>
            </a:solidFill>
          </a:ln>
        </p:spPr>
        <p:txBody>
          <a:bodyPr wrap="none" lIns="91440" tIns="45720" rIns="91440" bIns="45720">
            <a:spAutoFit/>
          </a:bodyPr>
          <a:lstStyle/>
          <a:p>
            <a:pPr algn="ctr"/>
            <a:r>
              <a:rPr lang="ar-SA" sz="4000" b="0" cap="none" spc="0" dirty="0" smtClean="0">
                <a:ln w="0"/>
                <a:solidFill>
                  <a:srgbClr val="FF0000"/>
                </a:solidFill>
                <a:effectLst>
                  <a:outerShdw blurRad="38100" dist="19050" dir="2700000" algn="tl" rotWithShape="0">
                    <a:schemeClr val="dk1">
                      <a:alpha val="40000"/>
                    </a:schemeClr>
                  </a:outerShdw>
                </a:effectLst>
              </a:rPr>
              <a:t>جمله اسمية</a:t>
            </a:r>
            <a:endParaRPr lang="en-US"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9168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ircle(in)">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ircle(in)">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circle(in)">
                                      <p:cBhvr>
                                        <p:cTn id="78" dur="2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500" fill="hold"/>
                                        <p:tgtEl>
                                          <p:spTgt spid="34"/>
                                        </p:tgtEl>
                                        <p:attrNameLst>
                                          <p:attrName>ppt_w</p:attrName>
                                        </p:attrNameLst>
                                      </p:cBhvr>
                                      <p:tavLst>
                                        <p:tav tm="0">
                                          <p:val>
                                            <p:fltVal val="0"/>
                                          </p:val>
                                        </p:tav>
                                        <p:tav tm="100000">
                                          <p:val>
                                            <p:strVal val="#ppt_w"/>
                                          </p:val>
                                        </p:tav>
                                      </p:tavLst>
                                    </p:anim>
                                    <p:anim calcmode="lin" valueType="num">
                                      <p:cBhvr>
                                        <p:cTn id="103" dur="500" fill="hold"/>
                                        <p:tgtEl>
                                          <p:spTgt spid="34"/>
                                        </p:tgtEl>
                                        <p:attrNameLst>
                                          <p:attrName>ppt_h</p:attrName>
                                        </p:attrNameLst>
                                      </p:cBhvr>
                                      <p:tavLst>
                                        <p:tav tm="0">
                                          <p:val>
                                            <p:fltVal val="0"/>
                                          </p:val>
                                        </p:tav>
                                        <p:tav tm="100000">
                                          <p:val>
                                            <p:strVal val="#ppt_h"/>
                                          </p:val>
                                        </p:tav>
                                      </p:tavLst>
                                    </p:anim>
                                    <p:animEffect transition="in" filter="fade">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heel(1)">
                                      <p:cBhvr>
                                        <p:cTn id="11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1" grpId="0"/>
      <p:bldP spid="16" grpId="0"/>
      <p:bldP spid="18" grpId="0"/>
      <p:bldP spid="20" grpId="0"/>
      <p:bldP spid="22" grpId="0"/>
      <p:bldP spid="24" grpId="0"/>
      <p:bldP spid="26"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49" y="352282"/>
            <a:ext cx="3780430" cy="1694882"/>
          </a:xfrm>
          <a:prstGeom prst="rect">
            <a:avLst/>
          </a:prstGeom>
          <a:ln>
            <a:noFill/>
          </a:ln>
          <a:effectLst>
            <a:outerShdw blurRad="190500" algn="tl" rotWithShape="0">
              <a:srgbClr val="000000">
                <a:alpha val="70000"/>
              </a:srgbClr>
            </a:outerShdw>
          </a:effectLst>
        </p:spPr>
      </p:pic>
      <p:sp>
        <p:nvSpPr>
          <p:cNvPr id="3" name="Rectangle 2"/>
          <p:cNvSpPr/>
          <p:nvPr/>
        </p:nvSpPr>
        <p:spPr>
          <a:xfrm>
            <a:off x="232012" y="245660"/>
            <a:ext cx="8789158" cy="64417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64952" y="560637"/>
            <a:ext cx="2626039" cy="923330"/>
          </a:xfrm>
          <a:prstGeom prst="rect">
            <a:avLst/>
          </a:prstGeom>
          <a:noFill/>
        </p:spPr>
        <p:txBody>
          <a:bodyPr wrap="none" lIns="91440" tIns="45720" rIns="91440" bIns="45720">
            <a:spAutoFit/>
          </a:bodyPr>
          <a:lstStyle/>
          <a:p>
            <a:pPr algn="ct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316238" y="2153786"/>
            <a:ext cx="8620705" cy="3970318"/>
          </a:xfrm>
          <a:prstGeom prst="rect">
            <a:avLst/>
          </a:prstGeom>
          <a:noFill/>
        </p:spPr>
        <p:txBody>
          <a:bodyPr wrap="square" lIns="91440" tIns="45720" rIns="91440" bIns="45720">
            <a:spAutoFit/>
          </a:bodyPr>
          <a:lstStyle/>
          <a:p>
            <a:pPr algn="just"/>
            <a:r>
              <a:rPr lang="bn-BD" sz="3600" b="0" cap="none" spc="0" dirty="0" smtClean="0">
                <a:ln w="0"/>
                <a:solidFill>
                  <a:srgbClr val="002060"/>
                </a:solidFill>
                <a:latin typeface="NikoshBAN" panose="02000000000000000000" pitchFamily="2" charset="0"/>
                <a:cs typeface="NikoshBAN" panose="02000000000000000000" pitchFamily="2" charset="0"/>
              </a:rPr>
              <a:t>১. </a:t>
            </a:r>
            <a:r>
              <a:rPr lang="bn-BD" sz="3600" dirty="0" smtClean="0">
                <a:ln w="0"/>
                <a:solidFill>
                  <a:srgbClr val="002060"/>
                </a:solidFill>
                <a:latin typeface="NikoshBAN" panose="02000000000000000000" pitchFamily="2" charset="0"/>
                <a:cs typeface="NikoshBAN" panose="02000000000000000000" pitchFamily="2" charset="0"/>
              </a:rPr>
              <a:t>স্লাইটে উল্লেখিত </a:t>
            </a:r>
            <a:r>
              <a:rPr lang="bn-BD" sz="3600" b="0" cap="none" spc="0" dirty="0" smtClean="0">
                <a:ln w="0"/>
                <a:solidFill>
                  <a:srgbClr val="002060"/>
                </a:solidFill>
                <a:latin typeface="NikoshBAN" panose="02000000000000000000" pitchFamily="2" charset="0"/>
                <a:cs typeface="NikoshBAN" panose="02000000000000000000" pitchFamily="2" charset="0"/>
              </a:rPr>
              <a:t>আয়াতগুলোর মধ্য হতে দশটি শব্দ নির্বাচন করে অর্থ লিখে আনবে।</a:t>
            </a:r>
          </a:p>
          <a:p>
            <a:pPr algn="just"/>
            <a:r>
              <a:rPr lang="bn-BD" sz="3600" b="0" cap="none" spc="0" dirty="0" smtClean="0">
                <a:ln w="0"/>
                <a:solidFill>
                  <a:srgbClr val="C00000"/>
                </a:solidFill>
                <a:latin typeface="NikoshBAN" panose="02000000000000000000" pitchFamily="2" charset="0"/>
                <a:cs typeface="NikoshBAN" panose="02000000000000000000" pitchFamily="2" charset="0"/>
              </a:rPr>
              <a:t>২. আয়াতের শানে নুযুলের সাথে মিল রেখে তোমার জানা একটি ঘটনার বর্ণনা লিখে আনবে।</a:t>
            </a:r>
          </a:p>
          <a:p>
            <a:pPr algn="just"/>
            <a:r>
              <a:rPr lang="bn-BD" sz="3600" dirty="0" smtClean="0">
                <a:ln w="0"/>
                <a:solidFill>
                  <a:srgbClr val="002060"/>
                </a:solidFill>
                <a:latin typeface="NikoshBAN" panose="02000000000000000000" pitchFamily="2" charset="0"/>
                <a:cs typeface="NikoshBAN" panose="02000000000000000000" pitchFamily="2" charset="0"/>
              </a:rPr>
              <a:t>৩.</a:t>
            </a:r>
            <a:r>
              <a:rPr lang="ar-SA" sz="3600" b="1" dirty="0" smtClean="0">
                <a:solidFill>
                  <a:srgbClr val="002060"/>
                </a:solidFill>
                <a:cs typeface="Traditional Arabic" pitchFamily="2" charset="-78"/>
              </a:rPr>
              <a:t> </a:t>
            </a:r>
            <a:r>
              <a:rPr lang="ar-SA" sz="3600" b="1" dirty="0">
                <a:solidFill>
                  <a:srgbClr val="002060"/>
                </a:solidFill>
                <a:cs typeface="Traditional Arabic" pitchFamily="2" charset="-78"/>
              </a:rPr>
              <a:t>إِنَّ اللَّهَ كَانَ عَلَيْكُمْ </a:t>
            </a:r>
            <a:r>
              <a:rPr lang="ar-SA" sz="3600" b="1" dirty="0" smtClean="0">
                <a:solidFill>
                  <a:srgbClr val="002060"/>
                </a:solidFill>
                <a:cs typeface="Traditional Arabic" pitchFamily="2" charset="-78"/>
              </a:rPr>
              <a:t>رَقِيبًا</a:t>
            </a:r>
            <a:r>
              <a:rPr lang="bn-BD" sz="3600" dirty="0" smtClean="0">
                <a:ln w="0"/>
                <a:solidFill>
                  <a:srgbClr val="002060"/>
                </a:solidFill>
                <a:latin typeface="NikoshBAN" panose="02000000000000000000" pitchFamily="2" charset="0"/>
                <a:cs typeface="NikoshBAN" panose="02000000000000000000" pitchFamily="2" charset="0"/>
              </a:rPr>
              <a:t>এর তারকিবী বিশ্লেষণ করবে।</a:t>
            </a:r>
          </a:p>
          <a:p>
            <a:pPr algn="just"/>
            <a:r>
              <a:rPr lang="bn-BD" sz="3600" b="0" cap="none" spc="0" dirty="0" smtClean="0">
                <a:ln w="0"/>
                <a:solidFill>
                  <a:schemeClr val="accent2">
                    <a:lumMod val="50000"/>
                  </a:schemeClr>
                </a:solidFill>
                <a:latin typeface="NikoshBAN" panose="02000000000000000000" pitchFamily="2" charset="0"/>
                <a:cs typeface="NikoshBAN" panose="02000000000000000000" pitchFamily="2" charset="0"/>
              </a:rPr>
              <a:t>৪.</a:t>
            </a:r>
            <a:r>
              <a:rPr lang="ar-SA" sz="3600" b="1" dirty="0">
                <a:solidFill>
                  <a:schemeClr val="accent2">
                    <a:lumMod val="50000"/>
                  </a:schemeClr>
                </a:solidFill>
              </a:rPr>
              <a:t> </a:t>
            </a:r>
            <a:r>
              <a:rPr lang="ar-SA" sz="3600" b="1" dirty="0" smtClean="0">
                <a:solidFill>
                  <a:schemeClr val="accent2">
                    <a:lumMod val="50000"/>
                  </a:schemeClr>
                </a:solidFill>
                <a:cs typeface="Traditional Arabic" pitchFamily="2" charset="-78"/>
              </a:rPr>
              <a:t>فَانْكِحُوا، طَابَ، مَلَكَتْ، </a:t>
            </a:r>
            <a:r>
              <a:rPr lang="ar-SA" sz="3600" b="1" dirty="0">
                <a:solidFill>
                  <a:schemeClr val="accent2">
                    <a:lumMod val="50000"/>
                  </a:schemeClr>
                </a:solidFill>
                <a:cs typeface="Traditional Arabic" pitchFamily="2" charset="-78"/>
              </a:rPr>
              <a:t>أَلَّا </a:t>
            </a:r>
            <a:r>
              <a:rPr lang="ar-SA" sz="3600" b="1" dirty="0" smtClean="0">
                <a:solidFill>
                  <a:schemeClr val="accent2">
                    <a:lumMod val="50000"/>
                  </a:schemeClr>
                </a:solidFill>
                <a:cs typeface="Traditional Arabic" pitchFamily="2" charset="-78"/>
              </a:rPr>
              <a:t>تَعُولُوا. </a:t>
            </a:r>
            <a:r>
              <a:rPr lang="bn-BD" sz="3600" b="0" cap="none" spc="0" dirty="0" smtClean="0">
                <a:ln w="0"/>
                <a:solidFill>
                  <a:schemeClr val="accent2">
                    <a:lumMod val="50000"/>
                  </a:schemeClr>
                </a:solidFill>
                <a:latin typeface="NikoshBAN" panose="02000000000000000000" pitchFamily="2" charset="0"/>
                <a:cs typeface="NikoshBAN" panose="02000000000000000000" pitchFamily="2" charset="0"/>
              </a:rPr>
              <a:t>শব্দগুলোর তাহকীক করে আনবে।</a:t>
            </a:r>
            <a:endParaRPr lang="en-US" sz="3600" b="0" cap="none" spc="0" dirty="0">
              <a:ln w="0"/>
              <a:solidFill>
                <a:schemeClr val="accent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587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Up Ribbon 2"/>
          <p:cNvSpPr/>
          <p:nvPr/>
        </p:nvSpPr>
        <p:spPr>
          <a:xfrm>
            <a:off x="0" y="307803"/>
            <a:ext cx="9144000" cy="4285397"/>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2447859" y="634621"/>
            <a:ext cx="4248279" cy="3631763"/>
          </a:xfrm>
          <a:prstGeom prst="rect">
            <a:avLst/>
          </a:prstGeom>
          <a:noFill/>
        </p:spPr>
        <p:txBody>
          <a:bodyPr wrap="none" lIns="91440" tIns="45720" rIns="91440" bIns="45720">
            <a:spAutoFit/>
          </a:bodyPr>
          <a:lstStyle/>
          <a:p>
            <a:pPr algn="ctr"/>
            <a:r>
              <a:rPr lang="bn-BD" sz="115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সকলকে </a:t>
            </a:r>
          </a:p>
          <a:p>
            <a:pPr algn="ctr"/>
            <a:r>
              <a:rPr lang="bn-BD" sz="115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a:t>
            </a:r>
            <a:endParaRPr lang="en-US" sz="115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Up Ribbon 4"/>
          <p:cNvSpPr/>
          <p:nvPr/>
        </p:nvSpPr>
        <p:spPr>
          <a:xfrm>
            <a:off x="-1" y="4694831"/>
            <a:ext cx="9144000" cy="161790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6000" b="1" dirty="0" smtClean="0">
                <a:solidFill>
                  <a:srgbClr val="C00000"/>
                </a:solidFill>
                <a:cs typeface="Traditional Arabic" pitchFamily="2" charset="-78"/>
              </a:rPr>
              <a:t>فِىْ أَمَانِ اللهِ وَرَسُوْلِهِ</a:t>
            </a:r>
            <a:endParaRPr lang="en-US" sz="6000" b="1" dirty="0">
              <a:solidFill>
                <a:srgbClr val="C00000"/>
              </a:solidFill>
              <a:cs typeface="Traditional Arabic" pitchFamily="2" charset="-78"/>
            </a:endParaRPr>
          </a:p>
        </p:txBody>
      </p:sp>
    </p:spTree>
    <p:extLst>
      <p:ext uri="{BB962C8B-B14F-4D97-AF65-F5344CB8AC3E}">
        <p14:creationId xmlns:p14="http://schemas.microsoft.com/office/powerpoint/2010/main" val="1902269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2000"/>
                                        <p:tgtEl>
                                          <p:spTgt spid="5">
                                            <p:txEl>
                                              <p:pRg st="0" end="0"/>
                                            </p:txEl>
                                          </p:spTgt>
                                        </p:tgtEl>
                                      </p:cBhvr>
                                    </p:animEffect>
                                    <p:anim calcmode="lin" valueType="num">
                                      <p:cBhvr>
                                        <p:cTn id="30"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1"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72955" y="286603"/>
            <a:ext cx="8652681" cy="6400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5" y="286603"/>
            <a:ext cx="8652682" cy="6400800"/>
          </a:xfrm>
          <a:prstGeom prst="rect">
            <a:avLst/>
          </a:prstGeom>
        </p:spPr>
      </p:pic>
      <p:sp>
        <p:nvSpPr>
          <p:cNvPr id="7" name="Rectangle 6"/>
          <p:cNvSpPr/>
          <p:nvPr/>
        </p:nvSpPr>
        <p:spPr>
          <a:xfrm>
            <a:off x="398967" y="1148824"/>
            <a:ext cx="8048997" cy="4708981"/>
          </a:xfrm>
          <a:prstGeom prst="rect">
            <a:avLst/>
          </a:prstGeom>
          <a:noFill/>
        </p:spPr>
        <p:txBody>
          <a:bodyPr wrap="square" lIns="91440" tIns="45720" rIns="91440" bIns="45720">
            <a:spAutoFit/>
          </a:bodyPr>
          <a:lstStyle/>
          <a:p>
            <a:pPr algn="just"/>
            <a:r>
              <a:rPr lang="bn-BD"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ওয়াজেদিয়া কামিল (এম.এ) মাদরাসার আলিম ১ম ও ২য় বর্ষের প্রিয় শিক্ষার্থীরা আজকের অনলাইন ক্লাসে সকলকে শুভেচ্ছা ও স্বাগতম।</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7260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0001" y="278326"/>
            <a:ext cx="8592457" cy="648788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57150">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itle 1"/>
          <p:cNvSpPr txBox="1">
            <a:spLocks/>
          </p:cNvSpPr>
          <p:nvPr/>
        </p:nvSpPr>
        <p:spPr>
          <a:xfrm>
            <a:off x="3148996" y="594376"/>
            <a:ext cx="3238925" cy="850811"/>
          </a:xfrm>
          <a:prstGeom prst="rect">
            <a:avLst/>
          </a:prstGeom>
          <a:ln w="76200">
            <a:solidFill>
              <a:srgbClr val="FF0000"/>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err="1" smtClean="0">
                <a:ln w="0"/>
                <a:effectLst>
                  <a:outerShdw blurRad="38100" dist="19050" dir="2700000" algn="tl" rotWithShape="0">
                    <a:schemeClr val="dk1">
                      <a:alpha val="40000"/>
                    </a:schemeClr>
                  </a:outerShdw>
                </a:effectLst>
                <a:latin typeface="SutonnyMJ" pitchFamily="2" charset="0"/>
                <a:cs typeface="SutonnyMJ" pitchFamily="2" charset="0"/>
              </a:rPr>
              <a:t>cvV</a:t>
            </a:r>
            <a:r>
              <a:rPr lang="en-US" sz="5400" dirty="0" smtClean="0">
                <a:ln w="0"/>
                <a:effectLst>
                  <a:outerShdw blurRad="38100" dist="19050" dir="2700000" algn="tl" rotWithShape="0">
                    <a:schemeClr val="dk1">
                      <a:alpha val="40000"/>
                    </a:schemeClr>
                  </a:outerShdw>
                </a:effectLst>
                <a:latin typeface="SutonnyMJ" pitchFamily="2" charset="0"/>
                <a:cs typeface="SutonnyMJ" pitchFamily="2" charset="0"/>
              </a:rPr>
              <a:t> </a:t>
            </a:r>
            <a:r>
              <a:rPr lang="en-US" sz="5400" dirty="0" err="1" smtClean="0">
                <a:ln w="0"/>
                <a:effectLst>
                  <a:outerShdw blurRad="38100" dist="19050" dir="2700000" algn="tl" rotWithShape="0">
                    <a:schemeClr val="dk1">
                      <a:alpha val="40000"/>
                    </a:schemeClr>
                  </a:outerShdw>
                </a:effectLst>
                <a:latin typeface="SutonnyMJ" pitchFamily="2" charset="0"/>
                <a:cs typeface="SutonnyMJ" pitchFamily="2" charset="0"/>
              </a:rPr>
              <a:t>cwiwPwZ</a:t>
            </a:r>
            <a:r>
              <a:rPr lang="en-US" sz="5400" dirty="0" smtClean="0">
                <a:ln w="0"/>
                <a:effectLst>
                  <a:outerShdw blurRad="38100" dist="19050" dir="2700000" algn="tl" rotWithShape="0">
                    <a:schemeClr val="dk1">
                      <a:alpha val="40000"/>
                    </a:schemeClr>
                  </a:outerShdw>
                </a:effectLst>
                <a:latin typeface="SutonnyMJ" pitchFamily="2" charset="0"/>
                <a:cs typeface="SutonnyMJ" pitchFamily="2" charset="0"/>
              </a:rPr>
              <a:t>:</a:t>
            </a:r>
            <a:endParaRPr lang="en-US" sz="5400" dirty="0">
              <a:ln w="0"/>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8" name="Rectangle 7"/>
          <p:cNvSpPr/>
          <p:nvPr/>
        </p:nvSpPr>
        <p:spPr>
          <a:xfrm>
            <a:off x="551543" y="1624756"/>
            <a:ext cx="7953828" cy="496388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ectangle 10"/>
          <p:cNvSpPr/>
          <p:nvPr/>
        </p:nvSpPr>
        <p:spPr>
          <a:xfrm>
            <a:off x="551543" y="1567543"/>
            <a:ext cx="6017994" cy="5078313"/>
          </a:xfrm>
          <a:prstGeom prst="rect">
            <a:avLst/>
          </a:prstGeom>
          <a:noFill/>
        </p:spPr>
        <p:txBody>
          <a:bodyPr wrap="none" lIns="91440" tIns="45720" rIns="91440" bIns="45720">
            <a:spAutoFit/>
          </a:bodyPr>
          <a:lstStyle/>
          <a:p>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বিয়ষঃ কুরআন মাজিদ</a:t>
            </a:r>
            <a:endPar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আলিম ১ম ও ২য় বর্ষ</a:t>
            </a:r>
          </a:p>
          <a:p>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 আন-নিসা</a:t>
            </a:r>
          </a:p>
          <a:p>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 ১-৩</a:t>
            </a:r>
          </a:p>
          <a:p>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৩০/০১/২০২১খ্রিস্টাব্দ</a:t>
            </a:r>
          </a:p>
          <a:p>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৪০মিনটি</a:t>
            </a:r>
            <a:endPar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31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Horizontal)">
                                      <p:cBhvr>
                                        <p:cTn id="19" dur="500"/>
                                        <p:tgtEl>
                                          <p:spTgt spid="8"/>
                                        </p:tgtEl>
                                      </p:cBhvr>
                                    </p:animEffect>
                                  </p:childTnLst>
                                </p:cTn>
                              </p:par>
                            </p:childTnLst>
                          </p:cTn>
                        </p:par>
                        <p:par>
                          <p:cTn id="20" fill="hold">
                            <p:stCondLst>
                              <p:cond delay="500"/>
                            </p:stCondLst>
                            <p:childTnLst>
                              <p:par>
                                <p:cTn id="21" presetID="2" presetClass="entr" presetSubtype="2" fill="hold" nodeType="afterEffect">
                                  <p:stCondLst>
                                    <p:cond delay="0"/>
                                  </p:stCondLst>
                                  <p:iterate type="lt">
                                    <p:tmPct val="10000"/>
                                  </p:iterate>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700"/>
                            </p:stCondLst>
                            <p:childTnLst>
                              <p:par>
                                <p:cTn id="26" presetID="2" presetClass="entr" presetSubtype="2" fill="hold" nodeType="afterEffect">
                                  <p:stCondLst>
                                    <p:cond delay="0"/>
                                  </p:stCondLst>
                                  <p:iterate type="lt">
                                    <p:tmPct val="10000"/>
                                  </p:iterate>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additive="base">
                                        <p:cTn id="28"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3150"/>
                            </p:stCondLst>
                            <p:childTnLst>
                              <p:par>
                                <p:cTn id="31" presetID="2" presetClass="entr" presetSubtype="2" fill="hold" nodeType="afterEffect">
                                  <p:stCondLst>
                                    <p:cond delay="0"/>
                                  </p:stCondLst>
                                  <p:iterate type="lt">
                                    <p:tmPct val="10000"/>
                                  </p:iterate>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4200"/>
                            </p:stCondLst>
                            <p:childTnLst>
                              <p:par>
                                <p:cTn id="36" presetID="2" presetClass="entr" presetSubtype="2" fill="hold" nodeType="afterEffect">
                                  <p:stCondLst>
                                    <p:cond delay="0"/>
                                  </p:stCondLst>
                                  <p:iterate type="lt">
                                    <p:tmPct val="10000"/>
                                  </p:iterate>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5050"/>
                            </p:stCondLst>
                            <p:childTnLst>
                              <p:par>
                                <p:cTn id="41" presetID="2" presetClass="entr" presetSubtype="2" fill="hold" nodeType="afterEffect">
                                  <p:stCondLst>
                                    <p:cond delay="0"/>
                                  </p:stCondLst>
                                  <p:iterate type="lt">
                                    <p:tmPct val="10000"/>
                                  </p:iterate>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additive="base">
                                        <p:cTn id="43"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6750"/>
                            </p:stCondLst>
                            <p:childTnLst>
                              <p:par>
                                <p:cTn id="46" presetID="2" presetClass="entr" presetSubtype="2" fill="hold" nodeType="afterEffect">
                                  <p:stCondLst>
                                    <p:cond delay="0"/>
                                  </p:stCondLst>
                                  <p:iterate type="lt">
                                    <p:tmPct val="10000"/>
                                  </p:iterate>
                                  <p:childTnLst>
                                    <p:set>
                                      <p:cBhvr>
                                        <p:cTn id="47" dur="1" fill="hold">
                                          <p:stCondLst>
                                            <p:cond delay="0"/>
                                          </p:stCondLst>
                                        </p:cTn>
                                        <p:tgtEl>
                                          <p:spTgt spid="11">
                                            <p:txEl>
                                              <p:pRg st="5" end="5"/>
                                            </p:txEl>
                                          </p:spTgt>
                                        </p:tgtEl>
                                        <p:attrNameLst>
                                          <p:attrName>style.visibility</p:attrName>
                                        </p:attrNameLst>
                                      </p:cBhvr>
                                      <p:to>
                                        <p:strVal val="visible"/>
                                      </p:to>
                                    </p:set>
                                    <p:anim calcmode="lin" valueType="num">
                                      <p:cBhvr additive="base">
                                        <p:cTn id="48"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0001" y="278326"/>
            <a:ext cx="8592457" cy="648788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57150">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itle 1"/>
          <p:cNvSpPr txBox="1">
            <a:spLocks/>
          </p:cNvSpPr>
          <p:nvPr/>
        </p:nvSpPr>
        <p:spPr>
          <a:xfrm>
            <a:off x="3285640" y="539162"/>
            <a:ext cx="2501177" cy="850811"/>
          </a:xfrm>
          <a:prstGeom prst="rect">
            <a:avLst/>
          </a:prstGeom>
          <a:ln w="76200">
            <a:solidFill>
              <a:srgbClr val="FF0000"/>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 ফল</a:t>
            </a:r>
            <a:r>
              <a:rPr lang="en-US" sz="5400" dirty="0" smtClean="0">
                <a:ln w="0"/>
                <a:effectLst>
                  <a:outerShdw blurRad="38100" dist="19050" dir="2700000" algn="tl" rotWithShape="0">
                    <a:schemeClr val="dk1">
                      <a:alpha val="40000"/>
                    </a:schemeClr>
                  </a:outerShdw>
                </a:effectLst>
                <a:latin typeface="SutonnyMJ" pitchFamily="2" charset="0"/>
                <a:cs typeface="SutonnyMJ" pitchFamily="2" charset="0"/>
              </a:rPr>
              <a:t>:</a:t>
            </a:r>
            <a:endParaRPr lang="en-US" sz="5400" dirty="0">
              <a:ln w="0"/>
              <a:effectLst>
                <a:outerShdw blurRad="38100" dist="19050" dir="2700000" algn="tl" rotWithShape="0">
                  <a:schemeClr val="dk1">
                    <a:alpha val="40000"/>
                  </a:schemeClr>
                </a:outerShdw>
              </a:effectLst>
              <a:latin typeface="SutonnyMJ" pitchFamily="2" charset="0"/>
              <a:cs typeface="SutonnyMJ" pitchFamily="2" charset="0"/>
            </a:endParaRPr>
          </a:p>
        </p:txBody>
      </p:sp>
      <p:sp>
        <p:nvSpPr>
          <p:cNvPr id="4" name="Rectangle 3"/>
          <p:cNvSpPr/>
          <p:nvPr/>
        </p:nvSpPr>
        <p:spPr>
          <a:xfrm>
            <a:off x="395784" y="1624756"/>
            <a:ext cx="8284191" cy="496388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p:nvSpPr>
        <p:spPr>
          <a:xfrm>
            <a:off x="513199" y="1650809"/>
            <a:ext cx="8166776" cy="4401205"/>
          </a:xfrm>
          <a:prstGeom prst="rect">
            <a:avLst/>
          </a:prstGeom>
          <a:noFill/>
        </p:spPr>
        <p:txBody>
          <a:bodyPr wrap="square" lIns="91440" tIns="45720" rIns="91440" bIns="45720">
            <a:spAutoFit/>
          </a:bodyPr>
          <a:lstStyle/>
          <a:p>
            <a:pPr algn="just"/>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a:t>
            </a:r>
          </a:p>
          <a:p>
            <a:pPr algn="just"/>
            <a:r>
              <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 নিসার আয়াত (১-৩) অর্থ বর্ণনা করতে পারবে।</a:t>
            </a:r>
          </a:p>
          <a:p>
            <a:pPr algn="just"/>
            <a:r>
              <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আয়াতের শানে নুযূল বর্ণনা করতে পারবে।</a:t>
            </a:r>
          </a:p>
          <a:p>
            <a:pPr algn="just"/>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আয়াতের শিক্ষা বর্ণনা করতে পারবে।</a:t>
            </a:r>
          </a:p>
          <a:p>
            <a:pPr algn="just"/>
            <a:r>
              <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a:t>
            </a:r>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আরবী শব্দের শাব্দিক বিশ্লেষণ করতে পারবে।</a:t>
            </a:r>
          </a:p>
          <a:p>
            <a:pPr algn="just"/>
            <a:r>
              <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তারকিবী বিশ্লেষণ করতে পারবে।</a:t>
            </a:r>
            <a:endPar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87932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par>
                          <p:cTn id="20" fill="hold">
                            <p:stCondLst>
                              <p:cond delay="500"/>
                            </p:stCondLst>
                            <p:childTnLst>
                              <p:par>
                                <p:cTn id="21" presetID="2" presetClass="entr" presetSubtype="2" fill="hold" nodeType="afterEffect">
                                  <p:stCondLst>
                                    <p:cond delay="0"/>
                                  </p:stCondLst>
                                  <p:iterate type="lt">
                                    <p:tmPct val="10000"/>
                                  </p:iterate>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fill="hold" nodeType="afterEffect">
                                  <p:stCondLst>
                                    <p:cond delay="0"/>
                                  </p:stCondLst>
                                  <p:iterate type="lt">
                                    <p:tmPct val="10000"/>
                                  </p:iterate>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4800"/>
                            </p:stCondLst>
                            <p:childTnLst>
                              <p:par>
                                <p:cTn id="31" presetID="2" presetClass="entr" presetSubtype="2" fill="hold" nodeType="after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6900"/>
                            </p:stCondLst>
                            <p:childTnLst>
                              <p:par>
                                <p:cTn id="36" presetID="2" presetClass="entr" presetSubtype="2" fill="hold" nodeType="afterEffect">
                                  <p:stCondLst>
                                    <p:cond delay="0"/>
                                  </p:stCondLst>
                                  <p:iterate type="lt">
                                    <p:tmPct val="10000"/>
                                  </p:iterate>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8850"/>
                            </p:stCondLst>
                            <p:childTnLst>
                              <p:par>
                                <p:cTn id="41" presetID="2" presetClass="entr" presetSubtype="2" fill="hold" nodeType="afterEffect">
                                  <p:stCondLst>
                                    <p:cond delay="0"/>
                                  </p:stCondLst>
                                  <p:iterate type="lt">
                                    <p:tmPct val="10000"/>
                                  </p:iterate>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11150"/>
                            </p:stCondLst>
                            <p:childTnLst>
                              <p:par>
                                <p:cTn id="46" presetID="2" presetClass="entr" presetSubtype="2" fill="hold" nodeType="afterEffect">
                                  <p:stCondLst>
                                    <p:cond delay="0"/>
                                  </p:stCondLst>
                                  <p:iterate type="lt">
                                    <p:tmPct val="10000"/>
                                  </p:iterate>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additive="base">
                                        <p:cTn id="48"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80999" y="304800"/>
            <a:ext cx="8519885" cy="634274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 name="Horizontal Scroll 4"/>
          <p:cNvSpPr/>
          <p:nvPr/>
        </p:nvSpPr>
        <p:spPr>
          <a:xfrm>
            <a:off x="1088571" y="304800"/>
            <a:ext cx="7220856" cy="1081132"/>
          </a:xfrm>
          <a:prstGeom prst="horizontalScroll">
            <a:avLst/>
          </a:prstGeom>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 আমরা আয়াতগুলো তেলাওয়াত </a:t>
            </a:r>
            <a:r>
              <a:rPr lang="bn-BD"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a:t>
            </a:r>
            <a:endParaRPr lang="en-US" sz="40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4131291" y="2154535"/>
            <a:ext cx="3459680" cy="3157694"/>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04849" y="1680202"/>
            <a:ext cx="7988300" cy="452431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rtl="1"/>
            <a:r>
              <a:rPr lang="ar-SA" sz="3600" b="1" dirty="0">
                <a:latin typeface="KFGQPC Uthman Taha Naskh" panose="02000000000000000000" pitchFamily="2" charset="-78"/>
                <a:cs typeface="Traditional Arabic" pitchFamily="2" charset="-78"/>
              </a:rPr>
              <a:t>يَا أَيُّهَا النَّاسُ اتَّقُوا رَبَّكُمُ الَّذِي خَلَقَكُمْ مِنْ نَفْسٍ وَاحِدَةٍ وَخَلَقَ مِنْهَا زَوْجَهَا وَبَثَّ مِنْهُمَا رِجَالًا كَثِيرًا وَنِسَاءً وَاتَّقُوا اللَّهَ الَّذِي تَسَاءَلُونَ بِهِ وَالْأَرْحَامَ إِنَّ اللَّهَ كَانَ عَلَيْكُمْ رَقِيبًا (1) وَآتُوا الْيَتَامَى أَمْوَالَهُمْ وَلَا تَتَبَدَّلُوا الْخَبِيثَ بِالطَّيِّبِ وَلَا تَأْكُلُوا أَمْوَالَهُمْ إِلَى أَمْوَالِكُمْ إِنَّهُ كَانَ حُوبًا كَبِيرًا (2) وَإِنْ خِفْتُمْ أَلَّا تُقْسِطُوا فِي الْيَتَامَى فَانْكِحُوا مَا طَابَ لَكُمْ مِنَ النِّسَاءِ مَثْنَى وَثُلَاثَ وَرُبَاعَ فَإِنْ خِفْتُمْ أَلَّا تَعْدِلُوا فَوَاحِدَةً أَوْ مَا مَلَكَتْ أَيْمَانُكُمْ ذَلِكَ أَدْنَى أَلَّا تَعُولُوا (3</a:t>
            </a:r>
            <a:r>
              <a:rPr lang="ar-SA" sz="3600" b="1" dirty="0" smtClean="0">
                <a:latin typeface="KFGQPC Uthman Taha Naskh" panose="02000000000000000000" pitchFamily="2" charset="-78"/>
                <a:cs typeface="Traditional Arabic" pitchFamily="2" charset="-78"/>
              </a:rPr>
              <a:t>)</a:t>
            </a:r>
            <a:r>
              <a:rPr lang="en-US" sz="3600" b="1" dirty="0" smtClean="0">
                <a:latin typeface="KFGQPC Uthman Taha Naskh" panose="02000000000000000000" pitchFamily="2" charset="-78"/>
                <a:cs typeface="Traditional Arabic" pitchFamily="2" charset="-78"/>
              </a:rPr>
              <a:t> </a:t>
            </a:r>
            <a:r>
              <a:rPr lang="ar-SA" sz="3600" b="1" dirty="0" smtClean="0">
                <a:latin typeface="KFGQPC Uthman Taha Naskh" panose="02000000000000000000" pitchFamily="2" charset="-78"/>
                <a:cs typeface="Traditional Arabic" pitchFamily="2" charset="-78"/>
              </a:rPr>
              <a:t> {النساء}</a:t>
            </a:r>
            <a:endParaRPr lang="en-US" sz="3600" dirty="0">
              <a:cs typeface="Traditional Arabic" pitchFamily="2" charset="-78"/>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745886466"/>
              </p:ext>
            </p:extLst>
          </p:nvPr>
        </p:nvGraphicFramePr>
        <p:xfrm>
          <a:off x="4021816" y="5606499"/>
          <a:ext cx="1238250" cy="439737"/>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1237680" imgH="440280" progId="Package">
                  <p:embed/>
                </p:oleObj>
              </mc:Choice>
              <mc:Fallback>
                <p:oleObj name="Packager Shell Object" showAsIcon="1" r:id="rId3" imgW="1237680" imgH="440280" progId="Package">
                  <p:embed/>
                  <p:pic>
                    <p:nvPicPr>
                      <p:cNvPr id="0" name=""/>
                      <p:cNvPicPr/>
                      <p:nvPr/>
                    </p:nvPicPr>
                    <p:blipFill>
                      <a:blip r:embed="rId4"/>
                      <a:stretch>
                        <a:fillRect/>
                      </a:stretch>
                    </p:blipFill>
                    <p:spPr>
                      <a:xfrm>
                        <a:off x="4021816" y="5606499"/>
                        <a:ext cx="1238250" cy="439737"/>
                      </a:xfrm>
                      <a:prstGeom prst="rect">
                        <a:avLst/>
                      </a:prstGeom>
                    </p:spPr>
                  </p:pic>
                </p:oleObj>
              </mc:Fallback>
            </mc:AlternateContent>
          </a:graphicData>
        </a:graphic>
      </p:graphicFrame>
    </p:spTree>
    <p:extLst>
      <p:ext uri="{BB962C8B-B14F-4D97-AF65-F5344CB8AC3E}">
        <p14:creationId xmlns:p14="http://schemas.microsoft.com/office/powerpoint/2010/main" val="22600638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par>
                          <p:cTn id="25" fill="hold">
                            <p:stCondLst>
                              <p:cond delay="2000"/>
                            </p:stCondLst>
                            <p:childTnLst>
                              <p:par>
                                <p:cTn id="26" presetID="2" presetClass="entr" presetSubtype="8" fill="hold"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1)">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77421" y="191069"/>
            <a:ext cx="8775510" cy="6666931"/>
          </a:xfrm>
          <a:prstGeom prst="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Horizontal Scroll 3"/>
          <p:cNvSpPr/>
          <p:nvPr/>
        </p:nvSpPr>
        <p:spPr>
          <a:xfrm>
            <a:off x="279779" y="191069"/>
            <a:ext cx="8570794" cy="846161"/>
          </a:xfrm>
          <a:prstGeom prst="horizontalScroll">
            <a:avLst/>
          </a:prstGeom>
          <a:noFill/>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4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এবার আমরা কিছু গুরুত্বপূর্ণ শব্দার্থ জানার চেষ্টা করবো</a:t>
            </a:r>
            <a:endParaRPr lang="en-US" sz="4000" b="0" cap="none" spc="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79" y="1037229"/>
            <a:ext cx="8630073" cy="5663821"/>
          </a:xfrm>
          <a:prstGeom prst="rect">
            <a:avLst/>
          </a:prstGeom>
          <a:ln w="57150">
            <a:solidFill>
              <a:schemeClr val="tx1"/>
            </a:solidFill>
          </a:ln>
        </p:spPr>
      </p:pic>
    </p:spTree>
    <p:extLst>
      <p:ext uri="{BB962C8B-B14F-4D97-AF65-F5344CB8AC3E}">
        <p14:creationId xmlns:p14="http://schemas.microsoft.com/office/powerpoint/2010/main" val="1272454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nodePh="1">
                                  <p:stCondLst>
                                    <p:cond delay="0"/>
                                  </p:stCondLst>
                                  <p:endCondLst>
                                    <p:cond evt="begin" delay="0">
                                      <p:tn val="24"/>
                                    </p:cond>
                                  </p:end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
                                            <p:txEl>
                                              <p:pRg st="0" end="0"/>
                                            </p:txEl>
                                          </p:spTgt>
                                        </p:tgtEl>
                                      </p:cBhvr>
                                    </p:animEffect>
                                    <p:anim calcmode="lin" valueType="num">
                                      <p:cBhvr>
                                        <p:cTn id="2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30" dur="500" fill="hold"/>
                                        <p:tgtEl>
                                          <p:spTgt spid="2">
                                            <p:txEl>
                                              <p:pRg st="0" end="0"/>
                                            </p:txEl>
                                          </p:spTgt>
                                        </p:tgtEl>
                                        <p:attrNameLst>
                                          <p:attrName>ppt_y</p:attrName>
                                        </p:attrNameLst>
                                      </p:cBhvr>
                                      <p:tavLst>
                                        <p:tav tm="0">
                                          <p:val>
                                            <p:fltVal val="0.5"/>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63773" y="122830"/>
            <a:ext cx="8871045" cy="6591869"/>
          </a:xfrm>
          <a:prstGeom prst="rect">
            <a:avLst/>
          </a:prstGeom>
          <a:ln w="5715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Up Ribbon 4"/>
          <p:cNvSpPr/>
          <p:nvPr/>
        </p:nvSpPr>
        <p:spPr>
          <a:xfrm>
            <a:off x="1340892" y="232012"/>
            <a:ext cx="6516806" cy="491319"/>
          </a:xfrm>
          <a:prstGeom prst="ribbon2">
            <a:avLst/>
          </a:prstGeom>
          <a:gradFill>
            <a:gsLst>
              <a:gs pos="0">
                <a:schemeClr val="accent2">
                  <a:satMod val="105000"/>
                  <a:tint val="67000"/>
                  <a:lumMod val="91000"/>
                  <a:lumOff val="900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আয়াতের অনুবাদ</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272955" y="928048"/>
            <a:ext cx="8679976" cy="5663821"/>
          </a:xfrm>
          <a:prstGeom prst="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72955" y="1029352"/>
            <a:ext cx="8598088" cy="4524315"/>
          </a:xfrm>
          <a:prstGeom prst="rect">
            <a:avLst/>
          </a:prstGeom>
          <a:noFill/>
        </p:spPr>
        <p:txBody>
          <a:bodyPr wrap="square" lIns="91440" tIns="45720" rIns="91440" bIns="45720">
            <a:spAutoFit/>
          </a:bodyPr>
          <a:lstStyle/>
          <a:p>
            <a:r>
              <a:rPr lang="bn-BD" sz="3600" b="0" i="1" u="sng" cap="none" spc="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১নং আয়াত-</a:t>
            </a:r>
          </a:p>
          <a:p>
            <a:pPr algn="just"/>
            <a:r>
              <a:rPr lang="bn-BD" sz="3600" b="0" cap="none" spc="0" dirty="0" smtClean="0">
                <a:ln w="0"/>
                <a:latin typeface="NikoshBAN" panose="02000000000000000000" pitchFamily="2" charset="0"/>
                <a:cs typeface="NikoshBAN" panose="02000000000000000000" pitchFamily="2" charset="0"/>
              </a:rPr>
              <a:t>হে মানবজাতি! তোমরা তোমাদের ঐ রবকে ভয় করো, যিনি তোমাদেরকে এক ব্যক্তি থেকে সৃষ্টি করেছেন এবং তরাই থেকে তার জোড়া (সঙ্গীনী) সৃষ্টি করেছেন আর এ দু’জন থেকে বহু নর-নারী বিস্তার করেছেন। আর আল্লাহকে ভয় করো, যাঁর নাম নিয়ে যাচ্ঞা (তালাশ) করো, আর আত্মীয়তার প্রতি সজাগ দৃষ্টি রাখো। নিশ্চয় আল্লাহ তা’আলা সর্বদা তোমাদের প্রতি তীক্ষ্ম দৃষ্টি রাখেন। </a:t>
            </a:r>
            <a:endParaRPr lang="en-US" sz="3600" b="0" cap="none" spc="0" dirty="0">
              <a:ln w="0"/>
              <a:latin typeface="NikoshBAN" panose="02000000000000000000" pitchFamily="2" charset="0"/>
              <a:cs typeface="NikoshBAN" panose="02000000000000000000" pitchFamily="2" charset="0"/>
            </a:endParaRPr>
          </a:p>
        </p:txBody>
      </p:sp>
      <p:sp>
        <p:nvSpPr>
          <p:cNvPr id="9" name="Rectangle 8"/>
          <p:cNvSpPr/>
          <p:nvPr/>
        </p:nvSpPr>
        <p:spPr>
          <a:xfrm>
            <a:off x="272955" y="1838736"/>
            <a:ext cx="8598088" cy="4662525"/>
          </a:xfrm>
          <a:prstGeom prst="rect">
            <a:avLst/>
          </a:prstGeom>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272955" y="1820162"/>
            <a:ext cx="8598088" cy="2862322"/>
          </a:xfrm>
          <a:prstGeom prst="rect">
            <a:avLst/>
          </a:prstGeom>
          <a:noFill/>
        </p:spPr>
        <p:txBody>
          <a:bodyPr wrap="square" lIns="91440" tIns="45720" rIns="91440" bIns="45720">
            <a:spAutoFit/>
          </a:bodyPr>
          <a:lstStyle/>
          <a:p>
            <a:r>
              <a:rPr lang="bn-BD" sz="3600" b="0" i="1" u="sng" cap="none" spc="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২নং আয়াত-</a:t>
            </a:r>
          </a:p>
          <a:p>
            <a:pPr algn="just"/>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 এতিমদেরকে তাদের ধন-সম্পদ সমর্পন করো এবং খারপ সম্পদের পরিবর্তে পবিত্র (ভালো) সম্পদ গ্রহণ করো না, আর তাদের ধন-সম্পদের সাথে তোমাদের সম্পদ মিশিয়ে গ্রাস করো না। নিঃসন্দেহে, এটা মহাপাপ।</a:t>
            </a:r>
            <a:endParaRPr lang="en-US" sz="36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354844" y="1956557"/>
            <a:ext cx="8516199" cy="4544704"/>
          </a:xfrm>
          <a:prstGeom prst="rect">
            <a:avLst/>
          </a:prstGeom>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4" name="Rectangle 13"/>
          <p:cNvSpPr/>
          <p:nvPr/>
        </p:nvSpPr>
        <p:spPr>
          <a:xfrm>
            <a:off x="443553" y="1976946"/>
            <a:ext cx="8202305" cy="4524315"/>
          </a:xfrm>
          <a:prstGeom prst="rect">
            <a:avLst/>
          </a:prstGeom>
          <a:gradFill flip="none" rotWithShape="1">
            <a:gsLst>
              <a:gs pos="16000">
                <a:schemeClr val="accent4">
                  <a:lumMod val="5000"/>
                  <a:lumOff val="95000"/>
                </a:schemeClr>
              </a:gs>
              <a:gs pos="80000">
                <a:schemeClr val="accent4">
                  <a:lumMod val="45000"/>
                  <a:lumOff val="55000"/>
                </a:schemeClr>
              </a:gs>
              <a:gs pos="54000">
                <a:schemeClr val="accent4">
                  <a:lumMod val="45000"/>
                  <a:lumOff val="55000"/>
                </a:schemeClr>
              </a:gs>
              <a:gs pos="100000">
                <a:schemeClr val="accent4">
                  <a:lumMod val="30000"/>
                  <a:lumOff val="70000"/>
                </a:schemeClr>
              </a:gs>
            </a:gsLst>
            <a:lin ang="5400000" scaled="1"/>
            <a:tileRect/>
          </a:gradFill>
        </p:spPr>
        <p:txBody>
          <a:bodyPr wrap="square" lIns="91440" tIns="45720" rIns="91440" bIns="45720">
            <a:spAutoFit/>
          </a:bodyPr>
          <a:lstStyle/>
          <a:p>
            <a:pPr algn="just"/>
            <a:r>
              <a:rPr lang="bn-BD" sz="3600" b="0" i="1" u="sng" cap="none" spc="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৩নং আয়াত- </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আর যদি তোমরা এই আশাঙ্কা কর যে, তোমরা এতিম মেয়েদের ক্ষেত্রে সুবিচার করতে পারবে না; তবে বিবাহ কর নাও যেসব নারী তোমাদের ভালো লাগে-দুই দুই, তিন তিন, চার চার (করে)। অতঃপর যদি তোমরা আশঙ্কা করো যে, দু’জন স্ত্রীকে সমানভাবে রাখতে পারবে না, তবে একজনকেই করো অথবা দাসীদেরকে, যাদের তোমরা অধিকারী হও। এটা এরই অধিক নিকট যে, তোমাদের দ্বারা অত্যাচার হবে না।</a:t>
            </a:r>
            <a:endParaRPr lang="bn-BD" sz="3600" b="0" i="1" u="sng" cap="none" spc="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772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iterate type="wd">
                                    <p:tmPct val="10000"/>
                                  </p:iterate>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iterate type="wd">
                                    <p:tmPct val="10000"/>
                                  </p:iterate>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iterate type="wd">
                                    <p:tmPct val="10000"/>
                                  </p:iterate>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animBg="1"/>
      <p:bldP spid="10"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263823" y="126609"/>
            <a:ext cx="8625385" cy="6540743"/>
          </a:xfrm>
          <a:prstGeom prst="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Up Ribbon 4"/>
          <p:cNvSpPr/>
          <p:nvPr/>
        </p:nvSpPr>
        <p:spPr>
          <a:xfrm>
            <a:off x="2872591" y="126609"/>
            <a:ext cx="3385800" cy="675250"/>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 নুযূল</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352743" y="801860"/>
            <a:ext cx="8425497" cy="5739618"/>
          </a:xfrm>
          <a:prstGeom prst="rect">
            <a:avLst/>
          </a:prstGeom>
          <a:gradFill>
            <a:gsLst>
              <a:gs pos="0">
                <a:schemeClr val="accent6">
                  <a:lumMod val="5000"/>
                  <a:lumOff val="95000"/>
                </a:schemeClr>
              </a:gs>
              <a:gs pos="39000">
                <a:schemeClr val="accent6">
                  <a:lumMod val="45000"/>
                  <a:lumOff val="55000"/>
                </a:schemeClr>
              </a:gs>
              <a:gs pos="61000">
                <a:schemeClr val="accent6">
                  <a:lumMod val="45000"/>
                  <a:lumOff val="55000"/>
                </a:schemeClr>
              </a:gs>
              <a:gs pos="76500">
                <a:srgbClr val="C9E2B8"/>
              </a:gs>
              <a:gs pos="87000">
                <a:schemeClr val="accent6">
                  <a:lumMod val="30000"/>
                  <a:lumOff val="70000"/>
                </a:schemeClr>
              </a:gs>
            </a:gsLst>
            <a:lin ang="5400000" scaled="1"/>
          </a:grad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bn-BD" sz="3200" b="1" i="1" u="sng" dirty="0" smtClean="0">
                <a:solidFill>
                  <a:srgbClr val="FF0000"/>
                </a:solidFill>
                <a:latin typeface="NikoshBAN" panose="02000000000000000000" pitchFamily="2" charset="0"/>
                <a:cs typeface="NikoshBAN" panose="02000000000000000000" pitchFamily="2" charset="0"/>
              </a:rPr>
              <a:t>১নং আয়াতঃ </a:t>
            </a:r>
            <a:r>
              <a:rPr lang="bn-BD" sz="3200" dirty="0" smtClean="0">
                <a:latin typeface="NikoshBAN" panose="02000000000000000000" pitchFamily="2" charset="0"/>
                <a:cs typeface="NikoshBAN" panose="02000000000000000000" pitchFamily="2" charset="0"/>
              </a:rPr>
              <a:t>আল্লাহ তা’আলা এ পৃথিবীতে মানবজাতিকে সৃষ্টি করার প্রায় দু’হাজার বৎসর পূর্বে জিনজাতি সৃষ্টি করে তাদের দ্বারা এ বিশ্ব আবাদ করেছিলেন। কিন্তু পরবর্তীতে তারা আল্লাহর হুকুম অমান্য করে বিভিন্ন অপর্কে লিপ্ত হওয়ায় আল্লাহ তা’আলা তাদের প্রতি ক্ষুদ্ধ হয়ে বনজঙ্গলকেই তাদের নিবাস হিসেবে নির্ধারণ করেন। আর তাদের জীবিকা হিসেবে নির্ধারণ করেন বিভিন্ন প্রকার ঘৃণ্য খাদ্যদ্রব্য। অতঃপর আল্লাহ তা’আলা মানবজাতিকে এ পৃথিবীতে পাঠালেন। এ মানব বিস্তারের মূল উৎস ও রহস্য সম্পর্কে এবং সাথে সাথে কলাকেৌশল ও একই মাতা-পিতার সন্তান হওয়ার কথা স্মরণ করিয়ে দিতে গিয়ে সকল মানুষকে পরস্পর সম্পর্ক স্থাপনের প্রতি এবং তাদের কর্তব্য পালনের নির্দেশ প্রদান করে আয়াতটি অবতীর্ণ করেন।</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352741" y="1477110"/>
            <a:ext cx="8425497" cy="445337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bn-BD" sz="3200" b="1" i="1" u="sng" dirty="0" smtClean="0">
                <a:solidFill>
                  <a:srgbClr val="FF0000"/>
                </a:solidFill>
                <a:latin typeface="NikoshBAN" panose="02000000000000000000" pitchFamily="2" charset="0"/>
                <a:cs typeface="NikoshBAN" panose="02000000000000000000" pitchFamily="2" charset="0"/>
              </a:rPr>
              <a:t>২নং আয়াত-</a:t>
            </a:r>
          </a:p>
          <a:p>
            <a:pPr algn="just"/>
            <a:r>
              <a:rPr lang="bn-BD" sz="3200" dirty="0" smtClean="0">
                <a:latin typeface="NikoshBAN" panose="02000000000000000000" pitchFamily="2" charset="0"/>
                <a:cs typeface="NikoshBAN" panose="02000000000000000000" pitchFamily="2" charset="0"/>
              </a:rPr>
              <a:t>হযরত মুকাতিল ও কালবী (রাঃ) বর্ণনা করেনে- গাতফান  গোত্রের এক ব্যক্তি তার এতিম ভাতিজার অঢেল ধনসম্পদের অভিভাবক ছিল। সে প্রাপ্তবয়স্ক হওয়ার পর চাচার নিকট নিজের সম্পদ চাইলে চাচা তা দিতে গড়িমসি শুরু করে। পরিশেষে উভয়ই বিষয়টি সমাধানের জন্য হুজুর রাসূলে আরবী (সাল্লাল্লাহু আলাইহি ওয়া সাল্লাম) এর দরবারে রেসালাতে উপস্থিত হলো। তখন আল্লাহ তা’আলা অভিভাবকদের প্রতি এতিমদের সম্পদে ফিরিয়ে দেয়া নির্দেশ প্রদান করে আলোচ্য আয়াতটি নাযিল করেন।</a:t>
            </a:r>
            <a:endParaRPr lang="en-US" sz="3200" dirty="0">
              <a:latin typeface="NikoshBAN" panose="02000000000000000000" pitchFamily="2" charset="0"/>
              <a:cs typeface="NikoshBAN" panose="02000000000000000000" pitchFamily="2" charset="0"/>
            </a:endParaRPr>
          </a:p>
        </p:txBody>
      </p:sp>
      <p:sp>
        <p:nvSpPr>
          <p:cNvPr id="8" name="Rectangle 7"/>
          <p:cNvSpPr/>
          <p:nvPr/>
        </p:nvSpPr>
        <p:spPr>
          <a:xfrm>
            <a:off x="352742" y="2213981"/>
            <a:ext cx="8425497" cy="4453371"/>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571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bn-BD" sz="3200" b="1" i="1" u="sng" dirty="0" smtClean="0">
                <a:solidFill>
                  <a:srgbClr val="FF0000"/>
                </a:solidFill>
                <a:latin typeface="NikoshBAN" panose="02000000000000000000" pitchFamily="2" charset="0"/>
                <a:cs typeface="NikoshBAN" panose="02000000000000000000" pitchFamily="2" charset="0"/>
              </a:rPr>
              <a:t>৩নং আয়াত-</a:t>
            </a:r>
          </a:p>
          <a:p>
            <a:pPr algn="just"/>
            <a:r>
              <a:rPr lang="bn-BD" sz="3200" dirty="0" smtClean="0">
                <a:latin typeface="NikoshBAN" panose="02000000000000000000" pitchFamily="2" charset="0"/>
                <a:cs typeface="NikoshBAN" panose="02000000000000000000" pitchFamily="2" charset="0"/>
              </a:rPr>
              <a:t>জাহেলী যুগে এ নিয়ম ছিল যে, এতি মেয়েদের অভিভাবক অনেক সময় তাদের রূপযেৌবনে আসক্ত হয়ে তাদেরকে বিবাহ বন্ধনে আবদ্ধ করে ফেলত। যেহেতু সে নিজেই তার অভিভাবক তাই তাকে যথাযথ মহর প্রদান করত না। এতে এতিমরা জুলুমের শিকার হত। অনেক সময় তার রুপযেৌবনের প্রতি সামান্যতম আকর্ষণ না থাকার পরেও শুধুমাত্র তার সম্পদের লোভে তাকে বিবাহ করে আটকে রাখত। এ ক্ষেত্রে তার ন্যূনতম মহর আদায় করত না। আল্লাহ এ জুলুমের অবসান কল্পে এ আয়াত নাযিল করেন।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125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iterate type="wd">
                                    <p:tmPct val="10000"/>
                                  </p:iterate>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iterate type="wd">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iterate type="wd">
                                    <p:tmPct val="10000"/>
                                  </p:iterate>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iterate type="wd">
                                    <p:tmPct val="10000"/>
                                  </p:iterate>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additive="base">
                                        <p:cTn id="4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3" fill="hold" nodeType="withEffect">
                                  <p:stCondLst>
                                    <p:cond delay="0"/>
                                  </p:stCondLst>
                                  <p:iterate type="wd">
                                    <p:tmPct val="10000"/>
                                  </p:iterate>
                                  <p:childTnLst>
                                    <p:set>
                                      <p:cBhvr>
                                        <p:cTn id="51" dur="1" fill="hold">
                                          <p:stCondLst>
                                            <p:cond delay="0"/>
                                          </p:stCondLst>
                                        </p:cTn>
                                        <p:tgtEl>
                                          <p:spTgt spid="8">
                                            <p:txEl>
                                              <p:pRg st="1" end="1"/>
                                            </p:txEl>
                                          </p:spTgt>
                                        </p:tgtEl>
                                        <p:attrNameLst>
                                          <p:attrName>style.visibility</p:attrName>
                                        </p:attrNameLst>
                                      </p:cBhvr>
                                      <p:to>
                                        <p:strVal val="visible"/>
                                      </p:to>
                                    </p:set>
                                    <p:anim calcmode="lin" valueType="num">
                                      <p:cBhvr additive="base">
                                        <p:cTn id="52"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22829" y="136478"/>
            <a:ext cx="8884692" cy="648268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Up Ribbon 3"/>
          <p:cNvSpPr/>
          <p:nvPr/>
        </p:nvSpPr>
        <p:spPr>
          <a:xfrm>
            <a:off x="3067334" y="136478"/>
            <a:ext cx="2995683" cy="627798"/>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তাহকীক</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479634"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294938806"/>
              </p:ext>
            </p:extLst>
          </p:nvPr>
        </p:nvGraphicFramePr>
        <p:xfrm>
          <a:off x="259307" y="864736"/>
          <a:ext cx="8625386" cy="4651986"/>
        </p:xfrm>
        <a:graphic>
          <a:graphicData uri="http://schemas.openxmlformats.org/drawingml/2006/table">
            <a:tbl>
              <a:tblPr firstRow="1" bandRow="1">
                <a:tableStyleId>{5940675A-B579-460E-94D1-54222C63F5DA}</a:tableStyleId>
              </a:tblPr>
              <a:tblGrid>
                <a:gridCol w="4312693"/>
                <a:gridCol w="4312693"/>
              </a:tblGrid>
              <a:tr h="720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وَبَثَّ</a:t>
                      </a:r>
                      <a:endParaRPr lang="en-US" sz="3600" dirty="0" smtClean="0">
                        <a:latin typeface="NikoshBAN" panose="02000000000000000000" pitchFamily="2" charset="0"/>
                        <a:cs typeface="KFGQPC Uthman Taha Naskh" panose="02000000000000000000" pitchFamily="2" charset="-78"/>
                      </a:endParaRPr>
                    </a:p>
                  </a:txBody>
                  <a:tcPr/>
                </a:tc>
                <a:tc>
                  <a:txBody>
                    <a:bodyPr/>
                    <a:lstStyle/>
                    <a:p>
                      <a:pPr algn="ctr"/>
                      <a:r>
                        <a:rPr lang="ar-SA" sz="3600" b="1" kern="1200" dirty="0" smtClean="0">
                          <a:solidFill>
                            <a:schemeClr val="tx1"/>
                          </a:solidFill>
                          <a:latin typeface="KFGQPC Uthman Taha Naskh" panose="02000000000000000000" pitchFamily="2" charset="-78"/>
                          <a:ea typeface="+mn-ea"/>
                          <a:cs typeface="KFGQPC Uthman Taha Naskh" panose="02000000000000000000" pitchFamily="2" charset="-78"/>
                        </a:rPr>
                        <a:t>اتَّقُوا</a:t>
                      </a:r>
                      <a:endParaRPr lang="en-US" sz="3600" dirty="0">
                        <a:latin typeface="NikoshBAN" panose="02000000000000000000" pitchFamily="2" charset="0"/>
                        <a:cs typeface="KFGQPC Uthman Taha Naskh" panose="02000000000000000000" pitchFamily="2" charset="-78"/>
                      </a:endParaRPr>
                    </a:p>
                  </a:txBody>
                  <a:tcPr/>
                </a:tc>
              </a:tr>
              <a:tr h="3806063">
                <a:tc>
                  <a:txBody>
                    <a:bodyPr/>
                    <a:lstStyle/>
                    <a:p>
                      <a:pPr algn="r" rtl="1"/>
                      <a:r>
                        <a:rPr lang="ar-SA" sz="3600" dirty="0" smtClean="0">
                          <a:latin typeface="NikoshBAN" panose="02000000000000000000" pitchFamily="2" charset="0"/>
                          <a:cs typeface="KFGQPC Uthman Taha Naskh" panose="02000000000000000000" pitchFamily="2" charset="-78"/>
                        </a:rPr>
                        <a:t>صيغة:</a:t>
                      </a:r>
                      <a:r>
                        <a:rPr lang="ar-SA" sz="3600" baseline="0" dirty="0" smtClean="0">
                          <a:latin typeface="NikoshBAN" panose="02000000000000000000" pitchFamily="2" charset="0"/>
                          <a:cs typeface="KFGQPC Uthman Taha Naskh" panose="02000000000000000000" pitchFamily="2" charset="-78"/>
                        </a:rPr>
                        <a:t> واحد مذكر غائب</a:t>
                      </a:r>
                    </a:p>
                    <a:p>
                      <a:pPr algn="r" rtl="1"/>
                      <a:r>
                        <a:rPr lang="ar-SA" sz="3600" baseline="0" dirty="0" smtClean="0">
                          <a:latin typeface="NikoshBAN" panose="02000000000000000000" pitchFamily="2" charset="0"/>
                          <a:cs typeface="KFGQPC Uthman Taha Naskh" panose="02000000000000000000" pitchFamily="2" charset="-78"/>
                        </a:rPr>
                        <a:t>بحث: </a:t>
                      </a:r>
                      <a:r>
                        <a:rPr lang="ar-SA" sz="3200" baseline="0" dirty="0" smtClean="0">
                          <a:latin typeface="NikoshBAN" panose="02000000000000000000" pitchFamily="2" charset="0"/>
                          <a:cs typeface="KFGQPC Uthman Taha Naskh" panose="02000000000000000000" pitchFamily="2" charset="-78"/>
                        </a:rPr>
                        <a:t>إثبات فعل ماضى معروف</a:t>
                      </a:r>
                    </a:p>
                    <a:p>
                      <a:pPr algn="r" rtl="1"/>
                      <a:r>
                        <a:rPr lang="ar-SA" sz="3600" baseline="0" dirty="0" smtClean="0">
                          <a:latin typeface="NikoshBAN" panose="02000000000000000000" pitchFamily="2" charset="0"/>
                          <a:cs typeface="KFGQPC Uthman Taha Naskh" panose="02000000000000000000" pitchFamily="2" charset="-78"/>
                        </a:rPr>
                        <a:t>باب: نصر- ينصر   </a:t>
                      </a:r>
                      <a:endParaRPr lang="en-US" sz="3600" baseline="0" dirty="0" smtClean="0">
                        <a:latin typeface="NikoshBAN" panose="02000000000000000000" pitchFamily="2" charset="0"/>
                        <a:cs typeface="KFGQPC Uthman Taha Naskh" panose="02000000000000000000" pitchFamily="2" charset="-78"/>
                      </a:endParaRPr>
                    </a:p>
                    <a:p>
                      <a:pPr algn="r" rtl="1"/>
                      <a:r>
                        <a:rPr lang="ar-SA" sz="3600" baseline="0" dirty="0" smtClean="0">
                          <a:latin typeface="NikoshBAN" panose="02000000000000000000" pitchFamily="2" charset="0"/>
                          <a:cs typeface="KFGQPC Uthman Taha Naskh" panose="02000000000000000000" pitchFamily="2" charset="-78"/>
                        </a:rPr>
                        <a:t>مصدر: البثُّ</a:t>
                      </a:r>
                    </a:p>
                    <a:p>
                      <a:pPr algn="r" rtl="1"/>
                      <a:r>
                        <a:rPr lang="ar-SA" sz="3600" baseline="0" dirty="0" smtClean="0">
                          <a:latin typeface="NikoshBAN" panose="02000000000000000000" pitchFamily="2" charset="0"/>
                          <a:cs typeface="KFGQPC Uthman Taha Naskh" panose="02000000000000000000" pitchFamily="2" charset="-78"/>
                        </a:rPr>
                        <a:t>مادة: ب+ث+ث</a:t>
                      </a:r>
                    </a:p>
                    <a:p>
                      <a:pPr algn="r" rtl="1"/>
                      <a:r>
                        <a:rPr lang="ar-SA" sz="3600" baseline="0" dirty="0" smtClean="0">
                          <a:latin typeface="NikoshBAN" panose="02000000000000000000" pitchFamily="2" charset="0"/>
                          <a:cs typeface="KFGQPC Uthman Taha Naskh" panose="02000000000000000000" pitchFamily="2" charset="-78"/>
                        </a:rPr>
                        <a:t>جنس: مضاعف ثلاثى</a:t>
                      </a:r>
                    </a:p>
                    <a:p>
                      <a:pPr algn="r" rtl="1"/>
                      <a:r>
                        <a:rPr lang="ar-SA" sz="3600" baseline="0" dirty="0" smtClean="0">
                          <a:latin typeface="NikoshBAN" panose="02000000000000000000" pitchFamily="2" charset="0"/>
                          <a:cs typeface="KFGQPC Uthman Taha Naskh" panose="02000000000000000000" pitchFamily="2" charset="-78"/>
                        </a:rPr>
                        <a:t>معنى: </a:t>
                      </a:r>
                      <a:r>
                        <a:rPr lang="en-US" sz="3600" baseline="0" dirty="0" err="1" smtClean="0">
                          <a:latin typeface="NikoshBAN" panose="02000000000000000000" pitchFamily="2" charset="0"/>
                          <a:cs typeface="NikoshBAN" panose="02000000000000000000" pitchFamily="2" charset="0"/>
                        </a:rPr>
                        <a:t>ছড়িয়ে</a:t>
                      </a:r>
                      <a:r>
                        <a:rPr lang="en-US" sz="3600" baseline="0" dirty="0" smtClean="0">
                          <a:latin typeface="NikoshBAN" panose="02000000000000000000" pitchFamily="2" charset="0"/>
                          <a:cs typeface="NikoshBAN" panose="02000000000000000000" pitchFamily="2" charset="0"/>
                        </a:rPr>
                        <a:t> </a:t>
                      </a:r>
                      <a:r>
                        <a:rPr lang="en-US" sz="3600" baseline="0" dirty="0" err="1" smtClean="0">
                          <a:latin typeface="NikoshBAN" panose="02000000000000000000" pitchFamily="2" charset="0"/>
                          <a:cs typeface="NikoshBAN" panose="02000000000000000000" pitchFamily="2" charset="0"/>
                        </a:rPr>
                        <a:t>দিয়েছেন</a:t>
                      </a:r>
                      <a:r>
                        <a:rPr lang="en-US" sz="3600" baseline="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KFGQPC Uthman Taha Naskh" panose="02000000000000000000" pitchFamily="2" charset="-78"/>
                      </a:endParaRPr>
                    </a:p>
                  </a:txBody>
                  <a:tcPr/>
                </a:tc>
                <a:tc>
                  <a:txBody>
                    <a:bodyPr/>
                    <a:lstStyle/>
                    <a:p>
                      <a:pPr algn="r" rtl="1"/>
                      <a:r>
                        <a:rPr lang="ar-SA" sz="3600" dirty="0" smtClean="0">
                          <a:latin typeface="KFGQPC Uthman Taha Naskh" panose="02000000000000000000" pitchFamily="2" charset="-78"/>
                          <a:cs typeface="KFGQPC Uthman Taha Naskh" panose="02000000000000000000" pitchFamily="2" charset="-78"/>
                        </a:rPr>
                        <a:t>صيغة:</a:t>
                      </a:r>
                      <a:r>
                        <a:rPr lang="ar-SA" sz="3600" baseline="0" dirty="0" smtClean="0">
                          <a:latin typeface="KFGQPC Uthman Taha Naskh" panose="02000000000000000000" pitchFamily="2" charset="-78"/>
                          <a:cs typeface="KFGQPC Uthman Taha Naskh" panose="02000000000000000000" pitchFamily="2" charset="-78"/>
                        </a:rPr>
                        <a:t> جمع مذكر حاضر</a:t>
                      </a:r>
                    </a:p>
                    <a:p>
                      <a:pPr algn="r" rtl="1"/>
                      <a:r>
                        <a:rPr lang="ar-SA" sz="3600" baseline="0" dirty="0" smtClean="0">
                          <a:latin typeface="KFGQPC Uthman Taha Naskh" panose="02000000000000000000" pitchFamily="2" charset="-78"/>
                          <a:cs typeface="KFGQPC Uthman Taha Naskh" panose="02000000000000000000" pitchFamily="2" charset="-78"/>
                        </a:rPr>
                        <a:t>بحث: أمر حاضر معروف</a:t>
                      </a:r>
                    </a:p>
                    <a:p>
                      <a:pPr algn="r" rtl="1"/>
                      <a:r>
                        <a:rPr lang="ar-SA" sz="3600" baseline="0" dirty="0" smtClean="0">
                          <a:latin typeface="KFGQPC Uthman Taha Naskh" panose="02000000000000000000" pitchFamily="2" charset="-78"/>
                          <a:cs typeface="KFGQPC Uthman Taha Naskh" panose="02000000000000000000" pitchFamily="2" charset="-78"/>
                        </a:rPr>
                        <a:t>باب: إفتعال، </a:t>
                      </a:r>
                      <a:endParaRPr lang="en-US" sz="3600" baseline="0" dirty="0" smtClean="0">
                        <a:latin typeface="KFGQPC Uthman Taha Naskh" panose="02000000000000000000" pitchFamily="2" charset="-78"/>
                        <a:cs typeface="KFGQPC Uthman Taha Naskh" panose="02000000000000000000" pitchFamily="2" charset="-78"/>
                      </a:endParaRPr>
                    </a:p>
                    <a:p>
                      <a:pPr algn="r" rtl="1"/>
                      <a:r>
                        <a:rPr lang="ar-SA" sz="3600" baseline="0" dirty="0" smtClean="0">
                          <a:latin typeface="KFGQPC Uthman Taha Naskh" panose="02000000000000000000" pitchFamily="2" charset="-78"/>
                          <a:cs typeface="KFGQPC Uthman Taha Naskh" panose="02000000000000000000" pitchFamily="2" charset="-78"/>
                        </a:rPr>
                        <a:t>مصدر: الإتقاء</a:t>
                      </a:r>
                    </a:p>
                    <a:p>
                      <a:pPr algn="r" rtl="1"/>
                      <a:r>
                        <a:rPr lang="ar-SA" sz="3600" baseline="0" dirty="0" smtClean="0">
                          <a:latin typeface="KFGQPC Uthman Taha Naskh" panose="02000000000000000000" pitchFamily="2" charset="-78"/>
                          <a:cs typeface="KFGQPC Uthman Taha Naskh" panose="02000000000000000000" pitchFamily="2" charset="-78"/>
                        </a:rPr>
                        <a:t>ماده: و+ق+ي، </a:t>
                      </a:r>
                    </a:p>
                    <a:p>
                      <a:pPr algn="r" rtl="1"/>
                      <a:r>
                        <a:rPr lang="ar-SA" sz="3600" baseline="0" dirty="0" smtClean="0">
                          <a:latin typeface="KFGQPC Uthman Taha Naskh" panose="02000000000000000000" pitchFamily="2" charset="-78"/>
                          <a:cs typeface="KFGQPC Uthman Taha Naskh" panose="02000000000000000000" pitchFamily="2" charset="-78"/>
                        </a:rPr>
                        <a:t>جنس: لفيف مفروق</a:t>
                      </a:r>
                    </a:p>
                    <a:p>
                      <a:pPr algn="r" rtl="1"/>
                      <a:r>
                        <a:rPr lang="ar-SA" sz="3600" baseline="0" dirty="0" smtClean="0">
                          <a:latin typeface="KFGQPC Uthman Taha Naskh" panose="02000000000000000000" pitchFamily="2" charset="-78"/>
                          <a:cs typeface="KFGQPC Uthman Taha Naskh" panose="02000000000000000000" pitchFamily="2" charset="-78"/>
                        </a:rPr>
                        <a:t>معنى: </a:t>
                      </a:r>
                      <a:r>
                        <a:rPr lang="bn-BD" sz="3600" baseline="0" dirty="0" smtClean="0">
                          <a:latin typeface="NikoshBAN" panose="02000000000000000000" pitchFamily="2" charset="0"/>
                          <a:cs typeface="NikoshBAN" panose="02000000000000000000" pitchFamily="2" charset="0"/>
                        </a:rPr>
                        <a:t>তোমরা ভয় করো </a:t>
                      </a:r>
                      <a:endParaRPr lang="ur-PK" sz="3600" dirty="0" smtClean="0">
                        <a:latin typeface="KFGQPC Uthman Taha Naskh" panose="02000000000000000000" pitchFamily="2" charset="-78"/>
                        <a:cs typeface="KFGQPC Uthman Taha Naskh" panose="02000000000000000000" pitchFamily="2" charset="-78"/>
                      </a:endParaRPr>
                    </a:p>
                  </a:txBody>
                  <a:tcPr/>
                </a:tc>
              </a:tr>
            </a:tbl>
          </a:graphicData>
        </a:graphic>
      </p:graphicFrame>
    </p:spTree>
    <p:extLst>
      <p:ext uri="{BB962C8B-B14F-4D97-AF65-F5344CB8AC3E}">
        <p14:creationId xmlns:p14="http://schemas.microsoft.com/office/powerpoint/2010/main" val="83540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1008</Words>
  <Application>Microsoft Office PowerPoint</Application>
  <PresentationFormat>On-screen Show (4:3)</PresentationFormat>
  <Paragraphs>117</Paragraphs>
  <Slides>15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6" baseType="lpstr">
      <vt:lpstr>Al Qalam Quran Majeed Web</vt:lpstr>
      <vt:lpstr>Arial</vt:lpstr>
      <vt:lpstr>Calibri</vt:lpstr>
      <vt:lpstr>Calibri Light</vt:lpstr>
      <vt:lpstr>KFGQPC Uthman Taha Naskh</vt:lpstr>
      <vt:lpstr>KFGQPC Uthmanic Script HAFS</vt:lpstr>
      <vt:lpstr>NikoshBAN</vt:lpstr>
      <vt:lpstr>SutonnyMJ</vt:lpstr>
      <vt:lpstr>Traditional Arabic</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96</cp:revision>
  <dcterms:created xsi:type="dcterms:W3CDTF">2021-01-30T06:09:53Z</dcterms:created>
  <dcterms:modified xsi:type="dcterms:W3CDTF">2021-01-31T14:06:14Z</dcterms:modified>
</cp:coreProperties>
</file>