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5" r:id="rId2"/>
    <p:sldId id="299" r:id="rId3"/>
    <p:sldId id="261" r:id="rId4"/>
    <p:sldId id="298" r:id="rId5"/>
    <p:sldId id="263" r:id="rId6"/>
    <p:sldId id="266" r:id="rId7"/>
    <p:sldId id="267" r:id="rId8"/>
    <p:sldId id="285" r:id="rId9"/>
    <p:sldId id="294" r:id="rId10"/>
    <p:sldId id="287" r:id="rId11"/>
    <p:sldId id="286" r:id="rId12"/>
    <p:sldId id="288" r:id="rId13"/>
    <p:sldId id="289" r:id="rId14"/>
    <p:sldId id="290" r:id="rId15"/>
    <p:sldId id="295" r:id="rId16"/>
    <p:sldId id="291" r:id="rId17"/>
    <p:sldId id="292" r:id="rId18"/>
    <p:sldId id="293" r:id="rId19"/>
    <p:sldId id="296" r:id="rId20"/>
    <p:sldId id="283" r:id="rId21"/>
    <p:sldId id="284" r:id="rId22"/>
    <p:sldId id="29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05" autoAdjust="0"/>
  </p:normalViewPr>
  <p:slideViewPr>
    <p:cSldViewPr>
      <p:cViewPr varScale="1">
        <p:scale>
          <a:sx n="62" d="100"/>
          <a:sy n="62" d="100"/>
        </p:scale>
        <p:origin x="-1038"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2" d="100"/>
          <a:sy n="52" d="100"/>
        </p:scale>
        <p:origin x="-18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79FCB-A433-4499-9372-5F5851C0008C}" type="datetimeFigureOut">
              <a:rPr lang="en-US" smtClean="0"/>
              <a:pPr/>
              <a:t>04-Jan-21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82ADE-0EC7-4F3C-B9F8-0AC1E9D0FE7E}" type="slidenum">
              <a:rPr lang="en-US" smtClean="0"/>
              <a:pPr/>
              <a:t>‹#›</a:t>
            </a:fld>
            <a:endParaRPr lang="en-US"/>
          </a:p>
        </p:txBody>
      </p:sp>
    </p:spTree>
    <p:extLst>
      <p:ext uri="{BB962C8B-B14F-4D97-AF65-F5344CB8AC3E}">
        <p14:creationId xmlns:p14="http://schemas.microsoft.com/office/powerpoint/2010/main" val="95135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NikoshBAN" pitchFamily="2" charset="0"/>
                <a:cs typeface="NikoshBAN" pitchFamily="2" charset="0"/>
              </a:rPr>
              <a:t>স্বাগতমে</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সম্পর্কিত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করবেন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এমন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ঘোষণা</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হয়ে</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যায়</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একটি</a:t>
            </a:r>
            <a:r>
              <a:rPr lang="bn-BD" baseline="0" dirty="0" smtClean="0"/>
              <a:t> করে স্লাইড শো দেখাবেন ও বুঝিয়ে দেবেন। </a:t>
            </a:r>
            <a:endParaRPr lang="en-US" dirty="0" smtClean="0"/>
          </a:p>
          <a:p>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আমাদের প্রতিদিন ২০০-২৫০ গ্রাম সবজি</a:t>
            </a:r>
            <a:r>
              <a:rPr lang="bn-BD" baseline="0" dirty="0" smtClean="0"/>
              <a:t> খাওয়া প্রয়োজন। আমরা প্রতিদিন গড়ে ৪০-৫০ গ্রাম সবজি খাই। </a:t>
            </a:r>
            <a:endParaRPr lang="en-US" dirty="0" smtClean="0"/>
          </a:p>
        </p:txBody>
      </p:sp>
      <p:sp>
        <p:nvSpPr>
          <p:cNvPr id="4" name="Slide Number Placeholder 3"/>
          <p:cNvSpPr>
            <a:spLocks noGrp="1"/>
          </p:cNvSpPr>
          <p:nvPr>
            <p:ph type="sldNum" sz="quarter" idx="10"/>
          </p:nvPr>
        </p:nvSpPr>
        <p:spPr/>
        <p:txBody>
          <a:bodyPr/>
          <a:lstStyle/>
          <a:p>
            <a:fld id="{11482ADE-0EC7-4F3C-B9F8-0AC1E9D0FE7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চাহিদার তুলনায় কম</a:t>
            </a:r>
            <a:r>
              <a:rPr lang="bn-BD" baseline="0" dirty="0" smtClean="0"/>
              <a:t> সবজি খাওয়ার ফলে ভিটামিন ও মিনারেলের অভাবে  আমরা বিভিন্ন রোগে ভুগি। </a:t>
            </a:r>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মাশরুম</a:t>
            </a:r>
            <a:r>
              <a:rPr lang="bn-BD" baseline="0" dirty="0" smtClean="0"/>
              <a:t> আমাদের সেই সবজির চাহিদা মেটায়। </a:t>
            </a:r>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এখানে</a:t>
            </a:r>
            <a:r>
              <a:rPr lang="bn-BD" baseline="0" dirty="0" smtClean="0"/>
              <a:t> অন্য কাজ দিতে পারেন। তবে সকলের অংশগ্রহন করাবেন। </a:t>
            </a:r>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মাশরুম</a:t>
            </a:r>
            <a:r>
              <a:rPr lang="bn-BD" baseline="0" dirty="0" smtClean="0"/>
              <a:t> ব্যবসায়িকদিক থেকে খুবই লাভজনক কেননা মাশরুম চাষে কম পুজি ও কম শ্রম দরকার হয়। অল্প দিনের মধ্যে বিনিয়োগকৃত অর্থ তুলে নেওয়া যায়। </a:t>
            </a:r>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মাশরুম চাষে কম পুজি ও কম শ্রম দিয়ে অধিক ফলন ও মুনাফা অর্জন করা যায়।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মাশরুম চাষ করে বেকার যুবসমাজ সহজেই আত্মকর্মসংস্থানের ব্যবস্থা করতে পারে।</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n-BD" baseline="0" dirty="0" smtClean="0"/>
          </a:p>
        </p:txBody>
      </p:sp>
      <p:sp>
        <p:nvSpPr>
          <p:cNvPr id="4" name="Slide Number Placeholder 3"/>
          <p:cNvSpPr>
            <a:spLocks noGrp="1"/>
          </p:cNvSpPr>
          <p:nvPr>
            <p:ph type="sldNum" sz="quarter" idx="10"/>
          </p:nvPr>
        </p:nvSpPr>
        <p:spPr/>
        <p:txBody>
          <a:bodyPr/>
          <a:lstStyle/>
          <a:p>
            <a:fld id="{11482ADE-0EC7-4F3C-B9F8-0AC1E9D0FE7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মূল্যায়নের জন্য</a:t>
            </a:r>
            <a:r>
              <a:rPr lang="bn-BD" baseline="0" dirty="0" smtClean="0"/>
              <a:t> শিক্ষার্থীদেরকে প্রশ্ন করুন তাদের কাছ থেকে উত্তর নিয়ে উত্তরটিতে ক্লিক করুন। </a:t>
            </a:r>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শিক্ষার্থীদেরকে</a:t>
            </a:r>
            <a:r>
              <a:rPr lang="bn-BD" baseline="0" dirty="0" smtClean="0">
                <a:latin typeface="NikoshBAN" pitchFamily="2" charset="0"/>
                <a:cs typeface="NikoshBAN" pitchFamily="2" charset="0"/>
              </a:rPr>
              <a:t> প্রশ্ন করে তাদের মুখ থেকে মাশরুম চাষ কথাটি বের করতে হবে।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মূল্যায়নের জন্য</a:t>
            </a:r>
            <a:r>
              <a:rPr lang="bn-BD" baseline="0" dirty="0" smtClean="0"/>
              <a:t> শিক্ষার্থীদেরকে প্রশ্ন করুন তাদের কাছ থেকে উত্তর নিয়ে উত্তরটিতে ক্লিক করুন। </a:t>
            </a:r>
            <a:endParaRPr lang="en-US" dirty="0" smtClean="0"/>
          </a:p>
        </p:txBody>
      </p:sp>
      <p:sp>
        <p:nvSpPr>
          <p:cNvPr id="4" name="Slide Number Placeholder 3"/>
          <p:cNvSpPr>
            <a:spLocks noGrp="1"/>
          </p:cNvSpPr>
          <p:nvPr>
            <p:ph type="sldNum" sz="quarter" idx="10"/>
          </p:nvPr>
        </p:nvSpPr>
        <p:spPr/>
        <p:txBody>
          <a:bodyPr/>
          <a:lstStyle/>
          <a:p>
            <a:fld id="{11482ADE-0EC7-4F3C-B9F8-0AC1E9D0FE7E}"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9562F9A-883D-452D-830D-E6ACF8213131}" type="slidenum">
              <a:rPr lang="en-US" smtClean="0"/>
              <a:pPr/>
              <a:t>4</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প্রথমে</a:t>
            </a:r>
            <a:r>
              <a:rPr lang="bn-BD" baseline="0" dirty="0" smtClean="0"/>
              <a:t> প্রশ্ন করবেন মাশরুম কী? তারপর উত্তরটি দেখাবেন  ও উত্তরটি বুঝিয়ে দেবেন। </a:t>
            </a:r>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মাশরুম</a:t>
            </a:r>
            <a:r>
              <a:rPr lang="bn-BD" baseline="0" dirty="0" smtClean="0"/>
              <a:t> দিয়ে নানা ধরনের মুখরোচক খাবার প্রস্তুত করা যায় তা বলবেন। মাশরুমের স্বাদ মাংসের মত হউয়ায় এটি দিয়ে পাঁচতারা হোটেলে নানারকম মুখরোচক খাবার প্রস্তুত করা হয়ে থাকে। তবে দেশীয় পদ্ধতিতে মাশরুম সবজি, ফ্রাই, স্যুপ, পোলাও বিরিয়ানি, নুডুলস, চিংড়ি ও ছোটমাছের সাথে ব্যবহার করা যায়। মাশরুম তাজা, শুকনা বা গুড়া হিসেবে খাওয়া যায়। </a:t>
            </a:r>
          </a:p>
        </p:txBody>
      </p:sp>
      <p:sp>
        <p:nvSpPr>
          <p:cNvPr id="4" name="Slide Number Placeholder 3"/>
          <p:cNvSpPr>
            <a:spLocks noGrp="1"/>
          </p:cNvSpPr>
          <p:nvPr>
            <p:ph type="sldNum" sz="quarter" idx="10"/>
          </p:nvPr>
        </p:nvSpPr>
        <p:spPr/>
        <p:txBody>
          <a:bodyPr/>
          <a:lstStyle/>
          <a:p>
            <a:fld id="{11482ADE-0EC7-4F3C-B9F8-0AC1E9D0FE7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মাশরুম</a:t>
            </a:r>
            <a:r>
              <a:rPr lang="bn-BD" baseline="0" dirty="0" smtClean="0"/>
              <a:t> এর পুষ্টিমান সম্পর্কে একটি স্লাইড দেখাবেন ও বুঝিয়ে দেবেন। </a:t>
            </a:r>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এখানে</a:t>
            </a:r>
            <a:r>
              <a:rPr lang="bn-BD" baseline="0" dirty="0" smtClean="0"/>
              <a:t> অন্য কাজ দিতে পারেন । তবে সকলের অংশগ্রহণ করাবেন।</a:t>
            </a:r>
          </a:p>
          <a:p>
            <a:endParaRPr lang="bn-BD" baseline="0" dirty="0" smtClean="0"/>
          </a:p>
        </p:txBody>
      </p:sp>
      <p:sp>
        <p:nvSpPr>
          <p:cNvPr id="4" name="Slide Number Placeholder 3"/>
          <p:cNvSpPr>
            <a:spLocks noGrp="1"/>
          </p:cNvSpPr>
          <p:nvPr>
            <p:ph type="sldNum" sz="quarter" idx="10"/>
          </p:nvPr>
        </p:nvSpPr>
        <p:spPr/>
        <p:txBody>
          <a:bodyPr/>
          <a:lstStyle/>
          <a:p>
            <a:fld id="{11482ADE-0EC7-4F3C-B9F8-0AC1E9D0FE7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একটি</a:t>
            </a:r>
            <a:r>
              <a:rPr lang="bn-BD" baseline="0" dirty="0" smtClean="0"/>
              <a:t> করে স্লাইড শো দেখাবেন ও বুঝিয়ে দেবেন। </a:t>
            </a:r>
            <a:endParaRPr lang="en-US"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94BBDC-B0F2-4A32-89A2-4E6A56DD635F}" type="datetime1">
              <a:rPr lang="en-US" smtClean="0"/>
              <a:pPr/>
              <a:t>04-Jan-21</a:t>
            </a:fld>
            <a:endParaRPr lang="en-US"/>
          </a:p>
        </p:txBody>
      </p:sp>
      <p:sp>
        <p:nvSpPr>
          <p:cNvPr id="5" name="Footer Placeholder 4"/>
          <p:cNvSpPr>
            <a:spLocks noGrp="1"/>
          </p:cNvSpPr>
          <p:nvPr>
            <p:ph type="ftr" sz="quarter" idx="11"/>
          </p:nvPr>
        </p:nvSpPr>
        <p:spPr/>
        <p:txBody>
          <a:bodyPr/>
          <a:lstStyle/>
          <a:p>
            <a:r>
              <a:rPr lang="en-US" smtClean="0"/>
              <a:t>Apurba Agriculture</a:t>
            </a:r>
            <a:endParaRPr lang="en-US"/>
          </a:p>
        </p:txBody>
      </p:sp>
      <p:sp>
        <p:nvSpPr>
          <p:cNvPr id="6" name="Slide Number Placeholder 5"/>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CC34A-D23E-4A8D-998F-04CFAC29D0C4}" type="datetime1">
              <a:rPr lang="en-US" smtClean="0"/>
              <a:pPr/>
              <a:t>04-Jan-21</a:t>
            </a:fld>
            <a:endParaRPr lang="en-US"/>
          </a:p>
        </p:txBody>
      </p:sp>
      <p:sp>
        <p:nvSpPr>
          <p:cNvPr id="5" name="Footer Placeholder 4"/>
          <p:cNvSpPr>
            <a:spLocks noGrp="1"/>
          </p:cNvSpPr>
          <p:nvPr>
            <p:ph type="ftr" sz="quarter" idx="11"/>
          </p:nvPr>
        </p:nvSpPr>
        <p:spPr/>
        <p:txBody>
          <a:bodyPr/>
          <a:lstStyle/>
          <a:p>
            <a:r>
              <a:rPr lang="en-US" smtClean="0"/>
              <a:t>Apurba Agriculture</a:t>
            </a:r>
            <a:endParaRPr lang="en-US"/>
          </a:p>
        </p:txBody>
      </p:sp>
      <p:sp>
        <p:nvSpPr>
          <p:cNvPr id="6" name="Slide Number Placeholder 5"/>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57783-8BD0-4738-8BE8-4D9B2F858648}" type="datetime1">
              <a:rPr lang="en-US" smtClean="0"/>
              <a:pPr/>
              <a:t>04-Jan-21</a:t>
            </a:fld>
            <a:endParaRPr lang="en-US"/>
          </a:p>
        </p:txBody>
      </p:sp>
      <p:sp>
        <p:nvSpPr>
          <p:cNvPr id="5" name="Footer Placeholder 4"/>
          <p:cNvSpPr>
            <a:spLocks noGrp="1"/>
          </p:cNvSpPr>
          <p:nvPr>
            <p:ph type="ftr" sz="quarter" idx="11"/>
          </p:nvPr>
        </p:nvSpPr>
        <p:spPr/>
        <p:txBody>
          <a:bodyPr/>
          <a:lstStyle/>
          <a:p>
            <a:r>
              <a:rPr lang="en-US" smtClean="0"/>
              <a:t>Apurba Agriculture</a:t>
            </a:r>
            <a:endParaRPr lang="en-US"/>
          </a:p>
        </p:txBody>
      </p:sp>
      <p:sp>
        <p:nvSpPr>
          <p:cNvPr id="6" name="Slide Number Placeholder 5"/>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AA643-1C68-4623-A8BC-60D6C3787DBD}" type="datetime1">
              <a:rPr lang="en-US" smtClean="0"/>
              <a:pPr/>
              <a:t>04-Jan-21</a:t>
            </a:fld>
            <a:endParaRPr lang="en-US"/>
          </a:p>
        </p:txBody>
      </p:sp>
      <p:sp>
        <p:nvSpPr>
          <p:cNvPr id="5" name="Footer Placeholder 4"/>
          <p:cNvSpPr>
            <a:spLocks noGrp="1"/>
          </p:cNvSpPr>
          <p:nvPr>
            <p:ph type="ftr" sz="quarter" idx="11"/>
          </p:nvPr>
        </p:nvSpPr>
        <p:spPr/>
        <p:txBody>
          <a:bodyPr/>
          <a:lstStyle/>
          <a:p>
            <a:r>
              <a:rPr lang="en-US" smtClean="0"/>
              <a:t>Apurba Agriculture</a:t>
            </a:r>
            <a:endParaRPr lang="en-US"/>
          </a:p>
        </p:txBody>
      </p:sp>
      <p:sp>
        <p:nvSpPr>
          <p:cNvPr id="6" name="Slide Number Placeholder 5"/>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DB35D3-C842-4E67-B335-833537397B4F}" type="datetime1">
              <a:rPr lang="en-US" smtClean="0"/>
              <a:pPr/>
              <a:t>04-Jan-21</a:t>
            </a:fld>
            <a:endParaRPr lang="en-US"/>
          </a:p>
        </p:txBody>
      </p:sp>
      <p:sp>
        <p:nvSpPr>
          <p:cNvPr id="5" name="Footer Placeholder 4"/>
          <p:cNvSpPr>
            <a:spLocks noGrp="1"/>
          </p:cNvSpPr>
          <p:nvPr>
            <p:ph type="ftr" sz="quarter" idx="11"/>
          </p:nvPr>
        </p:nvSpPr>
        <p:spPr/>
        <p:txBody>
          <a:bodyPr/>
          <a:lstStyle/>
          <a:p>
            <a:r>
              <a:rPr lang="en-US" smtClean="0"/>
              <a:t>Apurba Agriculture</a:t>
            </a:r>
            <a:endParaRPr lang="en-US"/>
          </a:p>
        </p:txBody>
      </p:sp>
      <p:sp>
        <p:nvSpPr>
          <p:cNvPr id="6" name="Slide Number Placeholder 5"/>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7AA9F-05C2-470C-93F1-85FE9E7D2D7D}" type="datetime1">
              <a:rPr lang="en-US" smtClean="0"/>
              <a:pPr/>
              <a:t>04-Jan-21</a:t>
            </a:fld>
            <a:endParaRPr lang="en-US"/>
          </a:p>
        </p:txBody>
      </p:sp>
      <p:sp>
        <p:nvSpPr>
          <p:cNvPr id="6" name="Footer Placeholder 5"/>
          <p:cNvSpPr>
            <a:spLocks noGrp="1"/>
          </p:cNvSpPr>
          <p:nvPr>
            <p:ph type="ftr" sz="quarter" idx="11"/>
          </p:nvPr>
        </p:nvSpPr>
        <p:spPr/>
        <p:txBody>
          <a:bodyPr/>
          <a:lstStyle/>
          <a:p>
            <a:r>
              <a:rPr lang="en-US" smtClean="0"/>
              <a:t>Apurba Agriculture</a:t>
            </a:r>
            <a:endParaRPr lang="en-US"/>
          </a:p>
        </p:txBody>
      </p:sp>
      <p:sp>
        <p:nvSpPr>
          <p:cNvPr id="7" name="Slide Number Placeholder 6"/>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1AF86-A099-4610-AE4E-C860184A5834}" type="datetime1">
              <a:rPr lang="en-US" smtClean="0"/>
              <a:pPr/>
              <a:t>04-Jan-21</a:t>
            </a:fld>
            <a:endParaRPr lang="en-US"/>
          </a:p>
        </p:txBody>
      </p:sp>
      <p:sp>
        <p:nvSpPr>
          <p:cNvPr id="8" name="Footer Placeholder 7"/>
          <p:cNvSpPr>
            <a:spLocks noGrp="1"/>
          </p:cNvSpPr>
          <p:nvPr>
            <p:ph type="ftr" sz="quarter" idx="11"/>
          </p:nvPr>
        </p:nvSpPr>
        <p:spPr/>
        <p:txBody>
          <a:bodyPr/>
          <a:lstStyle/>
          <a:p>
            <a:r>
              <a:rPr lang="en-US" smtClean="0"/>
              <a:t>Apurba Agriculture</a:t>
            </a:r>
            <a:endParaRPr lang="en-US"/>
          </a:p>
        </p:txBody>
      </p:sp>
      <p:sp>
        <p:nvSpPr>
          <p:cNvPr id="9" name="Slide Number Placeholder 8"/>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9CBF32-8897-4BB7-B686-DF507FE0E3B4}" type="datetime1">
              <a:rPr lang="en-US" smtClean="0"/>
              <a:pPr/>
              <a:t>04-Jan-21</a:t>
            </a:fld>
            <a:endParaRPr lang="en-US"/>
          </a:p>
        </p:txBody>
      </p:sp>
      <p:sp>
        <p:nvSpPr>
          <p:cNvPr id="4" name="Footer Placeholder 3"/>
          <p:cNvSpPr>
            <a:spLocks noGrp="1"/>
          </p:cNvSpPr>
          <p:nvPr>
            <p:ph type="ftr" sz="quarter" idx="11"/>
          </p:nvPr>
        </p:nvSpPr>
        <p:spPr/>
        <p:txBody>
          <a:bodyPr/>
          <a:lstStyle/>
          <a:p>
            <a:r>
              <a:rPr lang="en-US" smtClean="0"/>
              <a:t>Apurba Agriculture</a:t>
            </a:r>
            <a:endParaRPr lang="en-US"/>
          </a:p>
        </p:txBody>
      </p:sp>
      <p:sp>
        <p:nvSpPr>
          <p:cNvPr id="5" name="Slide Number Placeholder 4"/>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59E5E-BE07-41EA-B45C-6A2DF41BE58F}" type="datetime1">
              <a:rPr lang="en-US" smtClean="0"/>
              <a:pPr/>
              <a:t>04-Jan-21</a:t>
            </a:fld>
            <a:endParaRPr lang="en-US"/>
          </a:p>
        </p:txBody>
      </p:sp>
      <p:sp>
        <p:nvSpPr>
          <p:cNvPr id="3" name="Footer Placeholder 2"/>
          <p:cNvSpPr>
            <a:spLocks noGrp="1"/>
          </p:cNvSpPr>
          <p:nvPr>
            <p:ph type="ftr" sz="quarter" idx="11"/>
          </p:nvPr>
        </p:nvSpPr>
        <p:spPr/>
        <p:txBody>
          <a:bodyPr/>
          <a:lstStyle/>
          <a:p>
            <a:r>
              <a:rPr lang="en-US" smtClean="0"/>
              <a:t>Apurba Agriculture</a:t>
            </a:r>
            <a:endParaRPr lang="en-US"/>
          </a:p>
        </p:txBody>
      </p:sp>
      <p:sp>
        <p:nvSpPr>
          <p:cNvPr id="4" name="Slide Number Placeholder 3"/>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5B078-3B37-4C28-8A51-3171BF36DA86}" type="datetime1">
              <a:rPr lang="en-US" smtClean="0"/>
              <a:pPr/>
              <a:t>04-Jan-21</a:t>
            </a:fld>
            <a:endParaRPr lang="en-US"/>
          </a:p>
        </p:txBody>
      </p:sp>
      <p:sp>
        <p:nvSpPr>
          <p:cNvPr id="6" name="Footer Placeholder 5"/>
          <p:cNvSpPr>
            <a:spLocks noGrp="1"/>
          </p:cNvSpPr>
          <p:nvPr>
            <p:ph type="ftr" sz="quarter" idx="11"/>
          </p:nvPr>
        </p:nvSpPr>
        <p:spPr/>
        <p:txBody>
          <a:bodyPr/>
          <a:lstStyle/>
          <a:p>
            <a:r>
              <a:rPr lang="en-US" smtClean="0"/>
              <a:t>Apurba Agriculture</a:t>
            </a:r>
            <a:endParaRPr lang="en-US"/>
          </a:p>
        </p:txBody>
      </p:sp>
      <p:sp>
        <p:nvSpPr>
          <p:cNvPr id="7" name="Slide Number Placeholder 6"/>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4E8E1-AED7-4BD4-A05F-7A21DB545133}" type="datetime1">
              <a:rPr lang="en-US" smtClean="0"/>
              <a:pPr/>
              <a:t>04-Jan-21</a:t>
            </a:fld>
            <a:endParaRPr lang="en-US"/>
          </a:p>
        </p:txBody>
      </p:sp>
      <p:sp>
        <p:nvSpPr>
          <p:cNvPr id="6" name="Footer Placeholder 5"/>
          <p:cNvSpPr>
            <a:spLocks noGrp="1"/>
          </p:cNvSpPr>
          <p:nvPr>
            <p:ph type="ftr" sz="quarter" idx="11"/>
          </p:nvPr>
        </p:nvSpPr>
        <p:spPr/>
        <p:txBody>
          <a:bodyPr/>
          <a:lstStyle/>
          <a:p>
            <a:r>
              <a:rPr lang="en-US" smtClean="0"/>
              <a:t>Apurba Agriculture</a:t>
            </a:r>
            <a:endParaRPr lang="en-US"/>
          </a:p>
        </p:txBody>
      </p:sp>
      <p:sp>
        <p:nvSpPr>
          <p:cNvPr id="7" name="Slide Number Placeholder 6"/>
          <p:cNvSpPr>
            <a:spLocks noGrp="1"/>
          </p:cNvSpPr>
          <p:nvPr>
            <p:ph type="sldNum" sz="quarter" idx="12"/>
          </p:nvPr>
        </p:nvSpPr>
        <p:spPr/>
        <p:txBody>
          <a:bodyPr/>
          <a:lstStyle/>
          <a:p>
            <a:fld id="{448528B2-A734-4EF3-AA1C-A433920626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28E19-C2C7-4FB8-84A9-18E16B0E01CE}" type="datetime1">
              <a:rPr lang="en-US" smtClean="0"/>
              <a:pPr/>
              <a:t>04-Jan-21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Agriculture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528B2-A734-4EF3-AA1C-A43392062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notesSlide" Target="../notesSlides/notesSlide10.xml"/><Relationship Id="rId16"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2CF4F74-C24C-4DBC-A93A-AB35CB314D07}" type="slidenum">
              <a:rPr lang="en-US" smtClean="0"/>
              <a:pPr/>
              <a:t>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30" y="304800"/>
            <a:ext cx="7588770" cy="4343400"/>
          </a:xfrm>
          <a:prstGeom prst="rect">
            <a:avLst/>
          </a:prstGeom>
        </p:spPr>
      </p:pic>
      <p:sp>
        <p:nvSpPr>
          <p:cNvPr id="7" name="TextBox 6"/>
          <p:cNvSpPr txBox="1"/>
          <p:nvPr/>
        </p:nvSpPr>
        <p:spPr>
          <a:xfrm>
            <a:off x="2895600" y="4953000"/>
            <a:ext cx="3292215" cy="1569660"/>
          </a:xfrm>
          <a:prstGeom prst="rect">
            <a:avLst/>
          </a:prstGeom>
          <a:solidFill>
            <a:srgbClr val="92D050"/>
          </a:solidFill>
          <a:ln w="57150">
            <a:solidFill>
              <a:schemeClr val="tx1"/>
            </a:solidFill>
          </a:ln>
        </p:spPr>
        <p:txBody>
          <a:bodyPr wrap="square" rtlCol="0">
            <a:spAutoFit/>
          </a:bodyPr>
          <a:lstStyle/>
          <a:p>
            <a:r>
              <a:rPr lang="en-US" sz="9600" b="1" dirty="0" err="1" smtClean="0">
                <a:effectLst>
                  <a:outerShdw blurRad="38100" dist="38100" dir="2700000" algn="tl">
                    <a:srgbClr val="000000">
                      <a:alpha val="43137"/>
                    </a:srgbClr>
                  </a:outerShdw>
                </a:effectLst>
                <a:latin typeface="NikoshBAN" pitchFamily="2" charset="0"/>
                <a:cs typeface="NikoshBAN" pitchFamily="2" charset="0"/>
              </a:rPr>
              <a:t>স্বাগতম</a:t>
            </a:r>
            <a:endParaRPr lang="en-US" sz="9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1127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381000" y="1143000"/>
            <a:ext cx="4102152" cy="3470086"/>
          </a:xfrm>
          <a:prstGeom prst="roundRect">
            <a:avLst/>
          </a:prstGeom>
          <a:ln w="28575">
            <a:solidFill>
              <a:srgbClr val="7030A0"/>
            </a:solidFill>
          </a:ln>
        </p:spPr>
      </p:pic>
      <p:pic>
        <p:nvPicPr>
          <p:cNvPr id="5" name="Picture 4" descr="images.jpg"/>
          <p:cNvPicPr>
            <a:picLocks noChangeAspect="1"/>
          </p:cNvPicPr>
          <p:nvPr/>
        </p:nvPicPr>
        <p:blipFill>
          <a:blip r:embed="rId4" cstate="print"/>
          <a:stretch>
            <a:fillRect/>
          </a:stretch>
        </p:blipFill>
        <p:spPr>
          <a:xfrm>
            <a:off x="4683212" y="1143000"/>
            <a:ext cx="4155988" cy="3464012"/>
          </a:xfrm>
          <a:prstGeom prst="roundRect">
            <a:avLst/>
          </a:prstGeom>
          <a:ln w="28575">
            <a:solidFill>
              <a:srgbClr val="7030A0"/>
            </a:solidFill>
          </a:ln>
        </p:spPr>
      </p:pic>
      <p:sp>
        <p:nvSpPr>
          <p:cNvPr id="11" name="TextBox 10"/>
          <p:cNvSpPr txBox="1"/>
          <p:nvPr/>
        </p:nvSpPr>
        <p:spPr>
          <a:xfrm>
            <a:off x="1371600" y="5029200"/>
            <a:ext cx="64008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প্রচুর পরিমানে আছে থায়ামিন (ভিটামিন বি ১)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10</a:t>
            </a:fld>
            <a:endParaRPr lang="en-US"/>
          </a:p>
        </p:txBody>
      </p:sp>
      <p:pic>
        <p:nvPicPr>
          <p:cNvPr id="9" name="Picture 8" descr="images.jpg"/>
          <p:cNvPicPr>
            <a:picLocks noChangeAspect="1"/>
          </p:cNvPicPr>
          <p:nvPr/>
        </p:nvPicPr>
        <p:blipFill>
          <a:blip r:embed="rId5"/>
          <a:stretch>
            <a:fillRect/>
          </a:stretch>
        </p:blipFill>
        <p:spPr>
          <a:xfrm>
            <a:off x="4648200" y="1143000"/>
            <a:ext cx="4226012" cy="3464012"/>
          </a:xfrm>
          <a:prstGeom prst="roundRect">
            <a:avLst/>
          </a:prstGeom>
          <a:ln w="28575">
            <a:solidFill>
              <a:srgbClr val="7030A0"/>
            </a:solidFill>
          </a:ln>
        </p:spPr>
      </p:pic>
      <p:sp>
        <p:nvSpPr>
          <p:cNvPr id="12" name="TextBox 11"/>
          <p:cNvSpPr txBox="1"/>
          <p:nvPr/>
        </p:nvSpPr>
        <p:spPr>
          <a:xfrm>
            <a:off x="1371600" y="5029200"/>
            <a:ext cx="64008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রিবোফ্লাবিন (ভিটামিন বি ২) </a:t>
            </a:r>
            <a:endParaRPr lang="en-US" sz="2800" dirty="0">
              <a:latin typeface="NikoshBAN" pitchFamily="2" charset="0"/>
              <a:cs typeface="NikoshBAN" pitchFamily="2" charset="0"/>
            </a:endParaRPr>
          </a:p>
        </p:txBody>
      </p:sp>
      <p:pic>
        <p:nvPicPr>
          <p:cNvPr id="15" name="Picture 14" descr="images.jpg"/>
          <p:cNvPicPr>
            <a:picLocks noChangeAspect="1"/>
          </p:cNvPicPr>
          <p:nvPr/>
        </p:nvPicPr>
        <p:blipFill>
          <a:blip r:embed="rId6"/>
          <a:stretch>
            <a:fillRect/>
          </a:stretch>
        </p:blipFill>
        <p:spPr>
          <a:xfrm>
            <a:off x="4648200" y="1143000"/>
            <a:ext cx="4226012" cy="3464012"/>
          </a:xfrm>
          <a:prstGeom prst="roundRect">
            <a:avLst/>
          </a:prstGeom>
          <a:ln w="28575">
            <a:solidFill>
              <a:srgbClr val="7030A0"/>
            </a:solidFill>
          </a:ln>
        </p:spPr>
      </p:pic>
      <p:sp>
        <p:nvSpPr>
          <p:cNvPr id="16" name="TextBox 15"/>
          <p:cNvSpPr txBox="1"/>
          <p:nvPr/>
        </p:nvSpPr>
        <p:spPr>
          <a:xfrm>
            <a:off x="1371600" y="5059918"/>
            <a:ext cx="64008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ফসফরাস</a:t>
            </a:r>
            <a:endParaRPr lang="en-US" sz="2800" dirty="0">
              <a:latin typeface="NikoshBAN" pitchFamily="2" charset="0"/>
              <a:cs typeface="NikoshBAN" pitchFamily="2" charset="0"/>
            </a:endParaRPr>
          </a:p>
        </p:txBody>
      </p:sp>
      <p:pic>
        <p:nvPicPr>
          <p:cNvPr id="17" name="Picture 16" descr="images.jpg"/>
          <p:cNvPicPr>
            <a:picLocks noChangeAspect="1"/>
          </p:cNvPicPr>
          <p:nvPr/>
        </p:nvPicPr>
        <p:blipFill>
          <a:blip r:embed="rId7" cstate="print"/>
          <a:stretch>
            <a:fillRect/>
          </a:stretch>
        </p:blipFill>
        <p:spPr>
          <a:xfrm>
            <a:off x="4648200" y="1143001"/>
            <a:ext cx="4226012" cy="3464010"/>
          </a:xfrm>
          <a:prstGeom prst="roundRect">
            <a:avLst/>
          </a:prstGeom>
          <a:ln w="28575">
            <a:solidFill>
              <a:srgbClr val="7030A0"/>
            </a:solidFill>
          </a:ln>
        </p:spPr>
      </p:pic>
      <p:sp>
        <p:nvSpPr>
          <p:cNvPr id="18" name="TextBox 17"/>
          <p:cNvSpPr txBox="1"/>
          <p:nvPr/>
        </p:nvSpPr>
        <p:spPr>
          <a:xfrm>
            <a:off x="1371600" y="5059918"/>
            <a:ext cx="64008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লৌহ</a:t>
            </a:r>
            <a:endParaRPr lang="en-US" sz="2800" dirty="0">
              <a:latin typeface="NikoshBAN" pitchFamily="2" charset="0"/>
              <a:cs typeface="NikoshBAN" pitchFamily="2" charset="0"/>
            </a:endParaRPr>
          </a:p>
        </p:txBody>
      </p:sp>
      <p:pic>
        <p:nvPicPr>
          <p:cNvPr id="19" name="Picture 18" descr="images.jpg"/>
          <p:cNvPicPr>
            <a:picLocks noChangeAspect="1"/>
          </p:cNvPicPr>
          <p:nvPr/>
        </p:nvPicPr>
        <p:blipFill>
          <a:blip r:embed="rId8"/>
          <a:stretch>
            <a:fillRect/>
          </a:stretch>
        </p:blipFill>
        <p:spPr>
          <a:xfrm>
            <a:off x="4648200" y="1143000"/>
            <a:ext cx="4226012" cy="3464012"/>
          </a:xfrm>
          <a:prstGeom prst="roundRect">
            <a:avLst/>
          </a:prstGeom>
          <a:ln w="28575">
            <a:solidFill>
              <a:srgbClr val="7030A0"/>
            </a:solidFill>
          </a:ln>
        </p:spPr>
      </p:pic>
      <p:sp>
        <p:nvSpPr>
          <p:cNvPr id="20" name="TextBox 19"/>
          <p:cNvSpPr txBox="1"/>
          <p:nvPr/>
        </p:nvSpPr>
        <p:spPr>
          <a:xfrm>
            <a:off x="1371600" y="5059918"/>
            <a:ext cx="64008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ক্যালসিয়াম</a:t>
            </a:r>
            <a:endParaRPr lang="en-US" sz="2800" dirty="0">
              <a:latin typeface="NikoshBAN" pitchFamily="2" charset="0"/>
              <a:cs typeface="NikoshBAN" pitchFamily="2" charset="0"/>
            </a:endParaRPr>
          </a:p>
        </p:txBody>
      </p:sp>
      <p:pic>
        <p:nvPicPr>
          <p:cNvPr id="22" name="Picture 21" descr="images.jpg"/>
          <p:cNvPicPr>
            <a:picLocks noChangeAspect="1"/>
          </p:cNvPicPr>
          <p:nvPr/>
        </p:nvPicPr>
        <p:blipFill>
          <a:blip r:embed="rId9" cstate="print"/>
          <a:stretch>
            <a:fillRect/>
          </a:stretch>
        </p:blipFill>
        <p:spPr>
          <a:xfrm>
            <a:off x="4648200" y="1143001"/>
            <a:ext cx="4226012" cy="3464010"/>
          </a:xfrm>
          <a:prstGeom prst="roundRect">
            <a:avLst/>
          </a:prstGeom>
          <a:ln w="28575">
            <a:solidFill>
              <a:srgbClr val="7030A0"/>
            </a:solidFill>
          </a:ln>
        </p:spPr>
      </p:pic>
      <p:sp>
        <p:nvSpPr>
          <p:cNvPr id="23" name="TextBox 22"/>
          <p:cNvSpPr txBox="1"/>
          <p:nvPr/>
        </p:nvSpPr>
        <p:spPr>
          <a:xfrm>
            <a:off x="1371600" y="5059918"/>
            <a:ext cx="64008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এবং কপার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1"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4)">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21"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4)">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1"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4)">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1+#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par>
                                <p:cTn id="50" presetID="21" presetClass="entr" presetSubtype="4"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4)">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par>
                                <p:cTn id="59" presetID="21" presetClass="entr" presetSubtype="4"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4)">
                                      <p:cBhvr>
                                        <p:cTn id="6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8" grpId="0" animBg="1"/>
      <p:bldP spid="20"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cstate="print"/>
          <a:stretch>
            <a:fillRect/>
          </a:stretch>
        </p:blipFill>
        <p:spPr>
          <a:xfrm>
            <a:off x="381000" y="1695926"/>
            <a:ext cx="4114800" cy="3352800"/>
          </a:xfrm>
          <a:prstGeom prst="roundRect">
            <a:avLst/>
          </a:prstGeom>
          <a:ln w="28575">
            <a:solidFill>
              <a:srgbClr val="7030A0"/>
            </a:solidFill>
          </a:ln>
        </p:spPr>
      </p:pic>
      <p:pic>
        <p:nvPicPr>
          <p:cNvPr id="5" name="Picture 4" descr="images.jpg"/>
          <p:cNvPicPr>
            <a:picLocks noChangeAspect="1"/>
          </p:cNvPicPr>
          <p:nvPr/>
        </p:nvPicPr>
        <p:blipFill>
          <a:blip r:embed="rId4" cstate="print"/>
          <a:stretch>
            <a:fillRect/>
          </a:stretch>
        </p:blipFill>
        <p:spPr>
          <a:xfrm>
            <a:off x="4724400" y="1695926"/>
            <a:ext cx="4114800" cy="3352800"/>
          </a:xfrm>
          <a:prstGeom prst="roundRect">
            <a:avLst/>
          </a:prstGeom>
          <a:ln w="28575">
            <a:solidFill>
              <a:srgbClr val="7030A0"/>
            </a:solidFill>
          </a:ln>
        </p:spPr>
      </p:pic>
      <p:sp>
        <p:nvSpPr>
          <p:cNvPr id="10" name="TextBox 9"/>
          <p:cNvSpPr txBox="1"/>
          <p:nvPr/>
        </p:nvSpPr>
        <p:spPr>
          <a:xfrm>
            <a:off x="838200" y="457200"/>
            <a:ext cx="74676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মানবদেহে রোগ প্রতিরোধে মাশরুমের ভূমিকা  </a:t>
            </a:r>
            <a:endParaRPr lang="en-US" sz="4000" dirty="0">
              <a:latin typeface="NikoshBAN" pitchFamily="2" charset="0"/>
              <a:cs typeface="NikoshBAN" pitchFamily="2" charset="0"/>
            </a:endParaRPr>
          </a:p>
        </p:txBody>
      </p:sp>
      <p:sp>
        <p:nvSpPr>
          <p:cNvPr id="11" name="TextBox 10"/>
          <p:cNvSpPr txBox="1"/>
          <p:nvPr/>
        </p:nvSpPr>
        <p:spPr>
          <a:xfrm>
            <a:off x="914400" y="5364718"/>
            <a:ext cx="7467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ডায়াবেটিস নিয়ন্ত্রনে রাখতে সহায়তা করে।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a:xfrm>
            <a:off x="6553200" y="6340475"/>
            <a:ext cx="2133600" cy="365125"/>
          </a:xfrm>
        </p:spPr>
        <p:txBody>
          <a:bodyPr/>
          <a:lstStyle/>
          <a:p>
            <a:fld id="{448528B2-A734-4EF3-AA1C-A433920626D1}" type="slidenum">
              <a:rPr lang="en-US" smtClean="0"/>
              <a:pPr/>
              <a:t>11</a:t>
            </a:fld>
            <a:endParaRPr lang="en-US" dirty="0"/>
          </a:p>
        </p:txBody>
      </p:sp>
      <p:pic>
        <p:nvPicPr>
          <p:cNvPr id="9" name="Picture 8" descr="rice-plant.jpg"/>
          <p:cNvPicPr>
            <a:picLocks noChangeAspect="1"/>
          </p:cNvPicPr>
          <p:nvPr/>
        </p:nvPicPr>
        <p:blipFill>
          <a:blip r:embed="rId5"/>
          <a:stretch>
            <a:fillRect/>
          </a:stretch>
        </p:blipFill>
        <p:spPr>
          <a:xfrm>
            <a:off x="381000" y="1695926"/>
            <a:ext cx="4114800" cy="3352799"/>
          </a:xfrm>
          <a:prstGeom prst="roundRect">
            <a:avLst/>
          </a:prstGeom>
          <a:ln w="28575">
            <a:solidFill>
              <a:srgbClr val="7030A0"/>
            </a:solidFill>
          </a:ln>
        </p:spPr>
      </p:pic>
      <p:pic>
        <p:nvPicPr>
          <p:cNvPr id="12" name="Picture 11" descr="images.jpg"/>
          <p:cNvPicPr>
            <a:picLocks noChangeAspect="1"/>
          </p:cNvPicPr>
          <p:nvPr/>
        </p:nvPicPr>
        <p:blipFill>
          <a:blip r:embed="rId6"/>
          <a:stretch>
            <a:fillRect/>
          </a:stretch>
        </p:blipFill>
        <p:spPr>
          <a:xfrm>
            <a:off x="4724401" y="1695926"/>
            <a:ext cx="4114798" cy="3352800"/>
          </a:xfrm>
          <a:prstGeom prst="roundRect">
            <a:avLst/>
          </a:prstGeom>
          <a:ln w="28575">
            <a:solidFill>
              <a:srgbClr val="7030A0"/>
            </a:solidFill>
          </a:ln>
        </p:spPr>
      </p:pic>
      <p:sp>
        <p:nvSpPr>
          <p:cNvPr id="13" name="TextBox 12"/>
          <p:cNvSpPr txBox="1"/>
          <p:nvPr/>
        </p:nvSpPr>
        <p:spPr>
          <a:xfrm>
            <a:off x="914400" y="5364718"/>
            <a:ext cx="7467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হৃদরোগের নিরাময়ে কাজ করে। </a:t>
            </a:r>
            <a:endParaRPr lang="en-US" sz="2800" dirty="0">
              <a:latin typeface="NikoshBAN" pitchFamily="2" charset="0"/>
              <a:cs typeface="NikoshBAN" pitchFamily="2" charset="0"/>
            </a:endParaRPr>
          </a:p>
        </p:txBody>
      </p:sp>
      <p:pic>
        <p:nvPicPr>
          <p:cNvPr id="14" name="Picture 13" descr="rice-plant.jpg"/>
          <p:cNvPicPr>
            <a:picLocks noChangeAspect="1"/>
          </p:cNvPicPr>
          <p:nvPr/>
        </p:nvPicPr>
        <p:blipFill>
          <a:blip r:embed="rId7"/>
          <a:stretch>
            <a:fillRect/>
          </a:stretch>
        </p:blipFill>
        <p:spPr>
          <a:xfrm>
            <a:off x="381000" y="1676401"/>
            <a:ext cx="4114800" cy="3391850"/>
          </a:xfrm>
          <a:prstGeom prst="roundRect">
            <a:avLst/>
          </a:prstGeom>
          <a:ln w="28575">
            <a:solidFill>
              <a:srgbClr val="7030A0"/>
            </a:solidFill>
          </a:ln>
        </p:spPr>
      </p:pic>
      <p:pic>
        <p:nvPicPr>
          <p:cNvPr id="15" name="Picture 14" descr="images.jpg"/>
          <p:cNvPicPr>
            <a:picLocks noChangeAspect="1"/>
          </p:cNvPicPr>
          <p:nvPr/>
        </p:nvPicPr>
        <p:blipFill>
          <a:blip r:embed="rId8" cstate="print"/>
          <a:stretch>
            <a:fillRect/>
          </a:stretch>
        </p:blipFill>
        <p:spPr>
          <a:xfrm>
            <a:off x="4724400" y="1676401"/>
            <a:ext cx="4114800" cy="3391850"/>
          </a:xfrm>
          <a:prstGeom prst="roundRect">
            <a:avLst/>
          </a:prstGeom>
          <a:ln w="28575">
            <a:solidFill>
              <a:srgbClr val="7030A0"/>
            </a:solidFill>
          </a:ln>
        </p:spPr>
      </p:pic>
      <p:sp>
        <p:nvSpPr>
          <p:cNvPr id="16" name="TextBox 15"/>
          <p:cNvSpPr txBox="1"/>
          <p:nvPr/>
        </p:nvSpPr>
        <p:spPr>
          <a:xfrm>
            <a:off x="914400" y="5364718"/>
            <a:ext cx="7467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উচ্চ রক্তচাপ নিয়ন্ত্রনে রাখতে সহায়তা করে। </a:t>
            </a:r>
            <a:endParaRPr lang="en-US" sz="2800" dirty="0">
              <a:latin typeface="NikoshBAN" pitchFamily="2" charset="0"/>
              <a:cs typeface="NikoshBAN" pitchFamily="2" charset="0"/>
            </a:endParaRPr>
          </a:p>
        </p:txBody>
      </p:sp>
      <p:pic>
        <p:nvPicPr>
          <p:cNvPr id="17" name="Picture 16" descr="rice-plant.jpg"/>
          <p:cNvPicPr>
            <a:picLocks noChangeAspect="1"/>
          </p:cNvPicPr>
          <p:nvPr/>
        </p:nvPicPr>
        <p:blipFill>
          <a:blip r:embed="rId9"/>
          <a:stretch>
            <a:fillRect/>
          </a:stretch>
        </p:blipFill>
        <p:spPr>
          <a:xfrm>
            <a:off x="381000" y="1676400"/>
            <a:ext cx="4114800" cy="3391852"/>
          </a:xfrm>
          <a:prstGeom prst="roundRect">
            <a:avLst/>
          </a:prstGeom>
          <a:ln w="28575">
            <a:solidFill>
              <a:srgbClr val="7030A0"/>
            </a:solidFill>
          </a:ln>
        </p:spPr>
      </p:pic>
      <p:pic>
        <p:nvPicPr>
          <p:cNvPr id="18" name="Picture 17" descr="images.jpg"/>
          <p:cNvPicPr>
            <a:picLocks noChangeAspect="1"/>
          </p:cNvPicPr>
          <p:nvPr/>
        </p:nvPicPr>
        <p:blipFill>
          <a:blip r:embed="rId10"/>
          <a:stretch>
            <a:fillRect/>
          </a:stretch>
        </p:blipFill>
        <p:spPr>
          <a:xfrm>
            <a:off x="4724400" y="1676400"/>
            <a:ext cx="4114800" cy="3391852"/>
          </a:xfrm>
          <a:prstGeom prst="roundRect">
            <a:avLst/>
          </a:prstGeom>
          <a:ln w="28575">
            <a:solidFill>
              <a:srgbClr val="7030A0"/>
            </a:solidFill>
          </a:ln>
        </p:spPr>
      </p:pic>
      <p:sp>
        <p:nvSpPr>
          <p:cNvPr id="19" name="TextBox 18"/>
          <p:cNvSpPr txBox="1"/>
          <p:nvPr/>
        </p:nvSpPr>
        <p:spPr>
          <a:xfrm>
            <a:off x="914400" y="5364718"/>
            <a:ext cx="7467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রক্তশূন্যতা প্রতিরোধ করে। </a:t>
            </a:r>
            <a:endParaRPr lang="en-US" sz="2800" dirty="0">
              <a:latin typeface="NikoshBAN" pitchFamily="2" charset="0"/>
              <a:cs typeface="NikoshBAN" pitchFamily="2" charset="0"/>
            </a:endParaRPr>
          </a:p>
        </p:txBody>
      </p:sp>
      <p:pic>
        <p:nvPicPr>
          <p:cNvPr id="20" name="Picture 19" descr="rice-plant.jpg"/>
          <p:cNvPicPr>
            <a:picLocks noChangeAspect="1"/>
          </p:cNvPicPr>
          <p:nvPr/>
        </p:nvPicPr>
        <p:blipFill>
          <a:blip r:embed="rId11"/>
          <a:srcRect b="22222"/>
          <a:stretch>
            <a:fillRect/>
          </a:stretch>
        </p:blipFill>
        <p:spPr>
          <a:xfrm>
            <a:off x="381000" y="1676400"/>
            <a:ext cx="4114800" cy="3429000"/>
          </a:xfrm>
          <a:prstGeom prst="roundRect">
            <a:avLst/>
          </a:prstGeom>
          <a:ln w="28575">
            <a:solidFill>
              <a:srgbClr val="7030A0"/>
            </a:solidFill>
          </a:ln>
        </p:spPr>
      </p:pic>
      <p:pic>
        <p:nvPicPr>
          <p:cNvPr id="21" name="Picture 20" descr="images.jpg"/>
          <p:cNvPicPr>
            <a:picLocks noChangeAspect="1"/>
          </p:cNvPicPr>
          <p:nvPr/>
        </p:nvPicPr>
        <p:blipFill>
          <a:blip r:embed="rId12"/>
          <a:stretch>
            <a:fillRect/>
          </a:stretch>
        </p:blipFill>
        <p:spPr>
          <a:xfrm>
            <a:off x="4724400" y="1676400"/>
            <a:ext cx="4114800" cy="3429000"/>
          </a:xfrm>
          <a:prstGeom prst="roundRect">
            <a:avLst/>
          </a:prstGeom>
          <a:ln w="28575">
            <a:solidFill>
              <a:srgbClr val="7030A0"/>
            </a:solidFill>
          </a:ln>
        </p:spPr>
      </p:pic>
      <p:sp>
        <p:nvSpPr>
          <p:cNvPr id="22" name="TextBox 21"/>
          <p:cNvSpPr txBox="1"/>
          <p:nvPr/>
        </p:nvSpPr>
        <p:spPr>
          <a:xfrm>
            <a:off x="914400" y="5364718"/>
            <a:ext cx="7467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আমাশয় রোগ নিরাময়ে কাজ করে। </a:t>
            </a:r>
            <a:endParaRPr lang="en-US" sz="2800" dirty="0">
              <a:latin typeface="NikoshBAN" pitchFamily="2" charset="0"/>
              <a:cs typeface="NikoshBAN" pitchFamily="2" charset="0"/>
            </a:endParaRPr>
          </a:p>
        </p:txBody>
      </p:sp>
      <p:pic>
        <p:nvPicPr>
          <p:cNvPr id="26" name="Picture 25" descr="rice-plant.jpg"/>
          <p:cNvPicPr>
            <a:picLocks noChangeAspect="1"/>
          </p:cNvPicPr>
          <p:nvPr/>
        </p:nvPicPr>
        <p:blipFill>
          <a:blip r:embed="rId13"/>
          <a:stretch>
            <a:fillRect/>
          </a:stretch>
        </p:blipFill>
        <p:spPr>
          <a:xfrm>
            <a:off x="381000" y="1676401"/>
            <a:ext cx="4114800" cy="3428998"/>
          </a:xfrm>
          <a:prstGeom prst="roundRect">
            <a:avLst/>
          </a:prstGeom>
          <a:ln w="28575">
            <a:solidFill>
              <a:srgbClr val="7030A0"/>
            </a:solidFill>
          </a:ln>
        </p:spPr>
      </p:pic>
      <p:pic>
        <p:nvPicPr>
          <p:cNvPr id="27" name="Picture 26" descr="images.jpg"/>
          <p:cNvPicPr>
            <a:picLocks noChangeAspect="1"/>
          </p:cNvPicPr>
          <p:nvPr/>
        </p:nvPicPr>
        <p:blipFill>
          <a:blip r:embed="rId14"/>
          <a:srcRect l="11111" r="3704"/>
          <a:stretch>
            <a:fillRect/>
          </a:stretch>
        </p:blipFill>
        <p:spPr>
          <a:xfrm>
            <a:off x="4724400" y="1676400"/>
            <a:ext cx="4092222" cy="3429000"/>
          </a:xfrm>
          <a:prstGeom prst="roundRect">
            <a:avLst/>
          </a:prstGeom>
          <a:ln w="28575">
            <a:solidFill>
              <a:srgbClr val="7030A0"/>
            </a:solidFill>
          </a:ln>
        </p:spPr>
      </p:pic>
      <p:sp>
        <p:nvSpPr>
          <p:cNvPr id="28" name="TextBox 27"/>
          <p:cNvSpPr txBox="1"/>
          <p:nvPr/>
        </p:nvSpPr>
        <p:spPr>
          <a:xfrm>
            <a:off x="914400" y="5364718"/>
            <a:ext cx="7467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চুল পড়া কমাতে সহায়তা করে। </a:t>
            </a:r>
            <a:endParaRPr lang="en-US" sz="2800" dirty="0">
              <a:latin typeface="NikoshBAN" pitchFamily="2" charset="0"/>
              <a:cs typeface="NikoshBAN" pitchFamily="2" charset="0"/>
            </a:endParaRPr>
          </a:p>
        </p:txBody>
      </p:sp>
      <p:pic>
        <p:nvPicPr>
          <p:cNvPr id="29" name="Picture 28" descr="rice-plant.jpg"/>
          <p:cNvPicPr>
            <a:picLocks noChangeAspect="1"/>
          </p:cNvPicPr>
          <p:nvPr/>
        </p:nvPicPr>
        <p:blipFill>
          <a:blip r:embed="rId15"/>
          <a:stretch>
            <a:fillRect/>
          </a:stretch>
        </p:blipFill>
        <p:spPr>
          <a:xfrm>
            <a:off x="381000" y="1676400"/>
            <a:ext cx="4114800" cy="3429000"/>
          </a:xfrm>
          <a:prstGeom prst="roundRect">
            <a:avLst/>
          </a:prstGeom>
          <a:ln w="28575">
            <a:solidFill>
              <a:srgbClr val="7030A0"/>
            </a:solidFill>
          </a:ln>
        </p:spPr>
      </p:pic>
      <p:pic>
        <p:nvPicPr>
          <p:cNvPr id="30" name="Picture 29" descr="images.jpg"/>
          <p:cNvPicPr>
            <a:picLocks noChangeAspect="1"/>
          </p:cNvPicPr>
          <p:nvPr/>
        </p:nvPicPr>
        <p:blipFill>
          <a:blip r:embed="rId16" cstate="print"/>
          <a:stretch>
            <a:fillRect/>
          </a:stretch>
        </p:blipFill>
        <p:spPr>
          <a:xfrm>
            <a:off x="4724400" y="1676401"/>
            <a:ext cx="4114800" cy="3428999"/>
          </a:xfrm>
          <a:prstGeom prst="roundRect">
            <a:avLst/>
          </a:prstGeom>
          <a:ln w="28575">
            <a:solidFill>
              <a:srgbClr val="7030A0"/>
            </a:solidFill>
          </a:ln>
        </p:spPr>
      </p:pic>
      <p:sp>
        <p:nvSpPr>
          <p:cNvPr id="31" name="TextBox 30"/>
          <p:cNvSpPr txBox="1"/>
          <p:nvPr/>
        </p:nvSpPr>
        <p:spPr>
          <a:xfrm>
            <a:off x="914400" y="5364718"/>
            <a:ext cx="7467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ক্যান্সার প্রতিরোধে সহায়তা করে। </a:t>
            </a:r>
            <a:endParaRPr lang="en-US" sz="2800" dirty="0">
              <a:latin typeface="NikoshBAN" pitchFamily="2" charset="0"/>
              <a:cs typeface="NikoshBAN" pitchFamily="2" charset="0"/>
            </a:endParaRPr>
          </a:p>
        </p:txBody>
      </p:sp>
      <p:pic>
        <p:nvPicPr>
          <p:cNvPr id="35" name="Picture 34" descr="rice-plant.jpg"/>
          <p:cNvPicPr>
            <a:picLocks noChangeAspect="1"/>
          </p:cNvPicPr>
          <p:nvPr/>
        </p:nvPicPr>
        <p:blipFill>
          <a:blip r:embed="rId17"/>
          <a:stretch>
            <a:fillRect/>
          </a:stretch>
        </p:blipFill>
        <p:spPr>
          <a:xfrm>
            <a:off x="381000" y="1676400"/>
            <a:ext cx="4114800" cy="3429000"/>
          </a:xfrm>
          <a:prstGeom prst="roundRect">
            <a:avLst/>
          </a:prstGeom>
          <a:ln w="28575">
            <a:solidFill>
              <a:srgbClr val="7030A0"/>
            </a:solidFill>
          </a:ln>
        </p:spPr>
      </p:pic>
      <p:pic>
        <p:nvPicPr>
          <p:cNvPr id="36" name="Picture 35" descr="images.jpg"/>
          <p:cNvPicPr>
            <a:picLocks noChangeAspect="1"/>
          </p:cNvPicPr>
          <p:nvPr/>
        </p:nvPicPr>
        <p:blipFill>
          <a:blip r:embed="rId18"/>
          <a:stretch>
            <a:fillRect/>
          </a:stretch>
        </p:blipFill>
        <p:spPr>
          <a:xfrm>
            <a:off x="4724401" y="1657826"/>
            <a:ext cx="4114800" cy="3429000"/>
          </a:xfrm>
          <a:prstGeom prst="roundRect">
            <a:avLst/>
          </a:prstGeom>
          <a:ln w="28575">
            <a:solidFill>
              <a:srgbClr val="7030A0"/>
            </a:solidFill>
          </a:ln>
        </p:spPr>
      </p:pic>
      <p:sp>
        <p:nvSpPr>
          <p:cNvPr id="37" name="TextBox 36"/>
          <p:cNvSpPr txBox="1"/>
          <p:nvPr/>
        </p:nvSpPr>
        <p:spPr>
          <a:xfrm>
            <a:off x="914400" y="5364718"/>
            <a:ext cx="7467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টিউমার নিরাময়ে সহায়তা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4)">
                                      <p:cBhvr>
                                        <p:cTn id="25" dur="2000"/>
                                        <p:tgtEl>
                                          <p:spTgt spid="9"/>
                                        </p:tgtEl>
                                      </p:cBhvr>
                                    </p:animEffect>
                                  </p:childTnLst>
                                </p:cTn>
                              </p:par>
                              <p:par>
                                <p:cTn id="26" presetID="21"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4)">
                                      <p:cBhvr>
                                        <p:cTn id="28" dur="2000"/>
                                        <p:tgtEl>
                                          <p:spTgt spid="12"/>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4)">
                                      <p:cBhvr>
                                        <p:cTn id="37" dur="2000"/>
                                        <p:tgtEl>
                                          <p:spTgt spid="14"/>
                                        </p:tgtEl>
                                      </p:cBhvr>
                                    </p:animEffect>
                                  </p:childTnLst>
                                </p:cTn>
                              </p:par>
                              <p:par>
                                <p:cTn id="38" presetID="21"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4)">
                                      <p:cBhvr>
                                        <p:cTn id="40" dur="2000"/>
                                        <p:tgtEl>
                                          <p:spTgt spid="15"/>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4)">
                                      <p:cBhvr>
                                        <p:cTn id="49" dur="2000"/>
                                        <p:tgtEl>
                                          <p:spTgt spid="17"/>
                                        </p:tgtEl>
                                      </p:cBhvr>
                                    </p:animEffect>
                                  </p:childTnLst>
                                </p:cTn>
                              </p:par>
                              <p:par>
                                <p:cTn id="50" presetID="21" presetClass="entr" presetSubtype="4"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4)">
                                      <p:cBhvr>
                                        <p:cTn id="52" dur="2000"/>
                                        <p:tgtEl>
                                          <p:spTgt spid="18"/>
                                        </p:tgtEl>
                                      </p:cBhvr>
                                    </p:animEffect>
                                  </p:childTnLst>
                                </p:cTn>
                              </p:par>
                              <p:par>
                                <p:cTn id="53" presetID="2" presetClass="entr" presetSubtype="2"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heel(4)">
                                      <p:cBhvr>
                                        <p:cTn id="61" dur="2000"/>
                                        <p:tgtEl>
                                          <p:spTgt spid="20"/>
                                        </p:tgtEl>
                                      </p:cBhvr>
                                    </p:animEffect>
                                  </p:childTnLst>
                                </p:cTn>
                              </p:par>
                              <p:par>
                                <p:cTn id="62" presetID="21" presetClass="entr" presetSubtype="4"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heel(4)">
                                      <p:cBhvr>
                                        <p:cTn id="64" dur="2000"/>
                                        <p:tgtEl>
                                          <p:spTgt spid="21"/>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1+#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1" presetClass="entr" presetSubtype="4"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heel(4)">
                                      <p:cBhvr>
                                        <p:cTn id="73" dur="2000"/>
                                        <p:tgtEl>
                                          <p:spTgt spid="26"/>
                                        </p:tgtEl>
                                      </p:cBhvr>
                                    </p:animEffect>
                                  </p:childTnLst>
                                </p:cTn>
                              </p:par>
                              <p:par>
                                <p:cTn id="74" presetID="21" presetClass="entr" presetSubtype="4"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heel(4)">
                                      <p:cBhvr>
                                        <p:cTn id="76" dur="2000"/>
                                        <p:tgtEl>
                                          <p:spTgt spid="27"/>
                                        </p:tgtEl>
                                      </p:cBhvr>
                                    </p:animEffect>
                                  </p:childTnLst>
                                </p:cTn>
                              </p:par>
                              <p:par>
                                <p:cTn id="77" presetID="2" presetClass="entr" presetSubtype="2"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1+#ppt_w/2"/>
                                          </p:val>
                                        </p:tav>
                                        <p:tav tm="100000">
                                          <p:val>
                                            <p:strVal val="#ppt_x"/>
                                          </p:val>
                                        </p:tav>
                                      </p:tavLst>
                                    </p:anim>
                                    <p:anim calcmode="lin" valueType="num">
                                      <p:cBhvr additive="base">
                                        <p:cTn id="8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1" presetClass="entr" presetSubtype="4"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heel(4)">
                                      <p:cBhvr>
                                        <p:cTn id="85" dur="2000"/>
                                        <p:tgtEl>
                                          <p:spTgt spid="29"/>
                                        </p:tgtEl>
                                      </p:cBhvr>
                                    </p:animEffect>
                                  </p:childTnLst>
                                </p:cTn>
                              </p:par>
                              <p:par>
                                <p:cTn id="86" presetID="21" presetClass="entr" presetSubtype="4"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heel(4)">
                                      <p:cBhvr>
                                        <p:cTn id="88" dur="2000"/>
                                        <p:tgtEl>
                                          <p:spTgt spid="30"/>
                                        </p:tgtEl>
                                      </p:cBhvr>
                                    </p:animEffect>
                                  </p:childTnLst>
                                </p:cTn>
                              </p:par>
                              <p:par>
                                <p:cTn id="89" presetID="2" presetClass="entr" presetSubtype="2"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1+#ppt_w/2"/>
                                          </p:val>
                                        </p:tav>
                                        <p:tav tm="100000">
                                          <p:val>
                                            <p:strVal val="#ppt_x"/>
                                          </p:val>
                                        </p:tav>
                                      </p:tavLst>
                                    </p:anim>
                                    <p:anim calcmode="lin" valueType="num">
                                      <p:cBhvr additive="base">
                                        <p:cTn id="9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1" presetClass="entr" presetSubtype="4"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heel(4)">
                                      <p:cBhvr>
                                        <p:cTn id="97" dur="2000"/>
                                        <p:tgtEl>
                                          <p:spTgt spid="35"/>
                                        </p:tgtEl>
                                      </p:cBhvr>
                                    </p:animEffect>
                                  </p:childTnLst>
                                </p:cTn>
                              </p:par>
                              <p:par>
                                <p:cTn id="98" presetID="21" presetClass="entr" presetSubtype="4"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wheel(4)">
                                      <p:cBhvr>
                                        <p:cTn id="100" dur="2000"/>
                                        <p:tgtEl>
                                          <p:spTgt spid="36"/>
                                        </p:tgtEl>
                                      </p:cBhvr>
                                    </p:animEffect>
                                  </p:childTnLst>
                                </p:cTn>
                              </p:par>
                              <p:par>
                                <p:cTn id="101" presetID="2" presetClass="entr" presetSubtype="2"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1+#ppt_w/2"/>
                                          </p:val>
                                        </p:tav>
                                        <p:tav tm="100000">
                                          <p:val>
                                            <p:strVal val="#ppt_x"/>
                                          </p:val>
                                        </p:tav>
                                      </p:tavLst>
                                    </p:anim>
                                    <p:anim calcmode="lin" valueType="num">
                                      <p:cBhvr additive="base">
                                        <p:cTn id="10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19" grpId="0" animBg="1"/>
      <p:bldP spid="22" grpId="0" animBg="1"/>
      <p:bldP spid="28" grpId="0" animBg="1"/>
      <p:bldP spid="31"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564118"/>
            <a:ext cx="33528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আমাদের খাওয়া প্রয়োজন </a:t>
            </a:r>
            <a:endParaRPr lang="en-US" sz="2800" dirty="0">
              <a:latin typeface="NikoshBAN" pitchFamily="2" charset="0"/>
              <a:cs typeface="NikoshBAN" pitchFamily="2" charset="0"/>
            </a:endParaRPr>
          </a:p>
        </p:txBody>
      </p:sp>
      <p:sp>
        <p:nvSpPr>
          <p:cNvPr id="4" name="TextBox 3"/>
          <p:cNvSpPr txBox="1"/>
          <p:nvPr/>
        </p:nvSpPr>
        <p:spPr>
          <a:xfrm>
            <a:off x="914400" y="5257800"/>
            <a:ext cx="7391400"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যা চাহিদার তুলনায় অনেক কম। </a:t>
            </a:r>
            <a:endParaRPr lang="en-US" sz="2800" dirty="0">
              <a:latin typeface="NikoshBAN" pitchFamily="2" charset="0"/>
              <a:cs typeface="NikoshBAN" pitchFamily="2" charset="0"/>
            </a:endParaRPr>
          </a:p>
        </p:txBody>
      </p:sp>
      <p:sp>
        <p:nvSpPr>
          <p:cNvPr id="7" name="TextBox 6"/>
          <p:cNvSpPr txBox="1"/>
          <p:nvPr/>
        </p:nvSpPr>
        <p:spPr>
          <a:xfrm>
            <a:off x="4953000" y="564118"/>
            <a:ext cx="33528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আমরা খাই </a:t>
            </a:r>
            <a:endParaRPr lang="en-US" sz="2800" dirty="0">
              <a:latin typeface="NikoshBAN" pitchFamily="2" charset="0"/>
              <a:cs typeface="NikoshBAN" pitchFamily="2" charset="0"/>
            </a:endParaRPr>
          </a:p>
        </p:txBody>
      </p:sp>
      <p:pic>
        <p:nvPicPr>
          <p:cNvPr id="13" name="Picture 12" descr="images.jpg"/>
          <p:cNvPicPr>
            <a:picLocks noChangeAspect="1"/>
          </p:cNvPicPr>
          <p:nvPr/>
        </p:nvPicPr>
        <p:blipFill>
          <a:blip r:embed="rId3"/>
          <a:stretch>
            <a:fillRect/>
          </a:stretch>
        </p:blipFill>
        <p:spPr>
          <a:xfrm>
            <a:off x="4724400" y="1447800"/>
            <a:ext cx="4114800" cy="3276600"/>
          </a:xfrm>
          <a:prstGeom prst="roundRect">
            <a:avLst/>
          </a:prstGeom>
          <a:ln w="28575">
            <a:solidFill>
              <a:srgbClr val="7030A0"/>
            </a:solidFill>
          </a:ln>
        </p:spPr>
      </p:pic>
      <p:pic>
        <p:nvPicPr>
          <p:cNvPr id="12" name="Picture 11" descr="rice-plant.jpg"/>
          <p:cNvPicPr>
            <a:picLocks noChangeAspect="1"/>
          </p:cNvPicPr>
          <p:nvPr/>
        </p:nvPicPr>
        <p:blipFill>
          <a:blip r:embed="rId4"/>
          <a:stretch>
            <a:fillRect/>
          </a:stretch>
        </p:blipFill>
        <p:spPr>
          <a:xfrm>
            <a:off x="393648" y="1447800"/>
            <a:ext cx="4102152" cy="3276600"/>
          </a:xfrm>
          <a:prstGeom prst="roundRect">
            <a:avLst/>
          </a:prstGeom>
          <a:ln w="28575">
            <a:solidFill>
              <a:srgbClr val="7030A0"/>
            </a:solidFill>
          </a:ln>
        </p:spPr>
      </p:pic>
      <p:sp>
        <p:nvSpPr>
          <p:cNvPr id="8" name="Slide Number Placeholder 7"/>
          <p:cNvSpPr>
            <a:spLocks noGrp="1"/>
          </p:cNvSpPr>
          <p:nvPr>
            <p:ph type="sldNum" sz="quarter" idx="12"/>
          </p:nvPr>
        </p:nvSpPr>
        <p:spPr/>
        <p:txBody>
          <a:bodyPr/>
          <a:lstStyle/>
          <a:p>
            <a:fld id="{448528B2-A734-4EF3-AA1C-A433920626D1}" type="slidenum">
              <a:rPr lang="en-US" smtClean="0"/>
              <a:pPr/>
              <a:t>12</a:t>
            </a:fld>
            <a:endParaRPr 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down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rice-plant.jpg"/>
          <p:cNvPicPr>
            <a:picLocks noChangeAspect="1"/>
          </p:cNvPicPr>
          <p:nvPr/>
        </p:nvPicPr>
        <p:blipFill>
          <a:blip r:embed="rId3"/>
          <a:srcRect l="8979" r="5573"/>
          <a:stretch>
            <a:fillRect/>
          </a:stretch>
        </p:blipFill>
        <p:spPr>
          <a:xfrm>
            <a:off x="457200" y="1219200"/>
            <a:ext cx="4114800" cy="3276601"/>
          </a:xfrm>
          <a:prstGeom prst="roundRect">
            <a:avLst/>
          </a:prstGeom>
          <a:ln w="28575">
            <a:solidFill>
              <a:srgbClr val="7030A0"/>
            </a:solidFill>
          </a:ln>
        </p:spPr>
      </p:pic>
      <p:sp>
        <p:nvSpPr>
          <p:cNvPr id="4" name="TextBox 3"/>
          <p:cNvSpPr txBox="1"/>
          <p:nvPr/>
        </p:nvSpPr>
        <p:spPr>
          <a:xfrm>
            <a:off x="914400" y="4953000"/>
            <a:ext cx="7391400" cy="105560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শাকসবজি কম খাওয়ার ফলে ভিটামিনের অভাবে আমরা নানা রোগে ভুগি। </a:t>
            </a:r>
            <a:endParaRPr lang="en-US" sz="2800" dirty="0">
              <a:latin typeface="NikoshBAN" pitchFamily="2" charset="0"/>
              <a:cs typeface="NikoshBAN" pitchFamily="2" charset="0"/>
            </a:endParaRPr>
          </a:p>
        </p:txBody>
      </p:sp>
      <p:pic>
        <p:nvPicPr>
          <p:cNvPr id="13" name="Picture 12" descr="images.jpg"/>
          <p:cNvPicPr>
            <a:picLocks noChangeAspect="1"/>
          </p:cNvPicPr>
          <p:nvPr/>
        </p:nvPicPr>
        <p:blipFill>
          <a:blip r:embed="rId4"/>
          <a:srcRect l="20735" t="25706"/>
          <a:stretch>
            <a:fillRect/>
          </a:stretch>
        </p:blipFill>
        <p:spPr>
          <a:xfrm>
            <a:off x="4724400" y="1219201"/>
            <a:ext cx="4114800" cy="3276600"/>
          </a:xfrm>
          <a:prstGeom prst="roundRect">
            <a:avLst/>
          </a:prstGeom>
          <a:ln w="28575">
            <a:solidFill>
              <a:srgbClr val="7030A0"/>
            </a:solidFill>
          </a:ln>
        </p:spPr>
      </p:pic>
      <p:sp>
        <p:nvSpPr>
          <p:cNvPr id="6" name="Slide Number Placeholder 5"/>
          <p:cNvSpPr>
            <a:spLocks noGrp="1"/>
          </p:cNvSpPr>
          <p:nvPr>
            <p:ph type="sldNum" sz="quarter" idx="12"/>
          </p:nvPr>
        </p:nvSpPr>
        <p:spPr/>
        <p:txBody>
          <a:bodyPr/>
          <a:lstStyle/>
          <a:p>
            <a:fld id="{448528B2-A734-4EF3-AA1C-A433920626D1}" type="slidenum">
              <a:rPr lang="en-US" smtClean="0"/>
              <a:pPr/>
              <a:t>13</a:t>
            </a:fld>
            <a:endParaRPr 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1168780" y="609600"/>
            <a:ext cx="6730239" cy="4495800"/>
          </a:xfrm>
          <a:prstGeom prst="roundRect">
            <a:avLst/>
          </a:prstGeom>
          <a:ln w="28575">
            <a:solidFill>
              <a:srgbClr val="7030A0"/>
            </a:solidFill>
          </a:ln>
        </p:spPr>
      </p:pic>
      <p:sp>
        <p:nvSpPr>
          <p:cNvPr id="7" name="TextBox 6"/>
          <p:cNvSpPr txBox="1"/>
          <p:nvPr/>
        </p:nvSpPr>
        <p:spPr>
          <a:xfrm>
            <a:off x="1143000" y="5334000"/>
            <a:ext cx="685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মাশরুম আমাদের সবজির চাহিদা মেটায়। </a:t>
            </a:r>
            <a:endParaRPr lang="en-US" sz="3600" dirty="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448528B2-A734-4EF3-AA1C-A433920626D1}"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জোড়ায়</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4" name="Title 1"/>
          <p:cNvSpPr txBox="1">
            <a:spLocks/>
          </p:cNvSpPr>
          <p:nvPr/>
        </p:nvSpPr>
        <p:spPr>
          <a:xfrm>
            <a:off x="5334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2800" dirty="0" smtClean="0">
                <a:latin typeface="NikoshBAN" pitchFamily="2" charset="0"/>
                <a:cs typeface="NikoshBAN" pitchFamily="2" charset="0"/>
              </a:rPr>
              <a:t>মাশরুম আমাদের দেহের কী কী রোগ প্রতিরোধ করে পোস্টার কাগজে লিখে উপস্থাপন কর।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76400"/>
            <a:ext cx="4648200" cy="3085792"/>
          </a:xfrm>
          <a:prstGeom prst="rect">
            <a:avLst/>
          </a:prstGeom>
        </p:spPr>
      </p:pic>
      <p:sp>
        <p:nvSpPr>
          <p:cNvPr id="8" name="TextBox 7"/>
          <p:cNvSpPr txBox="1"/>
          <p:nvPr/>
        </p:nvSpPr>
        <p:spPr>
          <a:xfrm>
            <a:off x="7049928" y="1320225"/>
            <a:ext cx="1789272" cy="584775"/>
          </a:xfrm>
          <a:prstGeom prst="rect">
            <a:avLst/>
          </a:prstGeom>
          <a:noFill/>
        </p:spPr>
        <p:txBody>
          <a:bodyPr wrap="none" rtlCol="0">
            <a:spAutoFit/>
          </a:bodyPr>
          <a:lstStyle/>
          <a:p>
            <a:r>
              <a:rPr lang="en-US" sz="3200" dirty="0" smtClean="0">
                <a:latin typeface="NikoshBAN" pitchFamily="2" charset="0"/>
                <a:cs typeface="NikoshBAN" pitchFamily="2" charset="0"/>
              </a:rPr>
              <a:t>সময়ঃ১০মিঃ</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257800"/>
            <a:ext cx="7391400"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চাষ ব্যাবসায় দিক থেকে অনেক লাভজনক।  </a:t>
            </a:r>
            <a:endParaRPr lang="en-US" sz="2800" dirty="0">
              <a:latin typeface="NikoshBAN" pitchFamily="2" charset="0"/>
              <a:cs typeface="NikoshBAN" pitchFamily="2" charset="0"/>
            </a:endParaRPr>
          </a:p>
        </p:txBody>
      </p:sp>
      <p:sp>
        <p:nvSpPr>
          <p:cNvPr id="7" name="TextBox 6"/>
          <p:cNvSpPr txBox="1"/>
          <p:nvPr/>
        </p:nvSpPr>
        <p:spPr>
          <a:xfrm>
            <a:off x="2514600" y="564118"/>
            <a:ext cx="42672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চাষের অর্থনৈতিক গুরুত্ব </a:t>
            </a:r>
            <a:endParaRPr lang="en-US" sz="2800" dirty="0">
              <a:latin typeface="NikoshBAN" pitchFamily="2" charset="0"/>
              <a:cs typeface="NikoshBAN" pitchFamily="2" charset="0"/>
            </a:endParaRPr>
          </a:p>
        </p:txBody>
      </p:sp>
      <p:pic>
        <p:nvPicPr>
          <p:cNvPr id="13" name="Picture 12" descr="images.jpg"/>
          <p:cNvPicPr>
            <a:picLocks noChangeAspect="1"/>
          </p:cNvPicPr>
          <p:nvPr/>
        </p:nvPicPr>
        <p:blipFill>
          <a:blip r:embed="rId3"/>
          <a:stretch>
            <a:fillRect/>
          </a:stretch>
        </p:blipFill>
        <p:spPr>
          <a:xfrm>
            <a:off x="4724400" y="1600200"/>
            <a:ext cx="4114800" cy="3276600"/>
          </a:xfrm>
          <a:prstGeom prst="roundRect">
            <a:avLst/>
          </a:prstGeom>
          <a:ln w="28575">
            <a:solidFill>
              <a:srgbClr val="7030A0"/>
            </a:solidFill>
          </a:ln>
        </p:spPr>
      </p:pic>
      <p:pic>
        <p:nvPicPr>
          <p:cNvPr id="12" name="Picture 11" descr="rice-plant.jpg"/>
          <p:cNvPicPr>
            <a:picLocks noChangeAspect="1"/>
          </p:cNvPicPr>
          <p:nvPr/>
        </p:nvPicPr>
        <p:blipFill>
          <a:blip r:embed="rId4"/>
          <a:stretch>
            <a:fillRect/>
          </a:stretch>
        </p:blipFill>
        <p:spPr>
          <a:xfrm>
            <a:off x="457200" y="1600200"/>
            <a:ext cx="4102152" cy="3276600"/>
          </a:xfrm>
          <a:prstGeom prst="roundRect">
            <a:avLst/>
          </a:prstGeom>
          <a:ln w="28575">
            <a:solidFill>
              <a:srgbClr val="7030A0"/>
            </a:solidFill>
          </a:ln>
        </p:spPr>
      </p:pic>
      <p:sp>
        <p:nvSpPr>
          <p:cNvPr id="8" name="Slide Number Placeholder 7"/>
          <p:cNvSpPr>
            <a:spLocks noGrp="1"/>
          </p:cNvSpPr>
          <p:nvPr>
            <p:ph type="sldNum" sz="quarter" idx="12"/>
          </p:nvPr>
        </p:nvSpPr>
        <p:spPr/>
        <p:txBody>
          <a:bodyPr/>
          <a:lstStyle/>
          <a:p>
            <a:fld id="{448528B2-A734-4EF3-AA1C-A433920626D1}" type="slidenum">
              <a:rPr lang="en-US" smtClean="0"/>
              <a:pPr/>
              <a:t>16</a:t>
            </a:fld>
            <a:endParaRPr 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029200"/>
            <a:ext cx="7391400" cy="105560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চাষে কম পুজি ও কম শ্রম দিয়ে অধিক ফলন ও মুনাফা অর্জন করা যায়। </a:t>
            </a:r>
            <a:endParaRPr lang="en-US" sz="2800" dirty="0">
              <a:latin typeface="NikoshBAN" pitchFamily="2" charset="0"/>
              <a:cs typeface="NikoshBAN" pitchFamily="2" charset="0"/>
            </a:endParaRPr>
          </a:p>
        </p:txBody>
      </p:sp>
      <p:pic>
        <p:nvPicPr>
          <p:cNvPr id="13" name="Picture 12" descr="images.jpg"/>
          <p:cNvPicPr>
            <a:picLocks noChangeAspect="1"/>
          </p:cNvPicPr>
          <p:nvPr/>
        </p:nvPicPr>
        <p:blipFill>
          <a:blip r:embed="rId3"/>
          <a:stretch>
            <a:fillRect/>
          </a:stretch>
        </p:blipFill>
        <p:spPr>
          <a:xfrm>
            <a:off x="4648200" y="1447800"/>
            <a:ext cx="4114800" cy="3276600"/>
          </a:xfrm>
          <a:prstGeom prst="roundRect">
            <a:avLst/>
          </a:prstGeom>
          <a:ln w="28575">
            <a:solidFill>
              <a:srgbClr val="7030A0"/>
            </a:solidFill>
          </a:ln>
        </p:spPr>
      </p:pic>
      <p:pic>
        <p:nvPicPr>
          <p:cNvPr id="12" name="Picture 11" descr="rice-plant.jpg"/>
          <p:cNvPicPr>
            <a:picLocks noChangeAspect="1"/>
          </p:cNvPicPr>
          <p:nvPr/>
        </p:nvPicPr>
        <p:blipFill>
          <a:blip r:embed="rId4"/>
          <a:stretch>
            <a:fillRect/>
          </a:stretch>
        </p:blipFill>
        <p:spPr>
          <a:xfrm>
            <a:off x="381000" y="1447800"/>
            <a:ext cx="4102152" cy="3276600"/>
          </a:xfrm>
          <a:prstGeom prst="roundRect">
            <a:avLst/>
          </a:prstGeom>
          <a:ln w="28575">
            <a:solidFill>
              <a:srgbClr val="7030A0"/>
            </a:solidFill>
          </a:ln>
        </p:spPr>
      </p:pic>
      <p:sp>
        <p:nvSpPr>
          <p:cNvPr id="6" name="Slide Number Placeholder 5"/>
          <p:cNvSpPr>
            <a:spLocks noGrp="1"/>
          </p:cNvSpPr>
          <p:nvPr>
            <p:ph type="sldNum" sz="quarter" idx="12"/>
          </p:nvPr>
        </p:nvSpPr>
        <p:spPr/>
        <p:txBody>
          <a:bodyPr/>
          <a:lstStyle/>
          <a:p>
            <a:fld id="{448528B2-A734-4EF3-AA1C-A433920626D1}" type="slidenum">
              <a:rPr lang="en-US" smtClean="0"/>
              <a:pPr/>
              <a:t>17</a:t>
            </a:fld>
            <a:endParaRPr 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029200"/>
            <a:ext cx="7391400" cy="105560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মাশরুম চাষ করে বেকার যুবসমাজ সহজেই আত্মকর্মসংস্থানের ব্যবস্থা করতে পারে।</a:t>
            </a:r>
            <a:endParaRPr lang="en-US" sz="2800" dirty="0">
              <a:latin typeface="NikoshBAN" pitchFamily="2" charset="0"/>
              <a:cs typeface="NikoshBAN" pitchFamily="2" charset="0"/>
            </a:endParaRPr>
          </a:p>
        </p:txBody>
      </p:sp>
      <p:pic>
        <p:nvPicPr>
          <p:cNvPr id="13" name="Picture 12" descr="images.jpg"/>
          <p:cNvPicPr>
            <a:picLocks noChangeAspect="1"/>
          </p:cNvPicPr>
          <p:nvPr/>
        </p:nvPicPr>
        <p:blipFill>
          <a:blip r:embed="rId3"/>
          <a:stretch>
            <a:fillRect/>
          </a:stretch>
        </p:blipFill>
        <p:spPr>
          <a:xfrm>
            <a:off x="4648200" y="1447800"/>
            <a:ext cx="4106333" cy="3276600"/>
          </a:xfrm>
          <a:prstGeom prst="roundRect">
            <a:avLst/>
          </a:prstGeom>
          <a:ln w="28575">
            <a:solidFill>
              <a:srgbClr val="7030A0"/>
            </a:solidFill>
          </a:ln>
        </p:spPr>
      </p:pic>
      <p:pic>
        <p:nvPicPr>
          <p:cNvPr id="12" name="Picture 11" descr="rice-plant.jpg"/>
          <p:cNvPicPr>
            <a:picLocks noChangeAspect="1"/>
          </p:cNvPicPr>
          <p:nvPr/>
        </p:nvPicPr>
        <p:blipFill>
          <a:blip r:embed="rId4"/>
          <a:stretch>
            <a:fillRect/>
          </a:stretch>
        </p:blipFill>
        <p:spPr>
          <a:xfrm>
            <a:off x="457200" y="1447800"/>
            <a:ext cx="4102152" cy="3276600"/>
          </a:xfrm>
          <a:prstGeom prst="roundRect">
            <a:avLst/>
          </a:prstGeom>
          <a:ln w="28575">
            <a:solidFill>
              <a:srgbClr val="7030A0"/>
            </a:solidFill>
          </a:ln>
        </p:spPr>
      </p:pic>
      <p:sp>
        <p:nvSpPr>
          <p:cNvPr id="6" name="Slide Number Placeholder 5"/>
          <p:cNvSpPr>
            <a:spLocks noGrp="1"/>
          </p:cNvSpPr>
          <p:nvPr>
            <p:ph type="sldNum" sz="quarter" idx="12"/>
          </p:nvPr>
        </p:nvSpPr>
        <p:spPr/>
        <p:txBody>
          <a:bodyPr/>
          <a:lstStyle/>
          <a:p>
            <a:fld id="{448528B2-A734-4EF3-AA1C-A433920626D1}" type="slidenum">
              <a:rPr lang="en-US" smtClean="0"/>
              <a:pPr/>
              <a:t>18</a:t>
            </a:fld>
            <a:endParaRPr 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দলীয়</a:t>
            </a: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4" name="Title 1"/>
          <p:cNvSpPr txBox="1">
            <a:spLocks/>
          </p:cNvSpPr>
          <p:nvPr/>
        </p:nvSpPr>
        <p:spPr>
          <a:xfrm>
            <a:off x="914400" y="5334000"/>
            <a:ext cx="73914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মাশরুম চাষ করে কিভাবে বেকার সমস্যা দূর করা যায়?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24000"/>
            <a:ext cx="62484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48528B2-A734-4EF3-AA1C-A433920626D1}" type="slidenum">
              <a:rPr lang="en-US" smtClean="0"/>
              <a:pPr/>
              <a:t>2</a:t>
            </a:fld>
            <a:endParaRPr lang="en-US"/>
          </a:p>
        </p:txBody>
      </p:sp>
      <p:sp>
        <p:nvSpPr>
          <p:cNvPr id="4" name="Rectangle 3"/>
          <p:cNvSpPr/>
          <p:nvPr/>
        </p:nvSpPr>
        <p:spPr>
          <a:xfrm>
            <a:off x="2209800" y="143470"/>
            <a:ext cx="3352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0070C0"/>
                </a:solidFill>
                <a:effectLst>
                  <a:outerShdw blurRad="50800" dist="39000" dir="5460000" algn="tl">
                    <a:srgbClr val="000000">
                      <a:alpha val="38000"/>
                    </a:srgbClr>
                  </a:outerShdw>
                </a:effectLst>
                <a:latin typeface="NikoshBAN" pitchFamily="2" charset="0"/>
                <a:cs typeface="NikoshBAN" pitchFamily="2" charset="0"/>
              </a:rPr>
              <a:t>পরিচয়</a:t>
            </a:r>
            <a:endParaRPr lang="en-US" sz="5400" b="1" cap="none" spc="0" dirty="0">
              <a:ln w="11430"/>
              <a:solidFill>
                <a:srgbClr val="0070C0"/>
              </a:solidFill>
              <a:effectLst>
                <a:outerShdw blurRad="50800" dist="39000" dir="5460000" algn="tl">
                  <a:srgbClr val="000000">
                    <a:alpha val="38000"/>
                  </a:srgbClr>
                </a:outerShdw>
              </a:effectLst>
            </a:endParaRPr>
          </a:p>
        </p:txBody>
      </p:sp>
      <p:sp>
        <p:nvSpPr>
          <p:cNvPr id="5" name="Rectangle 4"/>
          <p:cNvSpPr/>
          <p:nvPr/>
        </p:nvSpPr>
        <p:spPr>
          <a:xfrm>
            <a:off x="4495800" y="1371600"/>
            <a:ext cx="44196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শ্রেণি</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dirty="0" err="1" smtClean="0">
                <a:ln w="11430"/>
                <a:effectLst>
                  <a:outerShdw blurRad="50800" dist="39000" dir="5460000" algn="tl">
                    <a:srgbClr val="000000">
                      <a:alpha val="38000"/>
                    </a:srgbClr>
                  </a:outerShdw>
                </a:effectLst>
                <a:latin typeface="NikoshBAN" pitchFamily="2" charset="0"/>
                <a:cs typeface="NikoshBAN" pitchFamily="2" charset="0"/>
              </a:rPr>
              <a:t>অষ্ট</a:t>
            </a:r>
            <a:r>
              <a:rPr lang="en-US" sz="3200" cap="none" spc="0" dirty="0" err="1" smtClean="0">
                <a:ln w="11430"/>
                <a:effectLst>
                  <a:outerShdw blurRad="50800" dist="39000" dir="5460000" algn="tl">
                    <a:srgbClr val="000000">
                      <a:alpha val="38000"/>
                    </a:srgbClr>
                  </a:outerShdw>
                </a:effectLst>
                <a:latin typeface="NikoshBAN" pitchFamily="2" charset="0"/>
                <a:cs typeface="NikoshBAN" pitchFamily="2" charset="0"/>
              </a:rPr>
              <a:t>ম</a:t>
            </a:r>
            <a:r>
              <a:rPr lang="en-US" sz="3200" dirty="0" smtClean="0">
                <a:ln w="11430"/>
                <a:effectLst>
                  <a:outerShdw blurRad="50800" dist="39000" dir="5460000" algn="tl">
                    <a:srgbClr val="000000">
                      <a:alpha val="38000"/>
                    </a:srgbClr>
                  </a:outerShdw>
                </a:effectLst>
                <a:latin typeface="NikoshBAN" pitchFamily="2" charset="0"/>
                <a:cs typeface="NikoshBAN" pitchFamily="2" charset="0"/>
              </a:rPr>
              <a:t>;</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বিষয়</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কৃষিশিক্ষা</a:t>
            </a:r>
          </a:p>
          <a:p>
            <a:pPr algn="ct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অধ্যায়</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dirty="0">
                <a:ln w="11430"/>
                <a:effectLst>
                  <a:outerShdw blurRad="50800" dist="39000" dir="5460000" algn="tl">
                    <a:srgbClr val="000000">
                      <a:alpha val="38000"/>
                    </a:srgbClr>
                  </a:outerShdw>
                </a:effectLst>
                <a:latin typeface="NikoshBAN" pitchFamily="2" charset="0"/>
                <a:cs typeface="NikoshBAN" pitchFamily="2" charset="0"/>
              </a:rPr>
              <a:t>5</a:t>
            </a:r>
            <a:r>
              <a:rPr lang="bn-IN" sz="3200" dirty="0" smtClean="0">
                <a:ln w="11430"/>
                <a:effectLst>
                  <a:outerShdw blurRad="50800" dist="39000" dir="5460000" algn="tl">
                    <a:srgbClr val="000000">
                      <a:alpha val="38000"/>
                    </a:srgbClr>
                  </a:outerShdw>
                </a:effectLst>
                <a:latin typeface="NikoshBAN" pitchFamily="2" charset="0"/>
                <a:cs typeface="NikoshBAN" pitchFamily="2" charset="0"/>
              </a:rPr>
              <a:t>ম</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(পাঠ</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a:t>
            </a:r>
            <a:r>
              <a:rPr lang="en-US" sz="3200" dirty="0">
                <a:ln w="11430"/>
                <a:effectLst>
                  <a:outerShdw blurRad="50800" dist="39000" dir="5460000" algn="tl">
                    <a:srgbClr val="000000">
                      <a:alpha val="38000"/>
                    </a:srgbClr>
                  </a:outerShdw>
                </a:effectLst>
                <a:latin typeface="NikoshBAN" pitchFamily="2" charset="0"/>
                <a:cs typeface="NikoshBAN" pitchFamily="2" charset="0"/>
              </a:rPr>
              <a:t>3</a:t>
            </a: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a:t>
            </a:r>
          </a:p>
          <a:p>
            <a:pPr algn="ct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সময়</a:t>
            </a:r>
            <a:r>
              <a:rPr lang="en-US" sz="3200" cap="none" spc="0"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cap="none" spc="0" dirty="0" smtClean="0">
                <a:ln w="11430"/>
                <a:effectLst>
                  <a:outerShdw blurRad="50800" dist="39000" dir="5460000" algn="tl">
                    <a:srgbClr val="000000">
                      <a:alpha val="38000"/>
                    </a:srgbClr>
                  </a:outerShdw>
                </a:effectLst>
                <a:latin typeface="NikoshBAN" pitchFamily="2" charset="0"/>
                <a:cs typeface="NikoshBAN" pitchFamily="2" charset="0"/>
              </a:rPr>
              <a:t>৫০মিনিট</a:t>
            </a:r>
            <a:endParaRPr lang="en-US" sz="3200" cap="none" spc="0" dirty="0">
              <a:ln w="11430"/>
              <a:effectLst>
                <a:outerShdw blurRad="50800" dist="39000" dir="5460000" algn="tl">
                  <a:srgbClr val="000000">
                    <a:alpha val="38000"/>
                  </a:srgbClr>
                </a:outerShdw>
              </a:effectLst>
            </a:endParaRPr>
          </a:p>
        </p:txBody>
      </p:sp>
      <p:sp>
        <p:nvSpPr>
          <p:cNvPr id="6" name="TextBox 5"/>
          <p:cNvSpPr txBox="1"/>
          <p:nvPr/>
        </p:nvSpPr>
        <p:spPr>
          <a:xfrm>
            <a:off x="228600" y="4151055"/>
            <a:ext cx="7491153" cy="2554545"/>
          </a:xfrm>
          <a:prstGeom prst="rect">
            <a:avLst/>
          </a:prstGeom>
          <a:noFill/>
        </p:spPr>
        <p:txBody>
          <a:bodyPr wrap="none" rtlCol="0">
            <a:spAutoFit/>
          </a:bodyPr>
          <a:lstStyle/>
          <a:p>
            <a:r>
              <a:rPr lang="en-US" sz="3200" b="1" dirty="0" err="1" smtClean="0">
                <a:latin typeface="NikoshBAN" pitchFamily="2" charset="0"/>
                <a:cs typeface="NikoshBAN" pitchFamily="2" charset="0"/>
              </a:rPr>
              <a:t>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সুমন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মন্ডল</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ভীমপুর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উচ্চ</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বিদ্যালয়</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নিয়ামতপুর,নওগাঁ</a:t>
            </a:r>
            <a:r>
              <a:rPr lang="en-US" sz="3200" b="1" dirty="0" smtClean="0">
                <a:latin typeface="NikoshBAN" pitchFamily="2" charset="0"/>
                <a:cs typeface="NikoshBAN" pitchFamily="2" charset="0"/>
              </a:rPr>
              <a:t>।</a:t>
            </a:r>
          </a:p>
          <a:p>
            <a:r>
              <a:rPr lang="en-US" sz="3200" b="1" dirty="0" err="1" smtClean="0">
                <a:latin typeface="NikoshBAN" pitchFamily="2" charset="0"/>
                <a:cs typeface="NikoshBAN" pitchFamily="2" charset="0"/>
              </a:rPr>
              <a:t>মোবঃ</a:t>
            </a:r>
            <a:r>
              <a:rPr lang="en-US" sz="3200" b="1" dirty="0" smtClean="0">
                <a:latin typeface="NikoshBAN" pitchFamily="2" charset="0"/>
                <a:cs typeface="NikoshBAN" pitchFamily="2" charset="0"/>
              </a:rPr>
              <a:t> 01744-934601</a:t>
            </a:r>
          </a:p>
          <a:p>
            <a:r>
              <a:rPr lang="en-US" sz="3200" b="1" dirty="0" err="1" smtClean="0">
                <a:latin typeface="NikoshBAN" pitchFamily="2" charset="0"/>
                <a:cs typeface="NikoshBAN" pitchFamily="2" charset="0"/>
              </a:rPr>
              <a:t>Email:sumonniamotpur@gmail.com</a:t>
            </a:r>
            <a:endParaRPr lang="en-US" sz="3200" b="1" dirty="0">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83794"/>
            <a:ext cx="2655094" cy="2702406"/>
          </a:xfrm>
          <a:prstGeom prst="rect">
            <a:avLst/>
          </a:prstGeom>
        </p:spPr>
      </p:pic>
    </p:spTree>
    <p:extLst>
      <p:ext uri="{BB962C8B-B14F-4D97-AF65-F5344CB8AC3E}">
        <p14:creationId xmlns:p14="http://schemas.microsoft.com/office/powerpoint/2010/main" val="24100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প্রতি ১০০ গ্রাম শুকনা মাশরুমে কত গ্রাম চর্বি রয়েছে? </a:t>
            </a:r>
            <a:endParaRPr lang="en-US" sz="2400" dirty="0">
              <a:latin typeface="NikoshBAN" pitchFamily="2" charset="0"/>
              <a:cs typeface="NikoshBAN" pitchFamily="2" charset="0"/>
            </a:endParaRPr>
          </a:p>
        </p:txBody>
      </p:sp>
      <p:sp>
        <p:nvSpPr>
          <p:cNvPr id="11" name="Rectangle 10"/>
          <p:cNvSpPr/>
          <p:nvPr/>
        </p:nvSpPr>
        <p:spPr>
          <a:xfrm>
            <a:off x="990599"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২-৩ গ্রাম  </a:t>
            </a:r>
            <a:endParaRPr lang="en-US" sz="2400" dirty="0">
              <a:latin typeface="NikoshBAN" pitchFamily="2" charset="0"/>
              <a:cs typeface="NikoshBAN" pitchFamily="2" charset="0"/>
            </a:endParaRPr>
          </a:p>
        </p:txBody>
      </p:sp>
      <p:sp>
        <p:nvSpPr>
          <p:cNvPr id="13" name="Rectangle 12"/>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৬-৭ গ্রাম </a:t>
            </a:r>
            <a:endParaRPr lang="en-US" sz="2400" dirty="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৮-৯ গ্রাম </a:t>
            </a:r>
            <a:endParaRPr lang="en-US" sz="2400" dirty="0">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৪-৫ গ্রাম </a:t>
            </a:r>
            <a:endParaRPr lang="en-US" sz="2400" dirty="0">
              <a:latin typeface="NikoshBAN" pitchFamily="2" charset="0"/>
              <a:cs typeface="NikoshBAN" pitchFamily="2" charset="0"/>
            </a:endParaRPr>
          </a:p>
        </p:txBody>
      </p:sp>
      <p:sp>
        <p:nvSpPr>
          <p:cNvPr id="21" name="TextBox 20"/>
          <p:cNvSpPr txBox="1"/>
          <p:nvPr/>
        </p:nvSpPr>
        <p:spPr>
          <a:xfrm>
            <a:off x="990600" y="3276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আমরা কেন ভিটামিন ও মিনারেলের অভাবে ভুগে থাকি? </a:t>
            </a:r>
            <a:endParaRPr lang="en-US" sz="2400" dirty="0">
              <a:latin typeface="NikoshBAN" pitchFamily="2" charset="0"/>
              <a:cs typeface="NikoshBAN" pitchFamily="2" charset="0"/>
            </a:endParaRPr>
          </a:p>
        </p:txBody>
      </p:sp>
      <p:sp>
        <p:nvSpPr>
          <p:cNvPr id="22" name="Rectangle 21"/>
          <p:cNvSpPr/>
          <p:nvPr/>
        </p:nvSpPr>
        <p:spPr>
          <a:xfrm>
            <a:off x="990600"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শাকসবজি বেশি খাওয়ার জন্য</a:t>
            </a:r>
            <a:endParaRPr lang="en-US" sz="2400" dirty="0">
              <a:latin typeface="NikoshBAN" pitchFamily="2" charset="0"/>
              <a:cs typeface="NikoshBAN" pitchFamily="2" charset="0"/>
            </a:endParaRPr>
          </a:p>
        </p:txBody>
      </p:sp>
      <p:sp>
        <p:nvSpPr>
          <p:cNvPr id="23" name="Rectangle 22"/>
          <p:cNvSpPr/>
          <p:nvPr/>
        </p:nvSpPr>
        <p:spPr>
          <a:xfrm>
            <a:off x="990600"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পরিছন্ন না থাকার জন্য</a:t>
            </a:r>
            <a:endParaRPr lang="en-US" sz="2400" dirty="0">
              <a:latin typeface="NikoshBAN" pitchFamily="2" charset="0"/>
              <a:cs typeface="NikoshBAN" pitchFamily="2" charset="0"/>
            </a:endParaRPr>
          </a:p>
        </p:txBody>
      </p:sp>
      <p:sp>
        <p:nvSpPr>
          <p:cNvPr id="24" name="Rectangle 23"/>
          <p:cNvSpPr/>
          <p:nvPr/>
        </p:nvSpPr>
        <p:spPr>
          <a:xfrm>
            <a:off x="4733926" y="4419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ভাত না খাওয়ার জন্য</a:t>
            </a:r>
            <a:r>
              <a:rPr lang="bn-BD" sz="32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5" name="Rectangle 24"/>
          <p:cNvSpPr/>
          <p:nvPr/>
        </p:nvSpPr>
        <p:spPr>
          <a:xfrm>
            <a:off x="4733926" y="3886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শাকসবজি কম খাওয়ার জন্য</a:t>
            </a:r>
            <a:endParaRPr lang="en-US" sz="2400" dirty="0">
              <a:latin typeface="NikoshBAN" pitchFamily="2" charset="0"/>
              <a:cs typeface="NikoshBAN" pitchFamily="2" charset="0"/>
            </a:endParaRPr>
          </a:p>
        </p:txBody>
      </p:sp>
      <p:pic>
        <p:nvPicPr>
          <p:cNvPr id="16" name="Picture 1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6"/>
          <a:stretch>
            <a:fillRect/>
          </a:stretch>
        </p:blipFill>
        <p:spPr>
          <a:xfrm>
            <a:off x="2209800" y="5181600"/>
            <a:ext cx="4572000" cy="1225373"/>
          </a:xfrm>
          <a:prstGeom prst="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20</a:t>
            </a:fld>
            <a:endParaRPr lang="en-US"/>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993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মাশ</a:t>
            </a:r>
            <a:r>
              <a:rPr lang="bn-IN" sz="2400" dirty="0" smtClean="0">
                <a:latin typeface="NikoshBAN" pitchFamily="2" charset="0"/>
                <a:cs typeface="NikoshBAN" pitchFamily="2" charset="0"/>
              </a:rPr>
              <a:t>রুমের</a:t>
            </a:r>
            <a:r>
              <a:rPr lang="bn-BD" sz="2400" dirty="0" smtClean="0">
                <a:latin typeface="NikoshBAN" pitchFamily="2" charset="0"/>
                <a:cs typeface="NikoshBAN" pitchFamily="2" charset="0"/>
              </a:rPr>
              <a:t> চাষ ব্যবসায়িক দিক দিয়ে লাভজনক কেন?</a:t>
            </a:r>
          </a:p>
        </p:txBody>
      </p:sp>
      <p:sp>
        <p:nvSpPr>
          <p:cNvPr id="11" name="Rectangle 10"/>
          <p:cNvSpPr/>
          <p:nvPr/>
        </p:nvSpPr>
        <p:spPr>
          <a:xfrm>
            <a:off x="990599"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বেশি পুজি লাগে </a:t>
            </a:r>
            <a:endParaRPr lang="en-US" sz="2400" dirty="0">
              <a:latin typeface="NikoshBAN" pitchFamily="2" charset="0"/>
              <a:cs typeface="NikoshBAN" pitchFamily="2" charset="0"/>
            </a:endParaRPr>
          </a:p>
        </p:txBody>
      </p:sp>
      <p:sp>
        <p:nvSpPr>
          <p:cNvPr id="13" name="Rectangle 12"/>
          <p:cNvSpPr/>
          <p:nvPr/>
        </p:nvSpPr>
        <p:spPr>
          <a:xfrm>
            <a:off x="990599"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বাজারের চাহিদা বেশি </a:t>
            </a:r>
            <a:r>
              <a:rPr lang="bn-IN" sz="2400" dirty="0" smtClean="0">
                <a:latin typeface="NikoshBAN" pitchFamily="2" charset="0"/>
                <a:cs typeface="NikoshBAN" pitchFamily="2" charset="0"/>
              </a:rPr>
              <a:t>হওয়ায় </a:t>
            </a:r>
            <a:endParaRPr lang="en-US" sz="2400" dirty="0">
              <a:latin typeface="NikoshBAN" pitchFamily="2" charset="0"/>
              <a:cs typeface="NikoshBAN" pitchFamily="2" charset="0"/>
            </a:endParaRPr>
          </a:p>
        </p:txBody>
      </p:sp>
      <p:sp>
        <p:nvSpPr>
          <p:cNvPr id="14" name="Rectangle 13"/>
          <p:cNvSpPr/>
          <p:nvPr/>
        </p:nvSpPr>
        <p:spPr>
          <a:xfrm>
            <a:off x="4733925"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কম পুজি লাগে</a:t>
            </a:r>
            <a:endParaRPr lang="en-US" sz="2400" dirty="0">
              <a:latin typeface="NikoshBAN" pitchFamily="2" charset="0"/>
              <a:cs typeface="NikoshBAN" pitchFamily="2" charset="0"/>
            </a:endParaRP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অধিক ফলন </a:t>
            </a:r>
            <a:r>
              <a:rPr lang="bn-IN" sz="2400" dirty="0" smtClean="0">
                <a:latin typeface="NikoshBAN" pitchFamily="2" charset="0"/>
                <a:cs typeface="NikoshBAN" pitchFamily="2" charset="0"/>
              </a:rPr>
              <a:t>হওয়ায় </a:t>
            </a:r>
            <a:endParaRPr lang="en-US" sz="2400" dirty="0">
              <a:latin typeface="NikoshBAN" pitchFamily="2" charset="0"/>
              <a:cs typeface="NikoshBAN" pitchFamily="2" charset="0"/>
            </a:endParaRPr>
          </a:p>
        </p:txBody>
      </p:sp>
      <p:sp>
        <p:nvSpPr>
          <p:cNvPr id="21" name="TextBox 20"/>
          <p:cNvSpPr txBox="1"/>
          <p:nvPr/>
        </p:nvSpPr>
        <p:spPr>
          <a:xfrm>
            <a:off x="990601" y="2971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মাশরুমের চাষের উপকরন হল-</a:t>
            </a:r>
            <a:endParaRPr lang="en-US" sz="2400" dirty="0">
              <a:latin typeface="NikoshBAN" pitchFamily="2" charset="0"/>
              <a:cs typeface="NikoshBAN" pitchFamily="2" charset="0"/>
            </a:endParaRPr>
          </a:p>
        </p:txBody>
      </p:sp>
      <p:sp>
        <p:nvSpPr>
          <p:cNvPr id="22" name="Rectangle 21"/>
          <p:cNvSpPr/>
          <p:nvPr/>
        </p:nvSpPr>
        <p:spPr>
          <a:xfrm>
            <a:off x="9906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ও</a:t>
            </a:r>
            <a:r>
              <a:rPr lang="en-US" sz="2400" dirty="0" smtClean="0">
                <a:latin typeface="NikoshBAN" pitchFamily="2" charset="0"/>
                <a:cs typeface="NikoshBAN" pitchFamily="2" charset="0"/>
              </a:rPr>
              <a:t> ii</a:t>
            </a:r>
            <a:endParaRPr lang="en-US" sz="2400" dirty="0">
              <a:latin typeface="NikoshBAN" pitchFamily="2" charset="0"/>
              <a:cs typeface="NikoshBAN" pitchFamily="2" charset="0"/>
            </a:endParaRPr>
          </a:p>
        </p:txBody>
      </p:sp>
      <p:sp>
        <p:nvSpPr>
          <p:cNvPr id="23" name="Rectangle 22"/>
          <p:cNvSpPr/>
          <p:nvPr/>
        </p:nvSpPr>
        <p:spPr>
          <a:xfrm>
            <a:off x="9906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p>
        </p:txBody>
      </p:sp>
      <p:sp>
        <p:nvSpPr>
          <p:cNvPr id="24" name="Rectangle 23"/>
          <p:cNvSpPr/>
          <p:nvPr/>
        </p:nvSpPr>
        <p:spPr>
          <a:xfrm>
            <a:off x="4733926"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bn-BD"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5" name="Rectangle 24"/>
          <p:cNvSpPr/>
          <p:nvPr/>
        </p:nvSpPr>
        <p:spPr>
          <a:xfrm>
            <a:off x="4733926"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27" name="Picture 26" descr="15151511.png"/>
          <p:cNvPicPr>
            <a:picLocks noChangeAspect="1"/>
          </p:cNvPicPr>
          <p:nvPr/>
        </p:nvPicPr>
        <p:blipFill>
          <a:blip r:embed="rId6"/>
          <a:stretch>
            <a:fillRect/>
          </a:stretch>
        </p:blipFill>
        <p:spPr>
          <a:xfrm>
            <a:off x="2209800" y="5175427"/>
            <a:ext cx="4572000" cy="1225373"/>
          </a:xfrm>
          <a:prstGeom prst="rect">
            <a:avLst/>
          </a:prstGeom>
        </p:spPr>
      </p:pic>
      <p:sp>
        <p:nvSpPr>
          <p:cNvPr id="16" name="TextBox 15"/>
          <p:cNvSpPr txBox="1"/>
          <p:nvPr/>
        </p:nvSpPr>
        <p:spPr>
          <a:xfrm>
            <a:off x="990600" y="3505200"/>
            <a:ext cx="22860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latin typeface="NikoshBAN" pitchFamily="2" charset="0"/>
                <a:cs typeface="NikoshBAN" pitchFamily="2" charset="0"/>
              </a:rPr>
              <a:t>i)</a:t>
            </a:r>
            <a:r>
              <a:rPr lang="bn-BD" sz="1600" dirty="0" smtClean="0">
                <a:latin typeface="NikoshBAN" pitchFamily="2" charset="0"/>
                <a:cs typeface="NikoshBAN" pitchFamily="2" charset="0"/>
              </a:rPr>
              <a:t> খড় ও কাঠের গুড়া </a:t>
            </a:r>
            <a:endParaRPr lang="en-US" sz="1600" dirty="0">
              <a:latin typeface="NikoshBAN" pitchFamily="2" charset="0"/>
              <a:cs typeface="NikoshBAN" pitchFamily="2" charset="0"/>
            </a:endParaRPr>
          </a:p>
        </p:txBody>
      </p:sp>
      <p:sp>
        <p:nvSpPr>
          <p:cNvPr id="17" name="TextBox 16"/>
          <p:cNvSpPr txBox="1"/>
          <p:nvPr/>
        </p:nvSpPr>
        <p:spPr>
          <a:xfrm>
            <a:off x="3429000" y="3505200"/>
            <a:ext cx="22860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1600" dirty="0" smtClean="0">
                <a:latin typeface="NikoshBAN" pitchFamily="2" charset="0"/>
                <a:cs typeface="NikoshBAN" pitchFamily="2" charset="0"/>
              </a:rPr>
              <a:t> </a:t>
            </a:r>
            <a:r>
              <a:rPr lang="en-US" sz="1600" dirty="0" smtClean="0">
                <a:latin typeface="NikoshBAN" pitchFamily="2" charset="0"/>
                <a:cs typeface="NikoshBAN" pitchFamily="2" charset="0"/>
              </a:rPr>
              <a:t>ii)</a:t>
            </a:r>
            <a:r>
              <a:rPr lang="bn-BD" sz="1600" dirty="0" smtClean="0">
                <a:latin typeface="NikoshBAN" pitchFamily="2" charset="0"/>
                <a:cs typeface="NikoshBAN" pitchFamily="2" charset="0"/>
              </a:rPr>
              <a:t> পচা পাতা </a:t>
            </a:r>
            <a:endParaRPr lang="en-US" sz="1600" dirty="0">
              <a:latin typeface="NikoshBAN" pitchFamily="2" charset="0"/>
              <a:cs typeface="NikoshBAN" pitchFamily="2" charset="0"/>
            </a:endParaRPr>
          </a:p>
        </p:txBody>
      </p:sp>
      <p:sp>
        <p:nvSpPr>
          <p:cNvPr id="18" name="TextBox 17"/>
          <p:cNvSpPr txBox="1"/>
          <p:nvPr/>
        </p:nvSpPr>
        <p:spPr>
          <a:xfrm>
            <a:off x="5867400" y="3505200"/>
            <a:ext cx="22860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1600" dirty="0" smtClean="0">
                <a:latin typeface="NikoshBAN" pitchFamily="2" charset="0"/>
                <a:cs typeface="NikoshBAN" pitchFamily="2" charset="0"/>
              </a:rPr>
              <a:t> </a:t>
            </a:r>
            <a:r>
              <a:rPr lang="en-US" sz="1600" dirty="0" smtClean="0">
                <a:latin typeface="NikoshBAN" pitchFamily="2" charset="0"/>
                <a:cs typeface="NikoshBAN" pitchFamily="2" charset="0"/>
              </a:rPr>
              <a:t>iii)</a:t>
            </a:r>
            <a:r>
              <a:rPr lang="bn-BD" sz="1600" dirty="0" smtClean="0">
                <a:latin typeface="NikoshBAN" pitchFamily="2" charset="0"/>
                <a:cs typeface="NikoshBAN" pitchFamily="2" charset="0"/>
              </a:rPr>
              <a:t> উর্বর জমি </a:t>
            </a:r>
            <a:endParaRPr lang="en-US" sz="1600"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12CF4F74-C24C-4DBC-A93A-AB35CB314D07}" type="slidenum">
              <a:rPr lang="en-US" smtClean="0"/>
              <a:pPr/>
              <a:t>21</a:t>
            </a:fld>
            <a:endParaRPr lang="en-US"/>
          </a:p>
        </p:txBody>
      </p:sp>
      <p:sp>
        <p:nvSpPr>
          <p:cNvPr id="19" name="Rectangle 18"/>
          <p:cNvSpPr/>
          <p:nvPr/>
        </p:nvSpPr>
        <p:spPr>
          <a:xfrm>
            <a:off x="990601" y="3962400"/>
            <a:ext cx="1752600" cy="22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1400" dirty="0" smtClean="0">
                <a:latin typeface="NikoshBAN" pitchFamily="2" charset="0"/>
                <a:cs typeface="NikoshBAN" pitchFamily="2" charset="0"/>
              </a:rPr>
              <a:t>নিচের কোনটি সঠিক</a:t>
            </a:r>
            <a:endParaRPr lang="en-US" sz="1400" dirty="0">
              <a:latin typeface="NikoshBAN" pitchFamily="2" charset="0"/>
              <a:cs typeface="NikoshBAN" pitchFamily="2" charset="0"/>
            </a:endParaRPr>
          </a:p>
        </p:txBody>
      </p:sp>
    </p:spTree>
    <p:extLst>
      <p:ext uri="{BB962C8B-B14F-4D97-AF65-F5344CB8AC3E}">
        <p14:creationId xmlns:p14="http://schemas.microsoft.com/office/powerpoint/2010/main"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51711"/>
            <a:ext cx="33528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বাড়ির কাজ </a:t>
            </a:r>
            <a:endParaRPr lang="en-US" sz="3600" dirty="0">
              <a:latin typeface="NikoshBAN" pitchFamily="2" charset="0"/>
              <a:cs typeface="NikoshBAN" pitchFamily="2" charset="0"/>
            </a:endParaRPr>
          </a:p>
        </p:txBody>
      </p:sp>
      <p:sp>
        <p:nvSpPr>
          <p:cNvPr id="5" name="TextBox 4"/>
          <p:cNvSpPr txBox="1"/>
          <p:nvPr/>
        </p:nvSpPr>
        <p:spPr>
          <a:xfrm>
            <a:off x="457200" y="4179332"/>
            <a:ext cx="8382000" cy="214526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buFont typeface="Wingdings" pitchFamily="2" charset="2"/>
              <a:buChar char="Ø"/>
            </a:pPr>
            <a:r>
              <a:rPr lang="bn-BD" sz="6000" dirty="0" smtClean="0">
                <a:latin typeface="NikoshBAN" pitchFamily="2" charset="0"/>
                <a:cs typeface="NikoshBAN" pitchFamily="2" charset="0"/>
              </a:rPr>
              <a:t> মাশরুম চাষের প্রয়োজনীয়তা বর্ননা কর।</a:t>
            </a:r>
            <a:endParaRPr lang="en-US" sz="6000" dirty="0" smtClean="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62050"/>
            <a:ext cx="5638800" cy="2876550"/>
          </a:xfrm>
          <a:prstGeom prst="rect">
            <a:avLst/>
          </a:prstGeom>
        </p:spPr>
      </p:pic>
    </p:spTree>
    <p:extLst>
      <p:ext uri="{BB962C8B-B14F-4D97-AF65-F5344CB8AC3E}">
        <p14:creationId xmlns:p14="http://schemas.microsoft.com/office/powerpoint/2010/main"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eat 1.jpg"/>
          <p:cNvPicPr>
            <a:picLocks noChangeAspect="1"/>
          </p:cNvPicPr>
          <p:nvPr/>
        </p:nvPicPr>
        <p:blipFill>
          <a:blip r:embed="rId3"/>
          <a:stretch>
            <a:fillRect/>
          </a:stretch>
        </p:blipFill>
        <p:spPr>
          <a:xfrm>
            <a:off x="1371600" y="304800"/>
            <a:ext cx="6400800" cy="4648200"/>
          </a:xfrm>
          <a:prstGeom prst="rect">
            <a:avLst/>
          </a:prstGeom>
        </p:spPr>
      </p:pic>
      <p:sp>
        <p:nvSpPr>
          <p:cNvPr id="5" name="Slide Number Placeholder 4"/>
          <p:cNvSpPr>
            <a:spLocks noGrp="1"/>
          </p:cNvSpPr>
          <p:nvPr>
            <p:ph type="sldNum" sz="quarter" idx="12"/>
          </p:nvPr>
        </p:nvSpPr>
        <p:spPr/>
        <p:txBody>
          <a:bodyPr/>
          <a:lstStyle/>
          <a:p>
            <a:fld id="{12CF4F74-C24C-4DBC-A93A-AB35CB314D07}" type="slidenum">
              <a:rPr lang="en-US" smtClean="0"/>
              <a:pPr/>
              <a:t>23</a:t>
            </a:fld>
            <a:endParaRPr lang="en-US"/>
          </a:p>
        </p:txBody>
      </p:sp>
      <p:sp>
        <p:nvSpPr>
          <p:cNvPr id="3" name="TextBox 2"/>
          <p:cNvSpPr txBox="1"/>
          <p:nvPr/>
        </p:nvSpPr>
        <p:spPr>
          <a:xfrm>
            <a:off x="2980929" y="5181600"/>
            <a:ext cx="2962671" cy="1569660"/>
          </a:xfrm>
          <a:prstGeom prst="rect">
            <a:avLst/>
          </a:prstGeom>
          <a:noFill/>
        </p:spPr>
        <p:txBody>
          <a:bodyPr wrap="none" rtlCol="0">
            <a:spAutoFit/>
          </a:bodyPr>
          <a:lstStyle/>
          <a:p>
            <a:r>
              <a:rPr lang="en-US" sz="9600" b="1" dirty="0" err="1" smtClean="0">
                <a:latin typeface="NikoshBAN" pitchFamily="2" charset="0"/>
                <a:cs typeface="NikoshBAN" pitchFamily="2" charset="0"/>
              </a:rPr>
              <a:t>ধন্যবাদ</a:t>
            </a:r>
            <a:endParaRPr lang="en-US" sz="9600" b="1" dirty="0">
              <a:latin typeface="NikoshBAN" pitchFamily="2" charset="0"/>
              <a:cs typeface="NikoshBAN" pitchFamily="2" charset="0"/>
            </a:endParaRPr>
          </a:p>
        </p:txBody>
      </p:sp>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প্রশ্নঃ ছবিগুলো দেখে আমরা কী বুঝতে পারছি? </a:t>
            </a:r>
            <a:endParaRPr lang="en-US" sz="3200" dirty="0">
              <a:latin typeface="NikoshBAN" pitchFamily="2" charset="0"/>
              <a:cs typeface="NikoshBAN" pitchFamily="2" charset="0"/>
            </a:endParaRPr>
          </a:p>
        </p:txBody>
      </p:sp>
      <p:sp>
        <p:nvSpPr>
          <p:cNvPr id="5" name="TextBox 4"/>
          <p:cNvSpPr txBox="1"/>
          <p:nvPr/>
        </p:nvSpPr>
        <p:spPr>
          <a:xfrm>
            <a:off x="838200" y="4953000"/>
            <a:ext cx="746760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উত্তরঃমাশরুম চাষ</a:t>
            </a:r>
            <a:endParaRPr lang="en-US" sz="54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3</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1" y="1600200"/>
            <a:ext cx="3810000" cy="2819400"/>
          </a:xfrm>
          <a:prstGeom prst="rect">
            <a:avLst/>
          </a:prstGeom>
          <a:ln w="5715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31620"/>
            <a:ext cx="4000500" cy="2887980"/>
          </a:xfrm>
          <a:prstGeom prst="rect">
            <a:avLst/>
          </a:prstGeom>
          <a:ln w="57150">
            <a:solidFill>
              <a:schemeClr val="tx1"/>
            </a:solidFill>
          </a:ln>
        </p:spPr>
      </p:pic>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438400"/>
            <a:ext cx="8382000" cy="1558052"/>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smtClean="0">
                <a:solidFill>
                  <a:schemeClr val="tx1"/>
                </a:solidFill>
                <a:latin typeface="NikoshBAN" pitchFamily="2" charset="0"/>
                <a:cs typeface="NikoshBAN" pitchFamily="2" charset="0"/>
              </a:rPr>
              <a:t>মাশরুম চাষের প্রয়োজনীয়তা </a:t>
            </a:r>
            <a:endParaRPr lang="en-US" sz="6600" dirty="0">
              <a:solidFill>
                <a:schemeClr val="tx1"/>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057400"/>
            <a:ext cx="8534400" cy="40386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এই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en-US" dirty="0" smtClean="0">
                <a:solidFill>
                  <a:srgbClr val="002060"/>
                </a:solidFill>
                <a:latin typeface="NikoshBAN" pitchFamily="2" charset="0"/>
                <a:cs typeface="NikoshBAN" pitchFamily="2" charset="0"/>
              </a:rPr>
              <a:t>-</a:t>
            </a:r>
          </a:p>
          <a:p>
            <a:pPr algn="l"/>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মাশরুম </a:t>
            </a:r>
            <a:r>
              <a:rPr lang="en-US" dirty="0" err="1" smtClean="0">
                <a:solidFill>
                  <a:srgbClr val="7030A0"/>
                </a:solidFill>
                <a:latin typeface="NikoshBAN" pitchFamily="2" charset="0"/>
                <a:cs typeface="NikoshBAN" pitchFamily="2" charset="0"/>
              </a:rPr>
              <a:t>কী</a:t>
            </a:r>
            <a:r>
              <a:rPr lang="en-US" dirty="0" smtClean="0">
                <a:solidFill>
                  <a:srgbClr val="7030A0"/>
                </a:solidFill>
                <a:latin typeface="NikoshBAN" pitchFamily="2" charset="0"/>
                <a:cs typeface="NikoshBAN" pitchFamily="2" charset="0"/>
              </a:rPr>
              <a:t> </a:t>
            </a:r>
            <a:r>
              <a:rPr lang="en-US" dirty="0" err="1" smtClean="0">
                <a:solidFill>
                  <a:srgbClr val="7030A0"/>
                </a:solidFill>
                <a:latin typeface="NikoshBAN" pitchFamily="2" charset="0"/>
                <a:cs typeface="NikoshBAN" pitchFamily="2" charset="0"/>
              </a:rPr>
              <a:t>তা</a:t>
            </a:r>
            <a:r>
              <a:rPr lang="en-US" dirty="0" smtClean="0">
                <a:solidFill>
                  <a:srgbClr val="7030A0"/>
                </a:solidFill>
                <a:latin typeface="NikoshBAN" pitchFamily="2" charset="0"/>
                <a:cs typeface="NikoshBAN" pitchFamily="2" charset="0"/>
              </a:rPr>
              <a:t> </a:t>
            </a:r>
            <a:r>
              <a:rPr lang="en-US" dirty="0" err="1" smtClean="0">
                <a:solidFill>
                  <a:srgbClr val="7030A0"/>
                </a:solidFill>
                <a:latin typeface="NikoshBAN" pitchFamily="2" charset="0"/>
                <a:cs typeface="NikoshBAN" pitchFamily="2" charset="0"/>
              </a:rPr>
              <a:t>বল</a:t>
            </a:r>
            <a:r>
              <a:rPr lang="bn-IN" dirty="0" smtClean="0">
                <a:solidFill>
                  <a:srgbClr val="7030A0"/>
                </a:solidFill>
                <a:latin typeface="NikoshBAN" pitchFamily="2" charset="0"/>
                <a:cs typeface="NikoshBAN" pitchFamily="2" charset="0"/>
              </a:rPr>
              <a:t>তে </a:t>
            </a:r>
            <a:r>
              <a:rPr lang="bn-BD" dirty="0" smtClean="0">
                <a:solidFill>
                  <a:srgbClr val="7030A0"/>
                </a:solidFill>
                <a:latin typeface="NikoshBAN" pitchFamily="2" charset="0"/>
                <a:cs typeface="NikoshBAN" pitchFamily="2" charset="0"/>
              </a:rPr>
              <a:t>পারবে</a:t>
            </a:r>
            <a:r>
              <a:rPr lang="en-US" dirty="0" smtClean="0">
                <a:solidFill>
                  <a:srgbClr val="7030A0"/>
                </a:solidFill>
                <a:latin typeface="NikoshBAN" pitchFamily="2" charset="0"/>
                <a:cs typeface="NikoshBAN" pitchFamily="2" charset="0"/>
              </a:rPr>
              <a:t>;</a:t>
            </a:r>
            <a:r>
              <a:rPr lang="bn-BD" dirty="0" smtClean="0">
                <a:solidFill>
                  <a:srgbClr val="7030A0"/>
                </a:solidFill>
                <a:latin typeface="NikoshBAN" pitchFamily="2" charset="0"/>
                <a:cs typeface="NikoshBAN" pitchFamily="2" charset="0"/>
              </a:rPr>
              <a:t>   </a:t>
            </a:r>
          </a:p>
          <a:p>
            <a:pPr algn="l"/>
            <a:r>
              <a:rPr lang="bn-BD" dirty="0" smtClean="0">
                <a:solidFill>
                  <a:srgbClr val="7030A0"/>
                </a:solidFill>
                <a:latin typeface="NikoshBAN" pitchFamily="2" charset="0"/>
                <a:cs typeface="NikoshBAN" pitchFamily="2" charset="0"/>
              </a:rPr>
              <a:t>২। মাশরুমের পুষ্টিমান সম্পর্কে ব্যাখ্যা করতে পারবে</a:t>
            </a:r>
            <a:r>
              <a:rPr lang="en-US" dirty="0" smtClean="0">
                <a:solidFill>
                  <a:srgbClr val="7030A0"/>
                </a:solidFill>
                <a:latin typeface="NikoshBAN" pitchFamily="2" charset="0"/>
                <a:cs typeface="NikoshBAN" pitchFamily="2" charset="0"/>
              </a:rPr>
              <a:t>;</a:t>
            </a:r>
            <a:r>
              <a:rPr lang="bn-BD" dirty="0" smtClean="0">
                <a:solidFill>
                  <a:srgbClr val="7030A0"/>
                </a:solidFill>
                <a:latin typeface="NikoshBAN" pitchFamily="2" charset="0"/>
                <a:cs typeface="NikoshBAN" pitchFamily="2" charset="0"/>
              </a:rPr>
              <a:t>  </a:t>
            </a:r>
          </a:p>
          <a:p>
            <a:pPr algn="l"/>
            <a:r>
              <a:rPr lang="bn-BD" dirty="0" smtClean="0">
                <a:solidFill>
                  <a:srgbClr val="7030A0"/>
                </a:solidFill>
                <a:latin typeface="NikoshBAN" pitchFamily="2" charset="0"/>
                <a:cs typeface="NikoshBAN" pitchFamily="2" charset="0"/>
              </a:rPr>
              <a:t>৩। রোগ প্রতিরোধে মাশরুমের ভূমিকা বর্ননা করতে পারবে</a:t>
            </a:r>
            <a:r>
              <a:rPr lang="en-US" dirty="0" smtClean="0">
                <a:solidFill>
                  <a:srgbClr val="7030A0"/>
                </a:solidFill>
                <a:latin typeface="NikoshBAN" pitchFamily="2" charset="0"/>
                <a:cs typeface="NikoshBAN" pitchFamily="2" charset="0"/>
              </a:rPr>
              <a:t>;</a:t>
            </a:r>
            <a:endParaRPr lang="bn-BD" dirty="0" smtClean="0">
              <a:solidFill>
                <a:srgbClr val="7030A0"/>
              </a:solidFill>
              <a:latin typeface="NikoshBAN" pitchFamily="2" charset="0"/>
              <a:cs typeface="NikoshBAN" pitchFamily="2" charset="0"/>
            </a:endParaRPr>
          </a:p>
          <a:p>
            <a:pPr algn="l"/>
            <a:r>
              <a:rPr lang="bn-BD" dirty="0" smtClean="0">
                <a:solidFill>
                  <a:srgbClr val="7030A0"/>
                </a:solidFill>
                <a:latin typeface="NikoshBAN" pitchFamily="2" charset="0"/>
                <a:cs typeface="NikoshBAN" pitchFamily="2" charset="0"/>
              </a:rPr>
              <a:t>৪। মাশরুম চাষের অর্থনৈতিক গুরুত্ব বিশ্লেষণ করতে পারবে।  </a:t>
            </a:r>
            <a:endParaRPr lang="en-US" dirty="0" smtClean="0">
              <a:solidFill>
                <a:srgbClr val="7030A0"/>
              </a:solidFill>
              <a:latin typeface="NikoshBAN" pitchFamily="2" charset="0"/>
              <a:cs typeface="NikoshBAN" pitchFamily="2" charset="0"/>
            </a:endParaRPr>
          </a:p>
        </p:txBody>
      </p:sp>
      <p:sp>
        <p:nvSpPr>
          <p:cNvPr id="6" name="Title 1"/>
          <p:cNvSpPr txBox="1">
            <a:spLocks/>
          </p:cNvSpPr>
          <p:nvPr/>
        </p:nvSpPr>
        <p:spPr>
          <a:xfrm>
            <a:off x="914400" y="685800"/>
            <a:ext cx="7315201" cy="838199"/>
          </a:xfrm>
          <a:prstGeom prst="ribbon">
            <a:avLst/>
          </a:prstGeom>
          <a:blipFill>
            <a:blip r:embed="rId3"/>
            <a:tile tx="0" ty="0" sx="100000" sy="100000" flip="none" algn="tl"/>
          </a:blip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448528B2-A734-4EF3-AA1C-A433920626D1}" type="slidenum">
              <a:rPr lang="en-US" smtClean="0"/>
              <a:pPr/>
              <a:t>5</a:t>
            </a:fld>
            <a:endParaRPr lang="en-US"/>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3200400" y="1905000"/>
            <a:ext cx="2743200" cy="2362200"/>
          </a:xfrm>
          <a:prstGeom prst="roundRect">
            <a:avLst/>
          </a:prstGeom>
          <a:ln w="28575">
            <a:solidFill>
              <a:srgbClr val="7030A0"/>
            </a:solidFill>
          </a:ln>
        </p:spPr>
      </p:pic>
      <p:pic>
        <p:nvPicPr>
          <p:cNvPr id="4" name="Picture 3" descr="full_1518886821_1403032525.jpg"/>
          <p:cNvPicPr>
            <a:picLocks noChangeAspect="1"/>
          </p:cNvPicPr>
          <p:nvPr/>
        </p:nvPicPr>
        <p:blipFill>
          <a:blip r:embed="rId4"/>
          <a:stretch>
            <a:fillRect/>
          </a:stretch>
        </p:blipFill>
        <p:spPr>
          <a:xfrm>
            <a:off x="304800" y="1905000"/>
            <a:ext cx="2743200" cy="2362200"/>
          </a:xfrm>
          <a:prstGeom prst="roundRect">
            <a:avLst/>
          </a:prstGeom>
          <a:ln w="28575">
            <a:solidFill>
              <a:srgbClr val="7030A0"/>
            </a:solidFill>
          </a:ln>
        </p:spPr>
      </p:pic>
      <p:pic>
        <p:nvPicPr>
          <p:cNvPr id="5" name="Picture 4" descr="images.jpg"/>
          <p:cNvPicPr>
            <a:picLocks noChangeAspect="1"/>
          </p:cNvPicPr>
          <p:nvPr/>
        </p:nvPicPr>
        <p:blipFill>
          <a:blip r:embed="rId5"/>
          <a:srcRect r="2778" b="7710"/>
          <a:stretch>
            <a:fillRect/>
          </a:stretch>
        </p:blipFill>
        <p:spPr>
          <a:xfrm>
            <a:off x="6096000" y="1905000"/>
            <a:ext cx="2743200" cy="2362200"/>
          </a:xfrm>
          <a:prstGeom prst="roundRect">
            <a:avLst/>
          </a:prstGeom>
          <a:ln w="28575">
            <a:solidFill>
              <a:srgbClr val="7030A0"/>
            </a:solidFill>
          </a:ln>
        </p:spPr>
      </p:pic>
      <p:sp>
        <p:nvSpPr>
          <p:cNvPr id="10" name="TextBox 9"/>
          <p:cNvSpPr txBox="1"/>
          <p:nvPr/>
        </p:nvSpPr>
        <p:spPr>
          <a:xfrm>
            <a:off x="1524000" y="564118"/>
            <a:ext cx="60198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প্রশ্নঃ মাশরুম কী? </a:t>
            </a:r>
            <a:endParaRPr lang="en-US" sz="4000" dirty="0">
              <a:latin typeface="NikoshBAN" pitchFamily="2" charset="0"/>
              <a:cs typeface="NikoshBAN" pitchFamily="2" charset="0"/>
            </a:endParaRPr>
          </a:p>
        </p:txBody>
      </p:sp>
      <p:sp>
        <p:nvSpPr>
          <p:cNvPr id="11" name="TextBox 10"/>
          <p:cNvSpPr txBox="1"/>
          <p:nvPr/>
        </p:nvSpPr>
        <p:spPr>
          <a:xfrm>
            <a:off x="609600" y="4724400"/>
            <a:ext cx="8077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600" dirty="0">
                <a:latin typeface="NikoshBAN" pitchFamily="2" charset="0"/>
                <a:cs typeface="NikoshBAN" pitchFamily="2" charset="0"/>
              </a:rPr>
              <a:t> </a:t>
            </a:r>
            <a:r>
              <a:rPr lang="bn-BD" sz="3600" dirty="0" smtClean="0">
                <a:latin typeface="NikoshBAN" pitchFamily="2" charset="0"/>
                <a:cs typeface="NikoshBAN" pitchFamily="2" charset="0"/>
              </a:rPr>
              <a:t> মাশরুম এমন এক ধরনের ছত্রাক যা সম্পূর্ন খাওয়ার উপযোগী, </a:t>
            </a:r>
            <a:r>
              <a:rPr lang="bn-IN" sz="3600" dirty="0" smtClean="0">
                <a:latin typeface="NikoshBAN" pitchFamily="2" charset="0"/>
                <a:cs typeface="NikoshBAN" pitchFamily="2" charset="0"/>
              </a:rPr>
              <a:t>পুষ্টিকর</a:t>
            </a:r>
            <a:r>
              <a:rPr lang="bn-BD" sz="3600" dirty="0" smtClean="0">
                <a:latin typeface="NikoshBAN" pitchFamily="2" charset="0"/>
                <a:cs typeface="NikoshBAN" pitchFamily="2" charset="0"/>
              </a:rPr>
              <a:t>, সুস্বাদু ও ঔষধিগুণ সম্পন্ন ।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900" decel="100000" fill="hold"/>
                                        <p:tgtEl>
                                          <p:spTgt spid="1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cstate="print"/>
          <a:stretch>
            <a:fillRect/>
          </a:stretch>
        </p:blipFill>
        <p:spPr>
          <a:xfrm>
            <a:off x="4724400" y="1219200"/>
            <a:ext cx="3810000" cy="2455333"/>
          </a:xfrm>
          <a:prstGeom prst="roundRect">
            <a:avLst/>
          </a:prstGeom>
          <a:ln w="28575">
            <a:solidFill>
              <a:srgbClr val="7030A0"/>
            </a:solidFill>
          </a:ln>
        </p:spPr>
      </p:pic>
      <p:pic>
        <p:nvPicPr>
          <p:cNvPr id="7" name="Picture 6" descr="full_1518886821_1403032525.jpg"/>
          <p:cNvPicPr>
            <a:picLocks noChangeAspect="1"/>
          </p:cNvPicPr>
          <p:nvPr/>
        </p:nvPicPr>
        <p:blipFill>
          <a:blip r:embed="rId4" cstate="print"/>
          <a:stretch>
            <a:fillRect/>
          </a:stretch>
        </p:blipFill>
        <p:spPr>
          <a:xfrm>
            <a:off x="609600" y="3886200"/>
            <a:ext cx="3810000" cy="2455333"/>
          </a:xfrm>
          <a:prstGeom prst="roundRect">
            <a:avLst/>
          </a:prstGeom>
          <a:ln w="28575">
            <a:solidFill>
              <a:srgbClr val="7030A0"/>
            </a:solidFill>
          </a:ln>
        </p:spPr>
      </p:pic>
      <p:pic>
        <p:nvPicPr>
          <p:cNvPr id="8" name="Picture 7" descr="rice-plant.jpg"/>
          <p:cNvPicPr>
            <a:picLocks noChangeAspect="1"/>
          </p:cNvPicPr>
          <p:nvPr/>
        </p:nvPicPr>
        <p:blipFill>
          <a:blip r:embed="rId5"/>
          <a:stretch>
            <a:fillRect/>
          </a:stretch>
        </p:blipFill>
        <p:spPr>
          <a:xfrm>
            <a:off x="4724400" y="3886200"/>
            <a:ext cx="3810000" cy="2455333"/>
          </a:xfrm>
          <a:prstGeom prst="roundRect">
            <a:avLst/>
          </a:prstGeom>
          <a:ln w="28575">
            <a:solidFill>
              <a:srgbClr val="7030A0"/>
            </a:solidFill>
          </a:ln>
        </p:spPr>
      </p:pic>
      <p:pic>
        <p:nvPicPr>
          <p:cNvPr id="4" name="Picture 3" descr="full_1518886821_1403032525.jpg"/>
          <p:cNvPicPr>
            <a:picLocks noChangeAspect="1"/>
          </p:cNvPicPr>
          <p:nvPr/>
        </p:nvPicPr>
        <p:blipFill>
          <a:blip r:embed="rId6" cstate="print"/>
          <a:stretch>
            <a:fillRect/>
          </a:stretch>
        </p:blipFill>
        <p:spPr>
          <a:xfrm>
            <a:off x="609600" y="1219200"/>
            <a:ext cx="3810000" cy="2438400"/>
          </a:xfrm>
          <a:prstGeom prst="roundRect">
            <a:avLst/>
          </a:prstGeom>
          <a:ln w="28575">
            <a:solidFill>
              <a:srgbClr val="7030A0"/>
            </a:solidFill>
          </a:ln>
        </p:spPr>
      </p:pic>
      <p:sp>
        <p:nvSpPr>
          <p:cNvPr id="10" name="TextBox 9"/>
          <p:cNvSpPr txBox="1"/>
          <p:nvPr/>
        </p:nvSpPr>
        <p:spPr>
          <a:xfrm>
            <a:off x="1143001" y="419814"/>
            <a:ext cx="6816164"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মাশরুম দিয়ে তৈরি নানা রকমের মুখরোচক খাবার</a:t>
            </a:r>
            <a:endParaRPr lang="en-US" sz="3200" dirty="0">
              <a:latin typeface="NikoshBAN" pitchFamily="2" charset="0"/>
              <a:cs typeface="NikoshBAN" pitchFamily="2" charset="0"/>
            </a:endParaRPr>
          </a:p>
        </p:txBody>
      </p:sp>
      <p:sp>
        <p:nvSpPr>
          <p:cNvPr id="9" name="Slide Number Placeholder 8"/>
          <p:cNvSpPr>
            <a:spLocks noGrp="1"/>
          </p:cNvSpPr>
          <p:nvPr>
            <p:ph type="sldNum" sz="quarter" idx="12"/>
          </p:nvPr>
        </p:nvSpPr>
        <p:spPr/>
        <p:txBody>
          <a:bodyPr/>
          <a:lstStyle/>
          <a:p>
            <a:fld id="{448528B2-A734-4EF3-AA1C-A433920626D1}" type="slidenum">
              <a:rPr lang="en-US" smtClean="0"/>
              <a:pPr/>
              <a:t>7</a:t>
            </a:fld>
            <a:endParaRPr lang="en-US" dirty="0"/>
          </a:p>
        </p:txBody>
      </p:sp>
      <p:sp>
        <p:nvSpPr>
          <p:cNvPr id="13" name="TextBox 12"/>
          <p:cNvSpPr txBox="1"/>
          <p:nvPr/>
        </p:nvSpPr>
        <p:spPr>
          <a:xfrm>
            <a:off x="1219200" y="2971800"/>
            <a:ext cx="2743200" cy="523220"/>
          </a:xfrm>
          <a:prstGeom prst="rect">
            <a:avLst/>
          </a:prstGeom>
          <a:noFill/>
        </p:spPr>
        <p:txBody>
          <a:bodyPr wrap="square" rtlCol="0">
            <a:spAutoFit/>
          </a:bodyPr>
          <a:lstStyle/>
          <a:p>
            <a:pPr algn="ctr"/>
            <a:r>
              <a:rPr lang="bn-BD"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rPr>
              <a:t>নুডুলস </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4" name="TextBox 13"/>
          <p:cNvSpPr txBox="1"/>
          <p:nvPr/>
        </p:nvSpPr>
        <p:spPr>
          <a:xfrm>
            <a:off x="1066800" y="5420380"/>
            <a:ext cx="2743200" cy="523220"/>
          </a:xfrm>
          <a:prstGeom prst="rect">
            <a:avLst/>
          </a:prstGeom>
          <a:noFill/>
        </p:spPr>
        <p:txBody>
          <a:bodyPr wrap="square" rtlCol="0">
            <a:spAutoFit/>
          </a:bodyPr>
          <a:lstStyle/>
          <a:p>
            <a:pPr algn="ctr"/>
            <a:r>
              <a:rPr lang="bn-BD"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rPr>
              <a:t>বিরিয়ানি</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5" name="TextBox 14"/>
          <p:cNvSpPr txBox="1"/>
          <p:nvPr/>
        </p:nvSpPr>
        <p:spPr>
          <a:xfrm>
            <a:off x="5334000" y="5410200"/>
            <a:ext cx="2743200" cy="523220"/>
          </a:xfrm>
          <a:prstGeom prst="rect">
            <a:avLst/>
          </a:prstGeom>
          <a:noFill/>
        </p:spPr>
        <p:txBody>
          <a:bodyPr wrap="square" rtlCol="0">
            <a:spAutoFit/>
          </a:bodyPr>
          <a:lstStyle/>
          <a:p>
            <a:pPr algn="ctr"/>
            <a:r>
              <a:rPr lang="bn-BD"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rPr>
              <a:t>মাশরুম দিয়ে চিংড়ি</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6" name="TextBox 15"/>
          <p:cNvSpPr txBox="1"/>
          <p:nvPr/>
        </p:nvSpPr>
        <p:spPr>
          <a:xfrm>
            <a:off x="5257800" y="2971800"/>
            <a:ext cx="2743200" cy="523220"/>
          </a:xfrm>
          <a:prstGeom prst="rect">
            <a:avLst/>
          </a:prstGeom>
          <a:noFill/>
        </p:spPr>
        <p:txBody>
          <a:bodyPr wrap="square" rtlCol="0">
            <a:spAutoFit/>
          </a:bodyPr>
          <a:lstStyle/>
          <a:p>
            <a:pPr algn="ctr"/>
            <a:r>
              <a:rPr lang="bn-BD"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rPr>
              <a:t>স্যুপ</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900" decel="100000" fill="hold"/>
                                        <p:tgtEl>
                                          <p:spTgt spid="10"/>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381000"/>
            <a:ext cx="63246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মাশরুমের পুষ্টিমান </a:t>
            </a:r>
            <a:endParaRPr lang="en-US" sz="4000" dirty="0">
              <a:latin typeface="NikoshBAN" pitchFamily="2" charset="0"/>
              <a:cs typeface="NikoshBAN" pitchFamily="2" charset="0"/>
            </a:endParaRPr>
          </a:p>
        </p:txBody>
      </p:sp>
      <p:sp>
        <p:nvSpPr>
          <p:cNvPr id="4" name="TextBox 3"/>
          <p:cNvSpPr txBox="1"/>
          <p:nvPr/>
        </p:nvSpPr>
        <p:spPr>
          <a:xfrm>
            <a:off x="914400" y="5212318"/>
            <a:ext cx="7391400"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প্রতি ১০০ গ্রাম শুকনা মাশরুমে রয়েছে ২৫-৩৫ গ্রাম আমিষ, </a:t>
            </a:r>
            <a:endParaRPr lang="en-US" sz="2800" dirty="0">
              <a:latin typeface="NikoshBAN" pitchFamily="2" charset="0"/>
              <a:cs typeface="NikoshBAN" pitchFamily="2" charset="0"/>
            </a:endParaRPr>
          </a:p>
        </p:txBody>
      </p:sp>
      <p:pic>
        <p:nvPicPr>
          <p:cNvPr id="12" name="Picture 11" descr="rice-plant.jpg"/>
          <p:cNvPicPr>
            <a:picLocks noChangeAspect="1"/>
          </p:cNvPicPr>
          <p:nvPr/>
        </p:nvPicPr>
        <p:blipFill>
          <a:blip r:embed="rId3"/>
          <a:stretch>
            <a:fillRect/>
          </a:stretch>
        </p:blipFill>
        <p:spPr>
          <a:xfrm>
            <a:off x="381000" y="1447800"/>
            <a:ext cx="4114800" cy="3276600"/>
          </a:xfrm>
          <a:prstGeom prst="roundRect">
            <a:avLst/>
          </a:prstGeom>
          <a:ln w="28575">
            <a:solidFill>
              <a:srgbClr val="7030A0"/>
            </a:solidFill>
          </a:ln>
        </p:spPr>
      </p:pic>
      <p:pic>
        <p:nvPicPr>
          <p:cNvPr id="13" name="Picture 12" descr="images.jpg"/>
          <p:cNvPicPr>
            <a:picLocks noChangeAspect="1"/>
          </p:cNvPicPr>
          <p:nvPr/>
        </p:nvPicPr>
        <p:blipFill>
          <a:blip r:embed="rId4"/>
          <a:stretch>
            <a:fillRect/>
          </a:stretch>
        </p:blipFill>
        <p:spPr>
          <a:xfrm>
            <a:off x="4648200" y="1447800"/>
            <a:ext cx="4114800" cy="3276600"/>
          </a:xfrm>
          <a:prstGeom prst="roundRect">
            <a:avLst/>
          </a:prstGeom>
          <a:ln w="28575">
            <a:solidFill>
              <a:srgbClr val="7030A0"/>
            </a:solidFill>
          </a:ln>
        </p:spPr>
      </p:pic>
      <p:pic>
        <p:nvPicPr>
          <p:cNvPr id="9" name="Picture 8" descr="images.jpg"/>
          <p:cNvPicPr>
            <a:picLocks noChangeAspect="1"/>
          </p:cNvPicPr>
          <p:nvPr/>
        </p:nvPicPr>
        <p:blipFill>
          <a:blip r:embed="rId5"/>
          <a:stretch>
            <a:fillRect/>
          </a:stretch>
        </p:blipFill>
        <p:spPr>
          <a:xfrm>
            <a:off x="4648200" y="1447800"/>
            <a:ext cx="4114800" cy="3276600"/>
          </a:xfrm>
          <a:prstGeom prst="roundRect">
            <a:avLst/>
          </a:prstGeom>
          <a:ln w="28575">
            <a:solidFill>
              <a:srgbClr val="7030A0"/>
            </a:solidFill>
          </a:ln>
        </p:spPr>
      </p:pic>
      <p:sp>
        <p:nvSpPr>
          <p:cNvPr id="10" name="TextBox 9"/>
          <p:cNvSpPr txBox="1"/>
          <p:nvPr/>
        </p:nvSpPr>
        <p:spPr>
          <a:xfrm>
            <a:off x="914400" y="5212318"/>
            <a:ext cx="7391400"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১০-১৫ গ্রাম সব ধরনের ভিটামিন ও মিনারেলস, </a:t>
            </a:r>
            <a:endParaRPr lang="en-US" sz="2800" dirty="0">
              <a:latin typeface="NikoshBAN" pitchFamily="2" charset="0"/>
              <a:cs typeface="NikoshBAN" pitchFamily="2" charset="0"/>
            </a:endParaRPr>
          </a:p>
        </p:txBody>
      </p:sp>
      <p:pic>
        <p:nvPicPr>
          <p:cNvPr id="11" name="Picture 10" descr="images.jpg"/>
          <p:cNvPicPr>
            <a:picLocks noChangeAspect="1"/>
          </p:cNvPicPr>
          <p:nvPr/>
        </p:nvPicPr>
        <p:blipFill>
          <a:blip r:embed="rId6"/>
          <a:stretch>
            <a:fillRect/>
          </a:stretch>
        </p:blipFill>
        <p:spPr>
          <a:xfrm>
            <a:off x="4648200" y="1447800"/>
            <a:ext cx="4114800" cy="3276600"/>
          </a:xfrm>
          <a:prstGeom prst="roundRect">
            <a:avLst/>
          </a:prstGeom>
          <a:ln w="28575">
            <a:solidFill>
              <a:srgbClr val="7030A0"/>
            </a:solidFill>
          </a:ln>
        </p:spPr>
      </p:pic>
      <p:sp>
        <p:nvSpPr>
          <p:cNvPr id="14" name="TextBox 13"/>
          <p:cNvSpPr txBox="1"/>
          <p:nvPr/>
        </p:nvSpPr>
        <p:spPr>
          <a:xfrm>
            <a:off x="914400" y="5212318"/>
            <a:ext cx="7391400"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৪০-৫০ গ্রাম শর্করা ও আঁশ,</a:t>
            </a:r>
            <a:endParaRPr lang="en-US" sz="2800" dirty="0">
              <a:latin typeface="NikoshBAN" pitchFamily="2" charset="0"/>
              <a:cs typeface="NikoshBAN" pitchFamily="2" charset="0"/>
            </a:endParaRPr>
          </a:p>
        </p:txBody>
      </p:sp>
      <p:pic>
        <p:nvPicPr>
          <p:cNvPr id="15" name="Picture 14" descr="images.jpg"/>
          <p:cNvPicPr>
            <a:picLocks noChangeAspect="1"/>
          </p:cNvPicPr>
          <p:nvPr/>
        </p:nvPicPr>
        <p:blipFill>
          <a:blip r:embed="rId7"/>
          <a:stretch>
            <a:fillRect/>
          </a:stretch>
        </p:blipFill>
        <p:spPr>
          <a:xfrm>
            <a:off x="4648200" y="1447800"/>
            <a:ext cx="4114800" cy="3276600"/>
          </a:xfrm>
          <a:prstGeom prst="roundRect">
            <a:avLst/>
          </a:prstGeom>
          <a:ln w="28575">
            <a:solidFill>
              <a:srgbClr val="7030A0"/>
            </a:solidFill>
          </a:ln>
        </p:spPr>
      </p:pic>
      <p:sp>
        <p:nvSpPr>
          <p:cNvPr id="16" name="TextBox 15"/>
          <p:cNvSpPr txBox="1"/>
          <p:nvPr/>
        </p:nvSpPr>
        <p:spPr>
          <a:xfrm>
            <a:off x="914400" y="5212318"/>
            <a:ext cx="7391400" cy="57888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এবং ৪-৬ গ্রাম চর্বি। </a:t>
            </a:r>
            <a:endParaRPr lang="en-US" sz="2800" dirty="0">
              <a:latin typeface="NikoshBAN" pitchFamily="2" charset="0"/>
              <a:cs typeface="NikoshBAN" pitchFamily="2" charset="0"/>
            </a:endParaRPr>
          </a:p>
        </p:txBody>
      </p:sp>
      <p:sp>
        <p:nvSpPr>
          <p:cNvPr id="17" name="Slide Number Placeholder 16"/>
          <p:cNvSpPr>
            <a:spLocks noGrp="1"/>
          </p:cNvSpPr>
          <p:nvPr>
            <p:ph type="sldNum" sz="quarter" idx="12"/>
          </p:nvPr>
        </p:nvSpPr>
        <p:spPr/>
        <p:txBody>
          <a:bodyPr/>
          <a:lstStyle/>
          <a:p>
            <a:fld id="{448528B2-A734-4EF3-AA1C-A433920626D1}" type="slidenum">
              <a:rPr lang="en-US" smtClean="0"/>
              <a:pPr/>
              <a:t>8</a:t>
            </a:fld>
            <a:endParaRPr 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4)">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cTn>
                              </p:par>
                              <p:par>
                                <p:cTn id="30" presetID="37"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4)">
                                      <p:cBhvr>
                                        <p:cTn id="40" dur="2000"/>
                                        <p:tgtEl>
                                          <p:spTgt spid="11"/>
                                        </p:tgtEl>
                                      </p:cBhvr>
                                    </p:animEffect>
                                  </p:childTnLst>
                                </p:cTn>
                              </p:par>
                              <p:par>
                                <p:cTn id="41" presetID="37"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heel(4)">
                                      <p:cBhvr>
                                        <p:cTn id="51" dur="2000"/>
                                        <p:tgtEl>
                                          <p:spTgt spid="15"/>
                                        </p:tgtEl>
                                      </p:cBhvr>
                                    </p:animEffect>
                                  </p:childTnLst>
                                </p:cTn>
                              </p:par>
                              <p:par>
                                <p:cTn id="52" presetID="37"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900" decel="100000" fill="hold"/>
                                        <p:tgtEl>
                                          <p:spTgt spid="16"/>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0"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4" name="Title 1"/>
          <p:cNvSpPr txBox="1">
            <a:spLocks/>
          </p:cNvSpPr>
          <p:nvPr/>
        </p:nvSpPr>
        <p:spPr>
          <a:xfrm>
            <a:off x="762000" y="5334000"/>
            <a:ext cx="76962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3200" dirty="0" smtClean="0">
                <a:latin typeface="NikoshBAN" pitchFamily="2" charset="0"/>
                <a:cs typeface="NikoshBAN" pitchFamily="2" charset="0"/>
              </a:rPr>
              <a:t>প্রতি ১০০ গ্রাম শুকনা মাশরুমে কী কী পুষ্টি উপাদান থাকে?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236" y="1595438"/>
            <a:ext cx="4144164" cy="3052762"/>
          </a:xfrm>
          <a:prstGeom prst="rect">
            <a:avLst/>
          </a:prstGeom>
          <a:blipFill>
            <a:blip r:embed="rId4"/>
            <a:tile tx="0" ty="0" sx="100000" sy="100000" flip="none" algn="tl"/>
          </a: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838</Words>
  <Application>Microsoft Office PowerPoint</Application>
  <PresentationFormat>On-screen Show (4:3)</PresentationFormat>
  <Paragraphs>156</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c:creator>
  <cp:lastModifiedBy>com</cp:lastModifiedBy>
  <cp:revision>221</cp:revision>
  <dcterms:created xsi:type="dcterms:W3CDTF">2015-04-16T02:28:16Z</dcterms:created>
  <dcterms:modified xsi:type="dcterms:W3CDTF">2021-01-04T05:49:21Z</dcterms:modified>
</cp:coreProperties>
</file>