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696" r:id="rId3"/>
  </p:sldMasterIdLst>
  <p:notesMasterIdLst>
    <p:notesMasterId r:id="rId30"/>
  </p:notesMasterIdLst>
  <p:sldIdLst>
    <p:sldId id="298" r:id="rId4"/>
    <p:sldId id="309" r:id="rId5"/>
    <p:sldId id="307" r:id="rId6"/>
    <p:sldId id="308" r:id="rId7"/>
    <p:sldId id="260" r:id="rId8"/>
    <p:sldId id="281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85" r:id="rId18"/>
    <p:sldId id="306" r:id="rId19"/>
    <p:sldId id="286" r:id="rId20"/>
    <p:sldId id="272" r:id="rId21"/>
    <p:sldId id="273" r:id="rId22"/>
    <p:sldId id="289" r:id="rId23"/>
    <p:sldId id="287" r:id="rId24"/>
    <p:sldId id="275" r:id="rId25"/>
    <p:sldId id="288" r:id="rId26"/>
    <p:sldId id="276" r:id="rId27"/>
    <p:sldId id="277" r:id="rId28"/>
    <p:sldId id="297" r:id="rId29"/>
  </p:sldIdLst>
  <p:sldSz cx="12801600" cy="7772400"/>
  <p:notesSz cx="6858000" cy="9144000"/>
  <p:defaultTextStyle>
    <a:defPPr>
      <a:defRPr lang="en-US"/>
    </a:defPPr>
    <a:lvl1pPr marL="0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117551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 autoAdjust="0"/>
    <p:restoredTop sz="94660"/>
  </p:normalViewPr>
  <p:slideViewPr>
    <p:cSldViewPr>
      <p:cViewPr varScale="1">
        <p:scale>
          <a:sx n="59" d="100"/>
          <a:sy n="59" d="100"/>
        </p:scale>
        <p:origin x="762" y="78"/>
      </p:cViewPr>
      <p:guideLst>
        <p:guide orient="horz" pos="2496"/>
        <p:guide pos="7632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001F-3FD7-41BF-9B46-FA6A22E5CC2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1143000"/>
            <a:ext cx="5080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95DA-9A5F-4606-BE3B-ACFE0AB3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0" y="1143000"/>
            <a:ext cx="5080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995DA-9A5F-4606-BE3B-ACFE0AB344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813564"/>
            <a:ext cx="1152144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3" y="352637"/>
            <a:ext cx="4031615" cy="751691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9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6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5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5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2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13564"/>
            <a:ext cx="1152144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0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0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6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0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50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7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1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4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1"/>
            <a:ext cx="10881360" cy="154368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6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28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05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5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33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10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54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9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7625" indent="0">
              <a:buNone/>
              <a:defRPr sz="2600" b="1"/>
            </a:lvl2pPr>
            <a:lvl3pPr marL="1175252" indent="0">
              <a:buNone/>
              <a:defRPr sz="2300" b="1"/>
            </a:lvl3pPr>
            <a:lvl4pPr marL="1762879" indent="0">
              <a:buNone/>
              <a:defRPr sz="2100" b="1"/>
            </a:lvl4pPr>
            <a:lvl5pPr marL="2350505" indent="0">
              <a:buNone/>
              <a:defRPr sz="2100" b="1"/>
            </a:lvl5pPr>
            <a:lvl6pPr marL="2938130" indent="0">
              <a:buNone/>
              <a:defRPr sz="2100" b="1"/>
            </a:lvl6pPr>
            <a:lvl7pPr marL="3525756" indent="0">
              <a:buNone/>
              <a:defRPr sz="2100" b="1"/>
            </a:lvl7pPr>
            <a:lvl8pPr marL="4113382" indent="0">
              <a:buNone/>
              <a:defRPr sz="2100" b="1"/>
            </a:lvl8pPr>
            <a:lvl9pPr marL="470100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0" y="1739795"/>
            <a:ext cx="5658485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7625" indent="0">
              <a:buNone/>
              <a:defRPr sz="2600" b="1"/>
            </a:lvl2pPr>
            <a:lvl3pPr marL="1175252" indent="0">
              <a:buNone/>
              <a:defRPr sz="2300" b="1"/>
            </a:lvl3pPr>
            <a:lvl4pPr marL="1762879" indent="0">
              <a:buNone/>
              <a:defRPr sz="2100" b="1"/>
            </a:lvl4pPr>
            <a:lvl5pPr marL="2350505" indent="0">
              <a:buNone/>
              <a:defRPr sz="2100" b="1"/>
            </a:lvl5pPr>
            <a:lvl6pPr marL="2938130" indent="0">
              <a:buNone/>
              <a:defRPr sz="2100" b="1"/>
            </a:lvl6pPr>
            <a:lvl7pPr marL="3525756" indent="0">
              <a:buNone/>
              <a:defRPr sz="2100" b="1"/>
            </a:lvl7pPr>
            <a:lvl8pPr marL="4113382" indent="0">
              <a:buNone/>
              <a:defRPr sz="2100" b="1"/>
            </a:lvl8pPr>
            <a:lvl9pPr marL="470100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0" y="2464859"/>
            <a:ext cx="5658485" cy="447812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7625" indent="0">
              <a:buNone/>
              <a:defRPr sz="1500"/>
            </a:lvl2pPr>
            <a:lvl3pPr marL="1175252" indent="0">
              <a:buNone/>
              <a:defRPr sz="1300"/>
            </a:lvl3pPr>
            <a:lvl4pPr marL="1762879" indent="0">
              <a:buNone/>
              <a:defRPr sz="1200"/>
            </a:lvl4pPr>
            <a:lvl5pPr marL="2350505" indent="0">
              <a:buNone/>
              <a:defRPr sz="1200"/>
            </a:lvl5pPr>
            <a:lvl6pPr marL="2938130" indent="0">
              <a:buNone/>
              <a:defRPr sz="1200"/>
            </a:lvl6pPr>
            <a:lvl7pPr marL="3525756" indent="0">
              <a:buNone/>
              <a:defRPr sz="1200"/>
            </a:lvl7pPr>
            <a:lvl8pPr marL="4113382" indent="0">
              <a:buNone/>
              <a:defRPr sz="1200"/>
            </a:lvl8pPr>
            <a:lvl9pPr marL="470100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3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7625" indent="0">
              <a:buNone/>
              <a:defRPr sz="3600"/>
            </a:lvl2pPr>
            <a:lvl3pPr marL="1175252" indent="0">
              <a:buNone/>
              <a:defRPr sz="3100"/>
            </a:lvl3pPr>
            <a:lvl4pPr marL="1762879" indent="0">
              <a:buNone/>
              <a:defRPr sz="2600"/>
            </a:lvl4pPr>
            <a:lvl5pPr marL="2350505" indent="0">
              <a:buNone/>
              <a:defRPr sz="2600"/>
            </a:lvl5pPr>
            <a:lvl6pPr marL="2938130" indent="0">
              <a:buNone/>
              <a:defRPr sz="2600"/>
            </a:lvl6pPr>
            <a:lvl7pPr marL="3525756" indent="0">
              <a:buNone/>
              <a:defRPr sz="2600"/>
            </a:lvl7pPr>
            <a:lvl8pPr marL="4113382" indent="0">
              <a:buNone/>
              <a:defRPr sz="2600"/>
            </a:lvl8pPr>
            <a:lvl9pPr marL="4701009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7625" indent="0">
              <a:buNone/>
              <a:defRPr sz="1500"/>
            </a:lvl2pPr>
            <a:lvl3pPr marL="1175252" indent="0">
              <a:buNone/>
              <a:defRPr sz="1300"/>
            </a:lvl3pPr>
            <a:lvl4pPr marL="1762879" indent="0">
              <a:buNone/>
              <a:defRPr sz="1200"/>
            </a:lvl4pPr>
            <a:lvl5pPr marL="2350505" indent="0">
              <a:buNone/>
              <a:defRPr sz="1200"/>
            </a:lvl5pPr>
            <a:lvl6pPr marL="2938130" indent="0">
              <a:buNone/>
              <a:defRPr sz="1200"/>
            </a:lvl6pPr>
            <a:lvl7pPr marL="3525756" indent="0">
              <a:buNone/>
              <a:defRPr sz="1200"/>
            </a:lvl7pPr>
            <a:lvl8pPr marL="4113382" indent="0">
              <a:buNone/>
              <a:defRPr sz="1200"/>
            </a:lvl8pPr>
            <a:lvl9pPr marL="470100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70043D64-F881-4C14-9296-C358F2FAF14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12292" y="0"/>
            <a:ext cx="12801600" cy="7772400"/>
          </a:xfrm>
          <a:prstGeom prst="frame">
            <a:avLst>
              <a:gd name="adj1" fmla="val 694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41828" y="0"/>
            <a:ext cx="11481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পঞ্চগ্রাম আজিজুর রহমান উচ্চ বিদ্যালয়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নাওড়া ,শাহরাস্তি ,চাঁদপুর</a:t>
            </a: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0" y="7282310"/>
            <a:ext cx="1158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</a:t>
            </a:r>
            <a:r>
              <a:rPr lang="en-US" sz="2800" b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পঞ্চগ্রাম আজিজুর 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 উচ্চ বিদ্যালয়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নাওড়া ,শাহরাস্তি ,চাঁদপুর</a:t>
            </a:r>
            <a:r>
              <a:rPr lang="en-US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192000" y="1447800"/>
            <a:ext cx="615553" cy="50292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ব্যবসায় উদ্যোগ,</a:t>
            </a:r>
            <a:r>
              <a:rPr lang="bn-BD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96798" y="1447800"/>
            <a:ext cx="615553" cy="51816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 উদ্যোগ,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523220"/>
            <a:ext cx="1331556" cy="11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9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117525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720" indent="-440720" algn="l" defTabSz="117525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4893" indent="-367267" algn="l" defTabSz="117525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065" indent="-293815" algn="l" defTabSz="117525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691" indent="-293815" algn="l" defTabSz="117525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318" indent="-293815" algn="l" defTabSz="117525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1941" indent="-293815" algn="l" defTabSz="117525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9570" indent="-293815" algn="l" defTabSz="117525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7196" indent="-293815" algn="l" defTabSz="117525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4821" indent="-293815" algn="l" defTabSz="117525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625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252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879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505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130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5756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382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1009" algn="l" defTabSz="11752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38100" y="0"/>
            <a:ext cx="12801600" cy="7772400"/>
          </a:xfrm>
          <a:prstGeom prst="frame">
            <a:avLst>
              <a:gd name="adj1" fmla="val 615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5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99512"/>
            <a:ext cx="572464" cy="454006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2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বসায় উদ্যোগ,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311343" y="1616166"/>
            <a:ext cx="572464" cy="454006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 উদ্যোগ,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72464" y="7273219"/>
            <a:ext cx="100279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520" b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পঞ্চগ্রাম আজিজুর রহমান উচ্চ বিদ্যালয়</a:t>
            </a:r>
            <a:r>
              <a:rPr lang="en-US" sz="252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নাওড়া ,শাহরাস্তি ,চাঁদপুর।</a:t>
            </a:r>
            <a:endParaRPr lang="en-US" sz="2520" b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83919" y="20562"/>
            <a:ext cx="100279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52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পঞ্চগ্রাম আজিজুর রহমান উচ্চ বিদ্যালয়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নাওড়া ,শাহরাস্তি ,চাঁদপুর</a:t>
            </a:r>
            <a:r>
              <a:rPr lang="en-US" sz="252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520" b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7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20562"/>
            <a:ext cx="12801600" cy="7772400"/>
          </a:xfrm>
          <a:prstGeom prst="frame">
            <a:avLst>
              <a:gd name="adj1" fmla="val 615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5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99512"/>
            <a:ext cx="572464" cy="454006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2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বসায় উদ্যোগ,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311343" y="1616166"/>
            <a:ext cx="572464" cy="454006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 উদ্যোগ,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6232" y="7312831"/>
            <a:ext cx="100279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520" b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পঞ্চগ্রাম আজিজুর রহমান উচ্চ বিদ্যালয়</a:t>
            </a:r>
            <a:r>
              <a:rPr lang="en-US" sz="252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নাওড়া ,শাহরাস্তি ,চাঁদপুর।</a:t>
            </a:r>
            <a:endParaRPr lang="en-US" sz="2520" b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83919" y="20562"/>
            <a:ext cx="100279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52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পঞ্চগ্রাম আজিজুর রহমান উচ্চ বিদ্যালয়</a:t>
            </a:r>
            <a:r>
              <a:rPr lang="en-US" sz="252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নাওড়া ,শাহরাস্তি ,চাঁদপুর</a:t>
            </a:r>
            <a:r>
              <a:rPr lang="en-US" sz="252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520" b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899242"/>
            <a:ext cx="4694583" cy="511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99242"/>
            <a:ext cx="5867400" cy="49587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2200" y="609600"/>
            <a:ext cx="8915400" cy="10610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476272" y="838200"/>
            <a:ext cx="4439128" cy="9067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6244" tIns="58121" rIns="116244" bIns="5812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b="1" dirty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211" y="2392752"/>
            <a:ext cx="11658599" cy="2554533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as-IN" sz="4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</a:t>
            </a:r>
            <a:r>
              <a:rPr lang="as-IN" sz="4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কী</a:t>
            </a:r>
            <a:r>
              <a:rPr lang="as-IN" sz="4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ব্যবসায়ে লোকসানের ফলে বৃদ্ধি পায় কোনটি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রাষ্ট্রীয় ব্যবসায়ের প্রধান দুর্বল দিক কোনটি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রাষ্ট্রীয় ব্যবসায় গঠনের পিছনে যৌক্তিকতা হল-</a:t>
            </a:r>
            <a:endParaRPr lang="as-IN" sz="40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00" y="5410200"/>
            <a:ext cx="373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914400" y="1828801"/>
            <a:ext cx="5402012" cy="93439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রাসায়নিক শিল্প সংস্থা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892108" y="5919188"/>
            <a:ext cx="5402012" cy="90325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বিদ্যুৎ উন্নয়ন বোর্ড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98788" y="3923031"/>
            <a:ext cx="5402012" cy="93439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পাটকল শিল্প সংস্থা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1" y="609601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562601"/>
            <a:ext cx="3505200" cy="1644813"/>
          </a:xfrm>
          <a:prstGeom prst="rect">
            <a:avLst/>
          </a:prstGeom>
        </p:spPr>
      </p:pic>
      <p:pic>
        <p:nvPicPr>
          <p:cNvPr id="18" name="Picture 17" descr="images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1295402"/>
            <a:ext cx="3581400" cy="1993027"/>
          </a:xfrm>
          <a:prstGeom prst="rect">
            <a:avLst/>
          </a:prstGeom>
        </p:spPr>
      </p:pic>
      <p:pic>
        <p:nvPicPr>
          <p:cNvPr id="12" name="Picture 11" descr="images-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1" y="3505200"/>
            <a:ext cx="3505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/>
          <p:cNvSpPr/>
          <p:nvPr/>
        </p:nvSpPr>
        <p:spPr>
          <a:xfrm>
            <a:off x="7086600" y="1423615"/>
            <a:ext cx="4543339" cy="1300480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ব্যাংক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086600" y="3675711"/>
            <a:ext cx="4543339" cy="1335377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858000" y="5257026"/>
            <a:ext cx="4543339" cy="1371669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রেলওয়ে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89350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 (1) - cop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22" y="3352800"/>
            <a:ext cx="3657599" cy="1828800"/>
          </a:xfrm>
          <a:prstGeom prst="rect">
            <a:avLst/>
          </a:prstGeom>
        </p:spPr>
      </p:pic>
      <p:pic>
        <p:nvPicPr>
          <p:cNvPr id="13" name="Picture 12" descr="Bangladesh_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9540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mages (3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1" y="5334000"/>
            <a:ext cx="3810001" cy="190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4801" y="609601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6800" y="1600201"/>
            <a:ext cx="4267200" cy="1298880"/>
            <a:chOff x="373380" y="74177"/>
            <a:chExt cx="5227320" cy="1298880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373380" y="74177"/>
              <a:ext cx="5227320" cy="12988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36786" y="137583"/>
              <a:ext cx="5100508" cy="11720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defTabSz="10666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 পর্যটন সংস্থা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6800" y="3583143"/>
            <a:ext cx="4267200" cy="1298880"/>
            <a:chOff x="373380" y="2057119"/>
            <a:chExt cx="5227320" cy="1298880"/>
          </a:xfrm>
          <a:noFill/>
        </p:grpSpPr>
        <p:sp>
          <p:nvSpPr>
            <p:cNvPr id="15" name="Rounded Rectangle 14"/>
            <p:cNvSpPr/>
            <p:nvPr/>
          </p:nvSpPr>
          <p:spPr>
            <a:xfrm>
              <a:off x="373380" y="2057119"/>
              <a:ext cx="5227320" cy="12988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436786" y="2120525"/>
              <a:ext cx="5100508" cy="11720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defTabSz="10666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 বিমান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6800" y="5578983"/>
            <a:ext cx="4267200" cy="1298880"/>
            <a:chOff x="373380" y="4052959"/>
            <a:chExt cx="5227320" cy="1298880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373380" y="4052959"/>
              <a:ext cx="5227320" cy="12988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436786" y="4116365"/>
              <a:ext cx="5100508" cy="11720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defTabSz="10666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 জল পরিবহন সংস্থা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 descr="images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334000"/>
            <a:ext cx="4038600" cy="1905000"/>
          </a:xfrm>
          <a:prstGeom prst="rect">
            <a:avLst/>
          </a:prstGeom>
        </p:spPr>
      </p:pic>
      <p:pic>
        <p:nvPicPr>
          <p:cNvPr id="21" name="Picture 20" descr="images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407514"/>
            <a:ext cx="4038600" cy="1774086"/>
          </a:xfrm>
          <a:prstGeom prst="rect">
            <a:avLst/>
          </a:prstGeom>
        </p:spPr>
      </p:pic>
      <p:pic>
        <p:nvPicPr>
          <p:cNvPr id="22" name="Picture 21" descr="images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476262"/>
            <a:ext cx="4038600" cy="18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34202" y="1524000"/>
            <a:ext cx="4645927" cy="1640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বস্ত্রকল সংস্থা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1273" y="3466455"/>
            <a:ext cx="4644711" cy="1640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টেলিফোন শিল্প সংস্থা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6688" y="5410200"/>
            <a:ext cx="4659309" cy="1640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মেশিন টুলস ফ্যাক্টরি, গাজীপুর  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1" y="609601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5105401"/>
            <a:ext cx="4038600" cy="2021050"/>
          </a:xfrm>
          <a:prstGeom prst="rect">
            <a:avLst/>
          </a:prstGeom>
        </p:spPr>
      </p:pic>
      <p:pic>
        <p:nvPicPr>
          <p:cNvPr id="19" name="Picture 18" descr="images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76601"/>
            <a:ext cx="3962400" cy="1752600"/>
          </a:xfrm>
          <a:prstGeom prst="rect">
            <a:avLst/>
          </a:prstGeom>
        </p:spPr>
      </p:pic>
      <p:pic>
        <p:nvPicPr>
          <p:cNvPr id="20" name="Picture 19" descr="image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371600"/>
            <a:ext cx="3962400" cy="1711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9493" y="721360"/>
            <a:ext cx="3413760" cy="16408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8600" y="2362200"/>
            <a:ext cx="3413760" cy="16408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8600" y="4004328"/>
            <a:ext cx="3413760" cy="16408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5681259"/>
            <a:ext cx="3413760" cy="1640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1" y="826220"/>
            <a:ext cx="7894320" cy="65143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14400" y="1143000"/>
            <a:ext cx="5637663" cy="1344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টেলিভিশন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14397" y="2670412"/>
            <a:ext cx="5637663" cy="1344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বেতার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14400" y="4277739"/>
            <a:ext cx="5637663" cy="1344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তিতাস গ্যাস ট্রান্সমিশন এন্ড ডিস্ট্রিবিউশন কোং.লি.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14400" y="5814818"/>
            <a:ext cx="5637663" cy="1344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 বিমা কর্পোরেশন 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1" y="609601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5572" y="409551"/>
            <a:ext cx="1775459" cy="1134363"/>
          </a:xfrm>
          <a:prstGeom prst="rect">
            <a:avLst/>
          </a:prstGeom>
          <a:noFill/>
          <a:ln>
            <a:noFill/>
          </a:ln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54752"/>
            <a:ext cx="11734800" cy="6089565"/>
          </a:xfrm>
          <a:prstGeom prst="rect">
            <a:avLst/>
          </a:prstGeom>
          <a:noFill/>
          <a:ln>
            <a:noFill/>
          </a:ln>
        </p:spPr>
        <p:txBody>
          <a:bodyPr wrap="square" lIns="117552" tIns="58776" rIns="117552" bIns="58776" rtlCol="0">
            <a:spAutoFit/>
          </a:bodyPr>
          <a:lstStyle/>
          <a:p>
            <a:pPr marL="587756" indent="-587756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রাষ্ট্রীয় ব্যবসায় সাধারণত রাষ্ট্র প্রধানের অধ্যাদেশে বা জাতীয় সংসদে বিল পাসের মাধ্যমে গঠিত হয়। </a:t>
            </a:r>
          </a:p>
          <a:p>
            <a:pPr marL="587756" indent="-587756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মানিকানা সর্ম্পূর্ণভাবে রাষ্ট্রের উপর ন্যস্ত থাকে অ সকল মূলধন সরকারই সরবরাহ করে থাকে। কোনো কোনো অবস্থায় জনগণের নিকট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 স্বতন্ত্র ব্যক্তিসত্তার অধিকারী।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আংশিক শেয়ার বিক্রি করতে পারে। </a:t>
            </a:r>
          </a:p>
          <a:p>
            <a:pPr marL="587756" indent="-587756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বিশেষ আইন দ্বারা গঠিত হয় বলে এ জাতীয় ব্যবসার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587756" indent="-587756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জনসেবা বা জনকল্যাণই এ জাতীয় ব্যবসায়ের প্রাধান উদ্দেশ্য।</a:t>
            </a:r>
          </a:p>
          <a:p>
            <a:pPr marL="587756" indent="-587756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 জাতীয় ব্যবসায়ের লাভ হলে তা সরকারি তহবিলে জমা হয় এবং জনকল্যাণে ব্যয় হয়। আবার লোকসান হলে তা সরকারকেই বহন করতে হয়। </a:t>
            </a:r>
          </a:p>
          <a:p>
            <a:pPr marL="587756" indent="-587756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 জাতীয় ব্যবসায়ের সাফল্য ও ব্যর্থতার জন্য সরকারকে জাতীয় সংসদের নিকট জবাবদিহি করতে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1" y="609601"/>
            <a:ext cx="3276600" cy="734265"/>
          </a:xfrm>
          <a:prstGeom prst="rect">
            <a:avLst/>
          </a:prstGeom>
          <a:noFill/>
          <a:ln>
            <a:noFill/>
          </a:ln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718478"/>
            <a:ext cx="8153400" cy="749642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sz="4100" dirty="0">
                <a:latin typeface="NikoshBAN" pitchFamily="2" charset="0"/>
                <a:cs typeface="NikoshBAN" pitchFamily="2" charset="0"/>
              </a:rPr>
              <a:t>শিল্প মন্ত্রণালয়ের নিয়ন্ত্রণকারী রাষ্ট্রিয় ব্যবসায় সমূহ 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" y="1468120"/>
            <a:ext cx="5227320" cy="24612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7140" y="4490720"/>
            <a:ext cx="5227320" cy="24612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7520" y="1468120"/>
            <a:ext cx="5227320" cy="24612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3400" y="4618078"/>
            <a:ext cx="3911379" cy="1380584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sz="4100" dirty="0">
                <a:latin typeface="NikoshBAN" pitchFamily="2" charset="0"/>
                <a:cs typeface="NikoshBAN" pitchFamily="2" charset="0"/>
              </a:rPr>
              <a:t>বাংলাদেশ সেনাবাহিনী </a:t>
            </a:r>
          </a:p>
          <a:p>
            <a:pPr algn="ctr"/>
            <a:r>
              <a:rPr lang="bn-IN" sz="4100" dirty="0">
                <a:latin typeface="NikoshBAN" pitchFamily="2" charset="0"/>
                <a:cs typeface="NikoshBAN" pitchFamily="2" charset="0"/>
              </a:rPr>
              <a:t>নিয়ন্ত্রণকারী মন্ত্রণালয় ।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5408" y="929717"/>
            <a:ext cx="4239371" cy="2011526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sz="4100" dirty="0">
                <a:latin typeface="NikoshBAN" pitchFamily="2" charset="0"/>
                <a:cs typeface="NikoshBAN" pitchFamily="2" charset="0"/>
              </a:rPr>
              <a:t>বাংলাদেশ টেলিযোগাযোগ  </a:t>
            </a:r>
          </a:p>
          <a:p>
            <a:pPr algn="ctr"/>
            <a:r>
              <a:rPr lang="bn-IN" sz="4100" dirty="0">
                <a:latin typeface="NikoshBAN" pitchFamily="2" charset="0"/>
                <a:cs typeface="NikoshBAN" pitchFamily="2" charset="0"/>
              </a:rPr>
              <a:t>নিয়ন্ত্রণকারী মন্ত্রণালয় ।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762000"/>
            <a:ext cx="5768008" cy="23469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3368040"/>
            <a:ext cx="672084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dirty="0" smtClean="0"/>
              <a:t>বাংলাদেশ টেলিফোন শিল্প সংস্থা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3440" y="6822440"/>
            <a:ext cx="1045464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dirty="0" smtClean="0"/>
              <a:t>বাংলাদেশ মেশিন টুলস ফ্যাক্টরি, গাজিপুর  ,ঢাকা।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4037573"/>
            <a:ext cx="6971968" cy="2541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18163"/>
            <a:ext cx="9921240" cy="749642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sz="4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বিমান ও পর্যটন মন্ত্রণালয়ের নিয়ন্ত্রণকারী রাষ্ট্রিয় ব্যবসায় সমূহ  </a:t>
            </a:r>
            <a:endParaRPr lang="en-US" sz="4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4061985"/>
            <a:ext cx="10287000" cy="749642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sz="4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জ্বালানি ও খনিজ  মন্ত্রণালয়ের নিয়ন্ত্রণকারী রাষ্ট্রিয় ব্যবসায় সমূহ  </a:t>
            </a:r>
            <a:endParaRPr lang="en-US" sz="4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300" y="4893985"/>
            <a:ext cx="4907280" cy="21455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78" y="4893985"/>
            <a:ext cx="5120422" cy="2145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04" y="1255688"/>
            <a:ext cx="4998936" cy="2566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94270"/>
            <a:ext cx="4785577" cy="256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6249" r="1728" b="42152"/>
          <a:stretch/>
        </p:blipFill>
        <p:spPr>
          <a:xfrm>
            <a:off x="815009" y="1828800"/>
            <a:ext cx="5814391" cy="52578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330214" y="537029"/>
            <a:ext cx="4480786" cy="262047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40720" indent="-440720" algn="l" defTabSz="1175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4893" indent="-367267" algn="l" defTabSz="1175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9065" indent="-293815" algn="l" defTabSz="1175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691" indent="-293815" algn="l" defTabSz="1175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4318" indent="-293815" algn="l" defTabSz="1175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1941" indent="-293815" algn="l" defTabSz="1175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19570" indent="-293815" algn="l" defTabSz="1175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07196" indent="-293815" algn="l" defTabSz="1175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4821" indent="-293815" algn="l" defTabSz="1175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9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>
              <a:defRPr/>
            </a:pP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,শাহরাস্তি ,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01671-025599</a:t>
            </a:r>
            <a:endParaRPr lang="en-US" sz="3600" dirty="0" smtClean="0"/>
          </a:p>
          <a:p>
            <a:pPr>
              <a:defRPr/>
            </a:pP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ই-মেইল-mdhossain</a:t>
            </a:r>
            <a:r>
              <a:rPr lang="en-US" sz="7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0214" y="3410857"/>
            <a:ext cx="4480786" cy="2873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১০ম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উদ্যোগ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- 03/01/2021খ্রি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18163"/>
            <a:ext cx="8686800" cy="749642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sz="4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  মন্ত্রণালয়ের নিয়ন্ত্রণকারী রাষ্ট্রিয় ব্যবসায় সমূহ  </a:t>
            </a:r>
            <a:endParaRPr lang="en-US" sz="4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7520" y="1468120"/>
            <a:ext cx="4678680" cy="24612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" y="6805685"/>
            <a:ext cx="458724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dirty="0" smtClean="0"/>
              <a:t>বাংলাদেশ ব্যাংক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6805685"/>
            <a:ext cx="512064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জীবন বিমা কর্পোরেশন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 descr="Bangladesh_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14801"/>
            <a:ext cx="484011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4289498"/>
            <a:ext cx="5059680" cy="2317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1267805"/>
            <a:ext cx="4419600" cy="261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0120" y="721147"/>
            <a:ext cx="11094720" cy="749642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r"/>
            <a:r>
              <a:rPr lang="bn-IN" sz="4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 মন্ত্রণালয়ের নিয়ন্ত্রণকারী রাষ্ট্রিয় ব্যবসায় সমূহ  </a:t>
            </a:r>
            <a:endParaRPr lang="en-US" sz="4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" y="1671105"/>
            <a:ext cx="5227320" cy="24612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7520" y="4136231"/>
            <a:ext cx="5227320" cy="24612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7520" y="1671105"/>
            <a:ext cx="5227320" cy="24612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1983" y="4136231"/>
            <a:ext cx="5227320" cy="24612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" y="6766346"/>
            <a:ext cx="522732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dirty="0" smtClean="0"/>
              <a:t>বাংলাদেশ তেলিভিশন ভবন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27520" y="6766346"/>
            <a:ext cx="522732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dirty="0" smtClean="0"/>
              <a:t>বাংলাদেশ বেতার ভবন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1984" y="548425"/>
            <a:ext cx="2351737" cy="103632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18163"/>
            <a:ext cx="9692640" cy="749642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sz="4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  মন্ত্রণালয়ের নিয়ন্ত্রণকারী রাষ্ট্রিয় ব্যবসায় সমূহ  </a:t>
            </a:r>
            <a:endParaRPr lang="en-US" sz="4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480" y="3929381"/>
            <a:ext cx="437388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বাংলাদেশ সড়ক পরিবহন সংস্থা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531" y="3929380"/>
            <a:ext cx="4587240" cy="472643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 রেলওয়ে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8200" y="5440836"/>
            <a:ext cx="4443200" cy="826586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 অভ্যন্তরীণ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জল  পরিবহন সংস্থা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7806"/>
            <a:ext cx="4632960" cy="254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00" y="1182566"/>
            <a:ext cx="5295901" cy="2746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13643"/>
            <a:ext cx="4572000" cy="2327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 descr="Wallpaper04935"/>
          <p:cNvSpPr>
            <a:spLocks noChangeArrowheads="1"/>
          </p:cNvSpPr>
          <p:nvPr/>
        </p:nvSpPr>
        <p:spPr bwMode="auto">
          <a:xfrm>
            <a:off x="723900" y="3962400"/>
            <a:ext cx="11353800" cy="1524000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6612" tIns="58305" rIns="116612" bIns="58305" anchor="ctr"/>
          <a:lstStyle/>
          <a:p>
            <a:pPr marL="742867" indent="-742867">
              <a:buFont typeface="+mj-lt"/>
              <a:buAutoNum type="arabicPeriod"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দল-১-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 ব্যবসায়ের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২টি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দল-২-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8001000" y="5748662"/>
            <a:ext cx="3352800" cy="9234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16612" tIns="58305" rIns="116612" bIns="5830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সময়-৫মি.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0200" y="1295400"/>
            <a:ext cx="3733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533400" y="2351698"/>
            <a:ext cx="1905000" cy="322140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52" tIns="58776" rIns="117552" bIns="58776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14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14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ূ</a:t>
            </a:r>
          </a:p>
          <a:p>
            <a:pPr algn="ctr">
              <a:defRPr/>
            </a:pPr>
            <a:r>
              <a:rPr lang="bn-BD" sz="14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endParaRPr lang="en-US" sz="1400" dirty="0" smtClean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14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1400" dirty="0" smtClean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14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400" dirty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8521" y="838200"/>
            <a:ext cx="78684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রাষ্ট্রীয় ব্যবসায়ের মূল উদ্দেশ্য কী?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মুনাফা অর্জন (খ)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রাষ্ট্রীয় নিয়ন্ত্রণ (ঘ) উন্নত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কোনটি রাষ্ট্রীয় প্রতিষ্ঠান বহির্ভূত?</a:t>
            </a:r>
          </a:p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পল্লী বিদ্যুৎ (খ) ওয়াসা (গ) ডাক বিভাগ (ঘ)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বিটিটিবি.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ব্যবসায়ের উপযুক্ত ক্ষেত্র হল-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ভারী ও মৌলিক শিল্প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জনস্বার্থ সম্পৃক্ত প্রতিষ্ঠান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লাভজনক বিনিয়োগ ক্ষেত্র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রাষ্ট্রীয় ব্যবসায় গঠনের পিছনে যৌক্তিকতা হল-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 খাতের সঙ্গে প্রতিযোগিতা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সক্ষমতা বৃদ্ধি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স্বার্থ সুরক্ষা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287000" y="1003853"/>
            <a:ext cx="1812235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খ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0306879" y="1894498"/>
            <a:ext cx="168965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286999" y="3965713"/>
            <a:ext cx="1709531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287000" y="6048554"/>
            <a:ext cx="179567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800600" y="609600"/>
            <a:ext cx="4061460" cy="83202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52" tIns="58776" rIns="117552" bIns="58776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4154"/>
          <a:stretch/>
        </p:blipFill>
        <p:spPr>
          <a:xfrm>
            <a:off x="685800" y="1676400"/>
            <a:ext cx="11430000" cy="549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r="162"/>
          <a:stretch/>
        </p:blipFill>
        <p:spPr>
          <a:xfrm>
            <a:off x="685801" y="1752599"/>
            <a:ext cx="11419114" cy="5410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533400"/>
            <a:ext cx="8229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15200" y="4746996"/>
            <a:ext cx="4373880" cy="56937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bn-IN" sz="31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4648200" cy="473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79940" y="685801"/>
            <a:ext cx="7854272" cy="525369"/>
          </a:xfrm>
          <a:prstGeom prst="rect">
            <a:avLst/>
          </a:prstGeom>
          <a:noFill/>
        </p:spPr>
        <p:txBody>
          <a:bodyPr wrap="square" lIns="91430" tIns="45714" rIns="91430" bIns="45714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থেকে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828800"/>
            <a:ext cx="54053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15200" y="4746996"/>
            <a:ext cx="4373880" cy="56937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bn-IN" sz="31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9940" y="685801"/>
            <a:ext cx="7854272" cy="525369"/>
          </a:xfrm>
          <a:prstGeom prst="rect">
            <a:avLst/>
          </a:prstGeom>
          <a:noFill/>
        </p:spPr>
        <p:txBody>
          <a:bodyPr wrap="square" lIns="91430" tIns="45714" rIns="91430" bIns="45714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থেকে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আমরা কী দেখতে পাচ্ছি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2442"/>
            <a:ext cx="5410053" cy="5299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82441"/>
            <a:ext cx="5456252" cy="54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685800" y="2209800"/>
            <a:ext cx="10697095" cy="262636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r>
              <a:rPr lang="bn-BD" sz="8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রাষ্ট্রীয় </a:t>
            </a:r>
            <a:r>
              <a:rPr lang="bn-BD" sz="80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8000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057400"/>
            <a:ext cx="10134600" cy="4293471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ব্যবসায় কি তা 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ব্যবসায়ের বৈশিষ্ট্য বলতে পারবে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ব্যবসায়ের ক্ষেত্রগুলো 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2500" y="2595744"/>
            <a:ext cx="10896600" cy="2827134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just"/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অর্থে সরকার কর্তৃক গঠিত, পরিচালিত ও নিয়ন্ত্রিত ব্যবসায়কে রাষ্ট্রিয় ব্যবসায় বলে </a:t>
            </a:r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 গঠিত বা পরবর্তী সম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জাতী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করণকৃত কোনো ব্যবসা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 মালিকানা, পরিচালনা ও নি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ন্ত্রণ রাষ্ট্রের অধীনে থাকলে তাকে রাষ্ট্রী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ব্যবসা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বলে</a:t>
            </a:r>
            <a:r>
              <a:rPr lang="as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09601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1" y="4846747"/>
            <a:ext cx="11414760" cy="2334691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সাধারণত দেশে অধিক শিল্পায়ন,অধিক কর্মসংস্থান সৃষ্টি, মুদ্রা ও ব্যাংকিং ব্যবসায় নিয়ন্ত্রণ, প্রাকৃতিক সম্পদসহ সকল সম্পদের সুষম বন্টন ও ব্যবহারের উদ্দেশ্যে এবং বিশেষ কিছু জনকল্যাণ মূলক ক্ষেত্রে রাষ্ট্রিয়ভাবে ব্যবসায় প্রতিষ্ঠিত হয়ে থাকে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680964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4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9503"/>
            <a:ext cx="4983481" cy="2493897"/>
          </a:xfrm>
          <a:prstGeom prst="rect">
            <a:avLst/>
          </a:prstGeom>
        </p:spPr>
      </p:pic>
      <p:pic>
        <p:nvPicPr>
          <p:cNvPr id="10" name="Picture 9" descr="imag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1" y="1849503"/>
            <a:ext cx="5181600" cy="252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120" y="4836160"/>
            <a:ext cx="11094720" cy="1380584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spAutoFit/>
          </a:bodyPr>
          <a:lstStyle/>
          <a:p>
            <a:r>
              <a:rPr lang="bn-IN" sz="4100" dirty="0">
                <a:latin typeface="NikoshBAN" pitchFamily="2" charset="0"/>
                <a:cs typeface="NikoshBAN" pitchFamily="2" charset="0"/>
              </a:rPr>
              <a:t>দেশরক্ষা ও নিরাপত্তার জন্য অস্ত্র নির্মাণ শিল্পের উপর নিয়ন্ত্রণ  রাখার উদ্দেশ্যেও রাষ্ট্রীয় ব্যবসায় প্রতিষ্ঠা ও পরিচালিত হয়ে থাকে।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166587" y="1912825"/>
            <a:ext cx="4548414" cy="251479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6553200" y="1878190"/>
            <a:ext cx="4495800" cy="2514791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2" tIns="58776" rIns="117552" bIns="58776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1" y="533401"/>
            <a:ext cx="3352800" cy="734265"/>
          </a:xfrm>
          <a:prstGeom prst="rect">
            <a:avLst/>
          </a:prstGeom>
          <a:noFill/>
        </p:spPr>
        <p:txBody>
          <a:bodyPr wrap="square" lIns="117552" tIns="58776" rIns="117552" bIns="58776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697</Words>
  <Application>Microsoft Office PowerPoint</Application>
  <PresentationFormat>Custom</PresentationFormat>
  <Paragraphs>116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Times New Roman</vt:lpstr>
      <vt:lpstr>Verdana</vt:lpstr>
      <vt:lpstr>Vrinda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NUSAIBA HOSSAIN</cp:lastModifiedBy>
  <cp:revision>143</cp:revision>
  <dcterms:created xsi:type="dcterms:W3CDTF">2018-12-08T18:48:40Z</dcterms:created>
  <dcterms:modified xsi:type="dcterms:W3CDTF">2021-01-04T07:14:18Z</dcterms:modified>
</cp:coreProperties>
</file>