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82" r:id="rId2"/>
    <p:sldId id="284" r:id="rId3"/>
    <p:sldId id="283" r:id="rId4"/>
    <p:sldId id="258" r:id="rId5"/>
    <p:sldId id="259" r:id="rId6"/>
    <p:sldId id="260" r:id="rId7"/>
    <p:sldId id="261" r:id="rId8"/>
    <p:sldId id="265" r:id="rId9"/>
    <p:sldId id="267" r:id="rId10"/>
    <p:sldId id="266" r:id="rId11"/>
    <p:sldId id="264" r:id="rId12"/>
    <p:sldId id="269" r:id="rId13"/>
    <p:sldId id="270" r:id="rId14"/>
    <p:sldId id="268" r:id="rId15"/>
    <p:sldId id="271" r:id="rId16"/>
    <p:sldId id="272" r:id="rId17"/>
    <p:sldId id="273" r:id="rId18"/>
    <p:sldId id="26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11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59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4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35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2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6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8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0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35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4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5F777-8CAF-4F70-80B3-6BBB07F95A9F}" type="datetimeFigureOut">
              <a:rPr lang="en-US" smtClean="0"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3497B-7E7D-4439-955A-1D6AD8748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315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626" y="1955801"/>
            <a:ext cx="7355174" cy="2656174"/>
          </a:xfrm>
          <a:prstGeom prst="rect">
            <a:avLst/>
          </a:prstGeom>
          <a:noFill/>
        </p:spPr>
        <p:txBody>
          <a:bodyPr wrap="square" lIns="60951" tIns="30475" rIns="60951" bIns="30475" numCol="1" rtlCol="0">
            <a:prstTxWarp prst="textPlain">
              <a:avLst/>
            </a:prstTxWarp>
            <a:spAutoFit/>
            <a:scene3d>
              <a:camera prst="perspectiveContrastingRightFacing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BD" sz="5867" b="1" dirty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5867" b="1" dirty="0">
              <a:ln>
                <a:solidFill>
                  <a:srgbClr val="00B050"/>
                </a:solidFill>
              </a:ln>
              <a:solidFill>
                <a:srgbClr val="FF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" y="2"/>
            <a:ext cx="5899169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5899171" y="2"/>
            <a:ext cx="629283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298DF4-4A6E-495E-8BBF-A38905F63850}"/>
              </a:ext>
            </a:extLst>
          </p:cNvPr>
          <p:cNvSpPr txBox="1"/>
          <p:nvPr/>
        </p:nvSpPr>
        <p:spPr>
          <a:xfrm>
            <a:off x="968308" y="144768"/>
            <a:ext cx="103717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চলো আমরা কম্পিউটারের বিভিন্ন অংশসমূহ চিনে নেই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1B80-22B6-40DB-9E89-B9EF8A951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11" y="2247574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03BC80-01EF-4623-B951-7771C1AC9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1126" y="2591747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E67CD9C-A732-47F6-B8E3-7A1787EE0B63}"/>
              </a:ext>
            </a:extLst>
          </p:cNvPr>
          <p:cNvCxnSpPr>
            <a:cxnSpLocks/>
          </p:cNvCxnSpPr>
          <p:nvPr/>
        </p:nvCxnSpPr>
        <p:spPr>
          <a:xfrm>
            <a:off x="7508012" y="1844703"/>
            <a:ext cx="2222804" cy="1590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8CEAD08-EAD1-4E05-992B-E184E8C592C7}"/>
              </a:ext>
            </a:extLst>
          </p:cNvPr>
          <p:cNvCxnSpPr>
            <a:cxnSpLocks/>
          </p:cNvCxnSpPr>
          <p:nvPr/>
        </p:nvCxnSpPr>
        <p:spPr>
          <a:xfrm flipH="1">
            <a:off x="3467808" y="1953028"/>
            <a:ext cx="2660035" cy="13428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6E2A6D9-417E-44E9-A3F3-F7C23DB56AD7}"/>
              </a:ext>
            </a:extLst>
          </p:cNvPr>
          <p:cNvSpPr txBox="1"/>
          <p:nvPr/>
        </p:nvSpPr>
        <p:spPr>
          <a:xfrm>
            <a:off x="6309636" y="1519307"/>
            <a:ext cx="1039067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ED8A07-5969-4CBF-A967-D31D5A88A831}"/>
              </a:ext>
            </a:extLst>
          </p:cNvPr>
          <p:cNvCxnSpPr>
            <a:cxnSpLocks/>
          </p:cNvCxnSpPr>
          <p:nvPr/>
        </p:nvCxnSpPr>
        <p:spPr>
          <a:xfrm flipH="1">
            <a:off x="1280161" y="2728690"/>
            <a:ext cx="4874023" cy="167362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E37DB6-FDEC-423C-BCE6-42BFB0E60E0C}"/>
              </a:ext>
            </a:extLst>
          </p:cNvPr>
          <p:cNvCxnSpPr>
            <a:cxnSpLocks/>
          </p:cNvCxnSpPr>
          <p:nvPr/>
        </p:nvCxnSpPr>
        <p:spPr>
          <a:xfrm>
            <a:off x="7563972" y="2823724"/>
            <a:ext cx="1889551" cy="177825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38BCB7-41E1-404D-B803-037010ABDDE1}"/>
              </a:ext>
            </a:extLst>
          </p:cNvPr>
          <p:cNvSpPr txBox="1"/>
          <p:nvPr/>
        </p:nvSpPr>
        <p:spPr>
          <a:xfrm>
            <a:off x="6322662" y="2447077"/>
            <a:ext cx="1180131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সিপিইউ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E75D2C-FE36-464D-AAA8-43FFF0D069CA}"/>
              </a:ext>
            </a:extLst>
          </p:cNvPr>
          <p:cNvCxnSpPr>
            <a:cxnSpLocks/>
          </p:cNvCxnSpPr>
          <p:nvPr/>
        </p:nvCxnSpPr>
        <p:spPr>
          <a:xfrm>
            <a:off x="7203270" y="4095793"/>
            <a:ext cx="2834471" cy="80761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AE0106D-F727-41B1-AE69-1D5063702DB1}"/>
              </a:ext>
            </a:extLst>
          </p:cNvPr>
          <p:cNvCxnSpPr>
            <a:cxnSpLocks/>
          </p:cNvCxnSpPr>
          <p:nvPr/>
        </p:nvCxnSpPr>
        <p:spPr>
          <a:xfrm flipH="1">
            <a:off x="4226742" y="3565505"/>
            <a:ext cx="1806214" cy="16124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DFDB006A-5A67-454A-96D1-934363EEB01F}"/>
              </a:ext>
            </a:extLst>
          </p:cNvPr>
          <p:cNvSpPr txBox="1"/>
          <p:nvPr/>
        </p:nvSpPr>
        <p:spPr>
          <a:xfrm>
            <a:off x="6154185" y="3158922"/>
            <a:ext cx="888385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মাউস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6FA8F7-E9E4-4EE8-918C-94546DA26E91}"/>
              </a:ext>
            </a:extLst>
          </p:cNvPr>
          <p:cNvSpPr txBox="1"/>
          <p:nvPr/>
        </p:nvSpPr>
        <p:spPr>
          <a:xfrm>
            <a:off x="6042974" y="3859042"/>
            <a:ext cx="1197764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কী বোর্ড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0F828C-2019-40DB-843F-199786FED3CB}"/>
              </a:ext>
            </a:extLst>
          </p:cNvPr>
          <p:cNvCxnSpPr>
            <a:cxnSpLocks/>
          </p:cNvCxnSpPr>
          <p:nvPr/>
        </p:nvCxnSpPr>
        <p:spPr>
          <a:xfrm flipH="1">
            <a:off x="2738481" y="4254914"/>
            <a:ext cx="3220429" cy="106782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9808F62-9249-4CAD-A0A6-387B57FEDB0A}"/>
              </a:ext>
            </a:extLst>
          </p:cNvPr>
          <p:cNvCxnSpPr>
            <a:cxnSpLocks/>
          </p:cNvCxnSpPr>
          <p:nvPr/>
        </p:nvCxnSpPr>
        <p:spPr>
          <a:xfrm>
            <a:off x="7119204" y="4976321"/>
            <a:ext cx="2447001" cy="128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7FA089E-52C9-477F-A227-655F9A813478}"/>
              </a:ext>
            </a:extLst>
          </p:cNvPr>
          <p:cNvSpPr txBox="1"/>
          <p:nvPr/>
        </p:nvSpPr>
        <p:spPr>
          <a:xfrm>
            <a:off x="5870551" y="4714595"/>
            <a:ext cx="1334020" cy="584775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টাচ প্যাড</a:t>
            </a:r>
          </a:p>
        </p:txBody>
      </p:sp>
    </p:spTree>
    <p:extLst>
      <p:ext uri="{BB962C8B-B14F-4D97-AF65-F5344CB8AC3E}">
        <p14:creationId xmlns:p14="http://schemas.microsoft.com/office/powerpoint/2010/main" val="260566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3" grpId="0" animBg="1"/>
      <p:bldP spid="16" grpId="0" animBg="1"/>
      <p:bldP spid="17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910AC-35DF-42AD-BC13-FA57449BE39E}"/>
              </a:ext>
            </a:extLst>
          </p:cNvPr>
          <p:cNvSpPr txBox="1"/>
          <p:nvPr/>
        </p:nvSpPr>
        <p:spPr>
          <a:xfrm>
            <a:off x="4846669" y="971502"/>
            <a:ext cx="3098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7057E-837F-4313-99EC-6EC9C0E3D64E}"/>
              </a:ext>
            </a:extLst>
          </p:cNvPr>
          <p:cNvSpPr txBox="1"/>
          <p:nvPr/>
        </p:nvSpPr>
        <p:spPr>
          <a:xfrm>
            <a:off x="2005315" y="2997542"/>
            <a:ext cx="79864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*কম্পিউটারের ৩টি যন্ত্রাংশের নাম লিখো।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7D0C6-7F99-42E1-9914-F3E6DDD6E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324" y="4071791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677AAD-D4BB-4CC4-9ED3-52FE99EB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148" y="463076"/>
            <a:ext cx="1701599" cy="18478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782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5C986E-2212-4D00-B2B2-4A9E47E1AF8B}"/>
              </a:ext>
            </a:extLst>
          </p:cNvPr>
          <p:cNvSpPr txBox="1"/>
          <p:nvPr/>
        </p:nvSpPr>
        <p:spPr>
          <a:xfrm>
            <a:off x="4201804" y="-51011"/>
            <a:ext cx="35157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E5F174-D36D-4DE4-9E9B-294DA707A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3" y="765296"/>
            <a:ext cx="2555484" cy="19268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30EAE1-AE5D-4500-9303-69B0E691AA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02" y="4704889"/>
            <a:ext cx="2729132" cy="1758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3FE138-AC0E-4240-819D-38C920530A7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r="4936"/>
          <a:stretch/>
        </p:blipFill>
        <p:spPr>
          <a:xfrm>
            <a:off x="576776" y="2894701"/>
            <a:ext cx="2630658" cy="17144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14BB980-3CC9-423B-A387-087321BE7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05" y="4626100"/>
            <a:ext cx="2774369" cy="17987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9581B-ACDA-4824-8B82-809DDAB872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682" y="2692130"/>
            <a:ext cx="2774369" cy="17144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34B178-244B-4623-B941-869D9BBB24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304" y="758162"/>
            <a:ext cx="2750747" cy="18326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A5F3B86-1A7D-4A83-882F-A02A11501628}"/>
              </a:ext>
            </a:extLst>
          </p:cNvPr>
          <p:cNvSpPr txBox="1"/>
          <p:nvPr/>
        </p:nvSpPr>
        <p:spPr>
          <a:xfrm>
            <a:off x="3428398" y="1481650"/>
            <a:ext cx="1930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শিক্ষাক্ষেত্রে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44D96BD-33E3-42F9-A9FD-13A000010181}"/>
              </a:ext>
            </a:extLst>
          </p:cNvPr>
          <p:cNvSpPr txBox="1"/>
          <p:nvPr/>
        </p:nvSpPr>
        <p:spPr>
          <a:xfrm>
            <a:off x="3400600" y="3318135"/>
            <a:ext cx="2424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চিকিৎসাক্ষেত্রে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9B3CAC-478A-4D53-AACB-FADE9EA9BC95}"/>
              </a:ext>
            </a:extLst>
          </p:cNvPr>
          <p:cNvSpPr txBox="1"/>
          <p:nvPr/>
        </p:nvSpPr>
        <p:spPr>
          <a:xfrm>
            <a:off x="3208678" y="5154620"/>
            <a:ext cx="228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গবেষ</a:t>
            </a:r>
            <a:r>
              <a:rPr lang="en-US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ণা</a:t>
            </a:r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54187E-4AA2-4353-942D-7AB50B055DBC}"/>
              </a:ext>
            </a:extLst>
          </p:cNvPr>
          <p:cNvSpPr txBox="1"/>
          <p:nvPr/>
        </p:nvSpPr>
        <p:spPr>
          <a:xfrm>
            <a:off x="9658995" y="1280897"/>
            <a:ext cx="1362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416924-CA62-4C69-B6A8-B6DD3FC72E33}"/>
              </a:ext>
            </a:extLst>
          </p:cNvPr>
          <p:cNvSpPr txBox="1"/>
          <p:nvPr/>
        </p:nvSpPr>
        <p:spPr>
          <a:xfrm>
            <a:off x="9659156" y="3044062"/>
            <a:ext cx="1704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প্রকাশনায়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7AC2C3-0BE7-481A-BB84-D43F1008B68F}"/>
              </a:ext>
            </a:extLst>
          </p:cNvPr>
          <p:cNvSpPr txBox="1"/>
          <p:nvPr/>
        </p:nvSpPr>
        <p:spPr>
          <a:xfrm>
            <a:off x="9644166" y="5154620"/>
            <a:ext cx="1640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বিনোদনে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9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03150-B214-45F1-B2B6-4A075E31D5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10" y="1034156"/>
            <a:ext cx="3029567" cy="560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A4CA7E8-05DA-4573-AE1E-8B8E0105D2DF}"/>
              </a:ext>
            </a:extLst>
          </p:cNvPr>
          <p:cNvSpPr txBox="1"/>
          <p:nvPr/>
        </p:nvSpPr>
        <p:spPr>
          <a:xfrm>
            <a:off x="17175" y="0"/>
            <a:ext cx="333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আলোচনা 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0E10B8-3DDB-40D6-9E19-CE038FA34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36" y="-44970"/>
            <a:ext cx="2844800" cy="2496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3594CF-A855-4C59-8DD7-3C1D8E7E79E8}"/>
              </a:ext>
            </a:extLst>
          </p:cNvPr>
          <p:cNvSpPr txBox="1"/>
          <p:nvPr/>
        </p:nvSpPr>
        <p:spPr>
          <a:xfrm>
            <a:off x="6858000" y="2239449"/>
            <a:ext cx="46445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কম্পিঊটার আমাদের সময়ের একটি চমৎকার উদ্ভাবন।বর্তমান যুগকে প্রায়ই কম্পিউটারের যুগ বলা হয়।কম্পিউটার প্রযুক্তি আমাদের জীবনকে নানাভাবে সমৃদ্ধ ও প্রভাবিত করেছে।তি প্রত্যেককে “ডিজিটাল বাংলাদেশ” গড়ার জন্য তরুন বয়স থেকেই কম্পিউটার রপ্ত করা উচিত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D428C91D-4283-48AE-8041-D17A9FD9C1D2}"/>
              </a:ext>
            </a:extLst>
          </p:cNvPr>
          <p:cNvSpPr/>
          <p:nvPr/>
        </p:nvSpPr>
        <p:spPr>
          <a:xfrm>
            <a:off x="6676572" y="1783832"/>
            <a:ext cx="5007429" cy="4851025"/>
          </a:xfrm>
          <a:prstGeom prst="wedgeRoundRectCallout">
            <a:avLst>
              <a:gd name="adj1" fmla="val -123039"/>
              <a:gd name="adj2" fmla="val -32071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9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AC77CB-2B1A-4055-A80A-D169AF88BD59}"/>
              </a:ext>
            </a:extLst>
          </p:cNvPr>
          <p:cNvSpPr txBox="1"/>
          <p:nvPr/>
        </p:nvSpPr>
        <p:spPr>
          <a:xfrm>
            <a:off x="4036292" y="121118"/>
            <a:ext cx="47339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শিক্ষার্থীকেন্দ্রিক আলোচনা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A6D65-07EB-4DEE-9CAD-8F184B374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718" t="-2261" r="11289" b="20442"/>
          <a:stretch/>
        </p:blipFill>
        <p:spPr>
          <a:xfrm>
            <a:off x="9449800" y="3961255"/>
            <a:ext cx="2530176" cy="2755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BF16F4-278A-41C6-8FF8-8FF7D54B401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25" t="7211" r="12971" b="26121"/>
          <a:stretch/>
        </p:blipFill>
        <p:spPr>
          <a:xfrm>
            <a:off x="-61176" y="3921080"/>
            <a:ext cx="2563434" cy="25884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23A31279-F788-4002-A545-57E34A75B94C}"/>
              </a:ext>
            </a:extLst>
          </p:cNvPr>
          <p:cNvSpPr/>
          <p:nvPr/>
        </p:nvSpPr>
        <p:spPr>
          <a:xfrm>
            <a:off x="2319679" y="1548559"/>
            <a:ext cx="3643086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A8ED0B85-8DAE-47E0-9858-42BFD76CF23E}"/>
              </a:ext>
            </a:extLst>
          </p:cNvPr>
          <p:cNvSpPr/>
          <p:nvPr/>
        </p:nvSpPr>
        <p:spPr>
          <a:xfrm flipH="1">
            <a:off x="6527521" y="1548559"/>
            <a:ext cx="3345990" cy="2460286"/>
          </a:xfrm>
          <a:prstGeom prst="wedgeRoundRectCallout">
            <a:avLst>
              <a:gd name="adj1" fmla="val -64666"/>
              <a:gd name="adj2" fmla="val 51936"/>
              <a:gd name="adj3" fmla="val 16667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8D3956-62EB-4CC5-96F0-224D62EE794F}"/>
              </a:ext>
            </a:extLst>
          </p:cNvPr>
          <p:cNvSpPr txBox="1"/>
          <p:nvPr/>
        </p:nvSpPr>
        <p:spPr>
          <a:xfrm>
            <a:off x="2562218" y="1674298"/>
            <a:ext cx="3237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জানি বিভিন্ন জায়গায়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ব্যবহার করা হয়,যেমন অফিসে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ব্যাংকে,প্রকাশনাসংস্থায় ইত্যাদি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2B0B2C1-D109-4E1A-BA6E-822D7AD2845B}"/>
              </a:ext>
            </a:extLst>
          </p:cNvPr>
          <p:cNvSpPr txBox="1"/>
          <p:nvPr/>
        </p:nvSpPr>
        <p:spPr>
          <a:xfrm>
            <a:off x="6771481" y="1670278"/>
            <a:ext cx="31246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আমি আশা করি বিভিন্ন দূরারোগ্য ব্যাধির নতুন নতুন ওষুধ তৈরিতে কম্পিউটার আমাদের সাহায্য করবে</a:t>
            </a:r>
          </a:p>
        </p:txBody>
      </p:sp>
    </p:spTree>
    <p:extLst>
      <p:ext uri="{BB962C8B-B14F-4D97-AF65-F5344CB8AC3E}">
        <p14:creationId xmlns:p14="http://schemas.microsoft.com/office/powerpoint/2010/main" val="20631687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 animBg="1"/>
      <p:bldP spid="15" grpId="0" animBg="1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E67C73B-D762-4BBE-AAC9-076ECAF1FF6B}"/>
              </a:ext>
            </a:extLst>
          </p:cNvPr>
          <p:cNvSpPr txBox="1"/>
          <p:nvPr/>
        </p:nvSpPr>
        <p:spPr>
          <a:xfrm>
            <a:off x="1300993" y="2909667"/>
            <a:ext cx="90556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৫টি ব্যবহার সম্পর্কে বলো।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6DF0E9-27BB-4B8F-95A3-951B36C45F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583" y="4167268"/>
            <a:ext cx="2834936" cy="24958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F0C24A-CEE3-431E-932B-D0F87C83AB9B}"/>
              </a:ext>
            </a:extLst>
          </p:cNvPr>
          <p:cNvSpPr txBox="1"/>
          <p:nvPr/>
        </p:nvSpPr>
        <p:spPr>
          <a:xfrm>
            <a:off x="4383123" y="970673"/>
            <a:ext cx="27863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31CB44-9038-48BE-96BD-CB38777881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864" y="340743"/>
            <a:ext cx="1458351" cy="2183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7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B9916-6F0C-469E-B09E-6D358DDC608A}"/>
              </a:ext>
            </a:extLst>
          </p:cNvPr>
          <p:cNvSpPr txBox="1"/>
          <p:nvPr/>
        </p:nvSpPr>
        <p:spPr>
          <a:xfrm>
            <a:off x="4720165" y="597783"/>
            <a:ext cx="28060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IN" sz="7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C5BDF8-83E5-4982-A225-4035F6DABD5A}"/>
              </a:ext>
            </a:extLst>
          </p:cNvPr>
          <p:cNvSpPr txBox="1"/>
          <p:nvPr/>
        </p:nvSpPr>
        <p:spPr>
          <a:xfrm>
            <a:off x="2160404" y="2694039"/>
            <a:ext cx="79255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৫টি বাক্য লিখো।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E2D3F-BAE2-4FFA-B7F4-ABDE2C7B1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213" y="5005354"/>
            <a:ext cx="1899138" cy="18323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1942F9-C6FD-4ACC-AE6C-8C8ACDAB17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6" r="8922"/>
          <a:stretch/>
        </p:blipFill>
        <p:spPr>
          <a:xfrm>
            <a:off x="2256067" y="372054"/>
            <a:ext cx="1767388" cy="18680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381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E1E084-E0EE-406A-B0C5-9B60385C45A6}"/>
              </a:ext>
            </a:extLst>
          </p:cNvPr>
          <p:cNvSpPr txBox="1"/>
          <p:nvPr/>
        </p:nvSpPr>
        <p:spPr>
          <a:xfrm>
            <a:off x="4002713" y="755281"/>
            <a:ext cx="353757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IN" sz="7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A213BC-4C40-4BF6-9248-668A01F8D21E}"/>
              </a:ext>
            </a:extLst>
          </p:cNvPr>
          <p:cNvSpPr txBox="1"/>
          <p:nvPr/>
        </p:nvSpPr>
        <p:spPr>
          <a:xfrm>
            <a:off x="2929574" y="2715178"/>
            <a:ext cx="58908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4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 আর কী কী করা সম্ভব চিন্তা করে লিখে নিয়ে আসবে।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3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E2EE1D-BE19-48CB-BEB8-E1C134999965}"/>
              </a:ext>
            </a:extLst>
          </p:cNvPr>
          <p:cNvSpPr txBox="1"/>
          <p:nvPr/>
        </p:nvSpPr>
        <p:spPr>
          <a:xfrm>
            <a:off x="3805231" y="1109272"/>
            <a:ext cx="5647002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F0A0B1-7B67-4B1D-8854-91EF678541AF}"/>
              </a:ext>
            </a:extLst>
          </p:cNvPr>
          <p:cNvSpPr txBox="1"/>
          <p:nvPr/>
        </p:nvSpPr>
        <p:spPr>
          <a:xfrm>
            <a:off x="2556567" y="211170"/>
            <a:ext cx="6677372" cy="838142"/>
          </a:xfrm>
          <a:prstGeom prst="rect">
            <a:avLst/>
          </a:prstGeom>
          <a:noFill/>
        </p:spPr>
        <p:txBody>
          <a:bodyPr wrap="square" rtlCol="0">
            <a:prstTxWarp prst="textTriangle">
              <a:avLst>
                <a:gd name="adj" fmla="val 2281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80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 ভালো থেকো </a:t>
            </a:r>
            <a:endParaRPr lang="en-US" sz="8000" b="1" dirty="0">
              <a:ln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DC7807-0AE9-43A4-B4A9-0FD63BDFD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17" y="2040298"/>
            <a:ext cx="2221550" cy="2238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1E4407-11A7-4119-B75C-6A6B50C9D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14564" r="4530" b="3590"/>
          <a:stretch/>
        </p:blipFill>
        <p:spPr>
          <a:xfrm>
            <a:off x="9630455" y="2288379"/>
            <a:ext cx="2214761" cy="199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FF1018-5842-4FA8-9E13-815412104E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35413" y="2713222"/>
            <a:ext cx="4303897" cy="3934919"/>
          </a:xfrm>
          <a:prstGeom prst="ellipse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FF0000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126233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2335970" y="299803"/>
            <a:ext cx="7543800" cy="1605197"/>
            <a:chOff x="609600" y="381000"/>
            <a:chExt cx="8001000" cy="1676400"/>
          </a:xfrm>
          <a:solidFill>
            <a:srgbClr val="FFFF00"/>
          </a:solidFill>
        </p:grpSpPr>
        <p:sp>
          <p:nvSpPr>
            <p:cNvPr id="3" name="Down Ribbon 2"/>
            <p:cNvSpPr/>
            <p:nvPr/>
          </p:nvSpPr>
          <p:spPr>
            <a:xfrm>
              <a:off x="609600" y="381000"/>
              <a:ext cx="8001000" cy="1676400"/>
            </a:xfrm>
            <a:prstGeom prst="ribbon">
              <a:avLst>
                <a:gd name="adj1" fmla="val 16667"/>
                <a:gd name="adj2" fmla="val 71802"/>
              </a:avLst>
            </a:prstGeom>
            <a:grpFill/>
            <a:ln w="38100">
              <a:solidFill>
                <a:schemeClr val="bg1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514600" y="759925"/>
              <a:ext cx="4191000" cy="1253573"/>
            </a:xfrm>
            <a:prstGeom prst="rect">
              <a:avLst/>
            </a:prstGeom>
            <a:grp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72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7200" b="1" dirty="0" err="1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GB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572000" y="2209803"/>
            <a:ext cx="2895600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:- পঞ্চম</a:t>
            </a:r>
            <a:endParaRPr lang="en-US" sz="4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8770" y="3429000"/>
            <a:ext cx="4876800" cy="923330"/>
          </a:xfrm>
          <a:prstGeom prst="rect">
            <a:avLst/>
          </a:prstGeom>
          <a:solidFill>
            <a:srgbClr val="C00000"/>
          </a:solidFill>
          <a:ln w="57150"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latin typeface="NikoshBAN" pitchFamily="2" charset="0"/>
                <a:cs typeface="NikoshBAN" pitchFamily="2" charset="0"/>
              </a:rPr>
              <a:t>বিষয়- গণিত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46030" y="4770623"/>
            <a:ext cx="7677462" cy="830997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NikoshBAN" pitchFamily="2" charset="0"/>
                <a:cs typeface="NikoshBAN" pitchFamily="2" charset="0"/>
              </a:rPr>
              <a:t>অধ্যায়: 14 ক্যালকুলেটর ও কম্পিউটার</a:t>
            </a:r>
            <a:endParaRPr lang="bn-BD" sz="48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6019803"/>
            <a:ext cx="2819400" cy="646331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rgbClr val="7030A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সময় ৩৫ মিনিটি</a:t>
            </a:r>
            <a:endParaRPr lang="en-US" b="1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1A30EE-693A-4EE5-91AF-985E1C3EA6C5}"/>
              </a:ext>
            </a:extLst>
          </p:cNvPr>
          <p:cNvGrpSpPr/>
          <p:nvPr/>
        </p:nvGrpSpPr>
        <p:grpSpPr>
          <a:xfrm>
            <a:off x="1104901" y="1607324"/>
            <a:ext cx="10443338" cy="5001034"/>
            <a:chOff x="-558803" y="1000097"/>
            <a:chExt cx="13924452" cy="666804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07AA019-2604-4DEB-914E-C2AE8589D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6254" y="1598366"/>
              <a:ext cx="3939395" cy="543693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16" name="Horizontal Scroll 2">
              <a:extLst>
                <a:ext uri="{FF2B5EF4-FFF2-40B4-BE49-F238E27FC236}">
                  <a16:creationId xmlns:a16="http://schemas.microsoft.com/office/drawing/2014/main" id="{967F6036-F9CC-4E37-AACF-1DA6036FF3B8}"/>
                </a:ext>
              </a:extLst>
            </p:cNvPr>
            <p:cNvSpPr/>
            <p:nvPr/>
          </p:nvSpPr>
          <p:spPr>
            <a:xfrm>
              <a:off x="-558803" y="1000097"/>
              <a:ext cx="8864601" cy="6668045"/>
            </a:xfrm>
            <a:prstGeom prst="horizontalScroll">
              <a:avLst>
                <a:gd name="adj" fmla="val 6825"/>
              </a:avLst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300" b="1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হাম্মদ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ছয়ফুল</a:t>
              </a:r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IN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শিক্ষক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ইউছুফ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আলী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 প্রাথমিক বিদ্যালয়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ফেঞ্চুগঞ্জ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সিলেট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০১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৭১৬৩৮৭৫৫০</a:t>
              </a:r>
              <a:endPara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3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32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razzak1bd@gmail.com</a:t>
              </a:r>
              <a:r>
                <a:rPr lang="bn-IN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GB" sz="135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0A8206F4-5A78-4CFB-A9B6-308621A970C5}"/>
              </a:ext>
            </a:extLst>
          </p:cNvPr>
          <p:cNvSpPr txBox="1"/>
          <p:nvPr/>
        </p:nvSpPr>
        <p:spPr>
          <a:xfrm>
            <a:off x="3681186" y="279622"/>
            <a:ext cx="4382197" cy="9233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76200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5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69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D83656B-D6DE-4044-A21D-DB0BA565B03D}"/>
              </a:ext>
            </a:extLst>
          </p:cNvPr>
          <p:cNvSpPr txBox="1"/>
          <p:nvPr/>
        </p:nvSpPr>
        <p:spPr>
          <a:xfrm>
            <a:off x="4565422" y="473927"/>
            <a:ext cx="280605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sz="7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IN" sz="72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72D63B-E1FC-44B0-955D-CEE32D2DDD06}"/>
              </a:ext>
            </a:extLst>
          </p:cNvPr>
          <p:cNvSpPr txBox="1"/>
          <p:nvPr/>
        </p:nvSpPr>
        <p:spPr>
          <a:xfrm>
            <a:off x="3406728" y="2225001"/>
            <a:ext cx="54633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জানবে।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69C583-F75F-4907-A138-7CB5E3B404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7" t="6604" r="11964" b="4864"/>
          <a:stretch/>
        </p:blipFill>
        <p:spPr>
          <a:xfrm>
            <a:off x="295423" y="1674254"/>
            <a:ext cx="2729132" cy="3530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80193E-7A32-4C8E-A650-B3FA18FA4D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b="14035"/>
          <a:stretch/>
        </p:blipFill>
        <p:spPr>
          <a:xfrm>
            <a:off x="1522825" y="3017573"/>
            <a:ext cx="1371601" cy="94877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E4799B-A671-421E-BD86-9A7AE926A2A7}"/>
              </a:ext>
            </a:extLst>
          </p:cNvPr>
          <p:cNvSpPr txBox="1"/>
          <p:nvPr/>
        </p:nvSpPr>
        <p:spPr>
          <a:xfrm>
            <a:off x="3200395" y="3138016"/>
            <a:ext cx="8696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বিভিন্ন অংশ চিহ্নিত করতে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C1620-066F-4F87-BFCC-A49C84F1DF81}"/>
              </a:ext>
            </a:extLst>
          </p:cNvPr>
          <p:cNvSpPr txBox="1"/>
          <p:nvPr/>
        </p:nvSpPr>
        <p:spPr>
          <a:xfrm>
            <a:off x="3200395" y="4268516"/>
            <a:ext cx="81170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ব্যবহার সম্পর্কে বলতে পারবে।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0C330C-5432-429E-841E-61F4AC5E05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927" y="-52317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10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82E0DF-8CCE-4767-B5F6-6B1295386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26" y="1531033"/>
            <a:ext cx="4129147" cy="4268466"/>
          </a:xfrm>
          <a:prstGeom prst="rect">
            <a:avLst/>
          </a:prstGeom>
          <a:ln w="190500" cap="sq">
            <a:solidFill>
              <a:schemeClr val="accent2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4E00B4-96CE-4775-A949-4E54D1872C77}"/>
              </a:ext>
            </a:extLst>
          </p:cNvPr>
          <p:cNvSpPr txBox="1"/>
          <p:nvPr/>
        </p:nvSpPr>
        <p:spPr>
          <a:xfrm>
            <a:off x="4486554" y="288026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দেখো ।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0110A-8042-404A-B135-A77E4041142B}"/>
              </a:ext>
            </a:extLst>
          </p:cNvPr>
          <p:cNvSpPr txBox="1"/>
          <p:nvPr/>
        </p:nvSpPr>
        <p:spPr>
          <a:xfrm>
            <a:off x="3698439" y="271203"/>
            <a:ext cx="44550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বলোতো</a:t>
            </a:r>
            <a:r>
              <a:rPr lang="bn-IN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এটা কার ছবি?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EBADD8-DAB8-40B5-8164-03DA5373A687}"/>
              </a:ext>
            </a:extLst>
          </p:cNvPr>
          <p:cNvSpPr txBox="1"/>
          <p:nvPr/>
        </p:nvSpPr>
        <p:spPr>
          <a:xfrm>
            <a:off x="1551913" y="235669"/>
            <a:ext cx="90909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কি কম্পিঊটারের জনকের নাম জানো?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786F7-6474-4763-925B-BBDBFACAF483}"/>
              </a:ext>
            </a:extLst>
          </p:cNvPr>
          <p:cNvSpPr txBox="1"/>
          <p:nvPr/>
        </p:nvSpPr>
        <p:spPr>
          <a:xfrm>
            <a:off x="2677436" y="5881843"/>
            <a:ext cx="68371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জনক চার্লস ব্যাবেজ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9D941E-174C-42C0-B522-4A56836FE18E}"/>
              </a:ext>
            </a:extLst>
          </p:cNvPr>
          <p:cNvSpPr txBox="1"/>
          <p:nvPr/>
        </p:nvSpPr>
        <p:spPr>
          <a:xfrm>
            <a:off x="4359387" y="5881843"/>
            <a:ext cx="2789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চার্লস ব্যাবেজ </a:t>
            </a:r>
          </a:p>
        </p:txBody>
      </p:sp>
    </p:spTree>
    <p:extLst>
      <p:ext uri="{BB962C8B-B14F-4D97-AF65-F5344CB8AC3E}">
        <p14:creationId xmlns:p14="http://schemas.microsoft.com/office/powerpoint/2010/main" val="186614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7" grpId="0"/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1B63F1-47F8-4BDA-9582-9794D14052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62"/>
          <a:stretch/>
        </p:blipFill>
        <p:spPr>
          <a:xfrm>
            <a:off x="3615399" y="860653"/>
            <a:ext cx="4539419" cy="53713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C52FC6F-9B20-4AB6-92A9-74D134C86CBD}"/>
              </a:ext>
            </a:extLst>
          </p:cNvPr>
          <p:cNvSpPr txBox="1"/>
          <p:nvPr/>
        </p:nvSpPr>
        <p:spPr>
          <a:xfrm>
            <a:off x="2825616" y="96494"/>
            <a:ext cx="61189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পাঠ্যপুস্তকের ১৫৪ নং পৃষ্ঠা খুলে দেখো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8C778A-E96C-4D9E-B271-CB3FF30DD0F9}"/>
              </a:ext>
            </a:extLst>
          </p:cNvPr>
          <p:cNvSpPr txBox="1"/>
          <p:nvPr/>
        </p:nvSpPr>
        <p:spPr>
          <a:xfrm>
            <a:off x="5231191" y="6150114"/>
            <a:ext cx="9813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পড়ো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7337D2-96C1-482A-94AD-5C9910E2E4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50" y="450439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332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4A1204C-0F9A-4926-A71D-343A00113378}"/>
              </a:ext>
            </a:extLst>
          </p:cNvPr>
          <p:cNvSpPr txBox="1"/>
          <p:nvPr/>
        </p:nvSpPr>
        <p:spPr>
          <a:xfrm>
            <a:off x="4579399" y="489780"/>
            <a:ext cx="27831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 দেখো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372FB0-1C70-43CF-B498-227B60B8B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891" y="2975172"/>
            <a:ext cx="4114827" cy="349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5AA62E-9568-4E7C-B17C-B8F48EC9B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19778" y="3032458"/>
            <a:ext cx="3798012" cy="334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6DA1E-A0BC-4170-8008-A9DB28C1C548}"/>
              </a:ext>
            </a:extLst>
          </p:cNvPr>
          <p:cNvSpPr txBox="1"/>
          <p:nvPr/>
        </p:nvSpPr>
        <p:spPr>
          <a:xfrm>
            <a:off x="3809200" y="576117"/>
            <a:ext cx="5937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বলতে পারো এগুলো কিসের ছবি?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6A7D3F-CA1C-4D8E-9644-8248153D3417}"/>
              </a:ext>
            </a:extLst>
          </p:cNvPr>
          <p:cNvSpPr txBox="1"/>
          <p:nvPr/>
        </p:nvSpPr>
        <p:spPr>
          <a:xfrm>
            <a:off x="2959392" y="519915"/>
            <a:ext cx="66271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কয় ধরনের কম্পিউটার আছে?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EE950-8AE3-466A-B632-6C583305FA5F}"/>
              </a:ext>
            </a:extLst>
          </p:cNvPr>
          <p:cNvSpPr txBox="1"/>
          <p:nvPr/>
        </p:nvSpPr>
        <p:spPr>
          <a:xfrm>
            <a:off x="6328898" y="7055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E923845-84A1-4E25-91DA-317663C57E37}"/>
              </a:ext>
            </a:extLst>
          </p:cNvPr>
          <p:cNvGrpSpPr/>
          <p:nvPr/>
        </p:nvGrpSpPr>
        <p:grpSpPr>
          <a:xfrm>
            <a:off x="7585051" y="1494789"/>
            <a:ext cx="2031678" cy="1393925"/>
            <a:chOff x="7585051" y="1674667"/>
            <a:chExt cx="2031678" cy="1393925"/>
          </a:xfrm>
        </p:grpSpPr>
        <p:sp>
          <p:nvSpPr>
            <p:cNvPr id="13" name="Thought Bubble: Cloud 12">
              <a:extLst>
                <a:ext uri="{FF2B5EF4-FFF2-40B4-BE49-F238E27FC236}">
                  <a16:creationId xmlns:a16="http://schemas.microsoft.com/office/drawing/2014/main" id="{15C10332-34F6-49E0-85DE-18F2BC0F12D4}"/>
                </a:ext>
              </a:extLst>
            </p:cNvPr>
            <p:cNvSpPr/>
            <p:nvPr/>
          </p:nvSpPr>
          <p:spPr>
            <a:xfrm>
              <a:off x="7585051" y="1674667"/>
              <a:ext cx="2031678" cy="1393925"/>
            </a:xfrm>
            <a:prstGeom prst="cloudCallout">
              <a:avLst>
                <a:gd name="adj1" fmla="val 55825"/>
                <a:gd name="adj2" fmla="val 53749"/>
              </a:avLst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ECF3EBE-31A0-4FB3-8D30-B81EE9A62AB3}"/>
                </a:ext>
              </a:extLst>
            </p:cNvPr>
            <p:cNvSpPr txBox="1"/>
            <p:nvPr/>
          </p:nvSpPr>
          <p:spPr>
            <a:xfrm>
              <a:off x="7998802" y="1871033"/>
              <a:ext cx="1204176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ল্যাপটপ </a:t>
              </a:r>
            </a:p>
            <a:p>
              <a:r>
                <a:rPr lang="bn-IN" sz="2400" b="1" dirty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6A7BD09-6050-40F7-8F39-2518B1533E17}"/>
              </a:ext>
            </a:extLst>
          </p:cNvPr>
          <p:cNvGrpSpPr/>
          <p:nvPr/>
        </p:nvGrpSpPr>
        <p:grpSpPr>
          <a:xfrm>
            <a:off x="3478304" y="1275826"/>
            <a:ext cx="1822068" cy="1470685"/>
            <a:chOff x="3478304" y="1530654"/>
            <a:chExt cx="1822068" cy="14706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0FB4ED-5690-4D43-9B41-9C87757D1140}"/>
                </a:ext>
              </a:extLst>
            </p:cNvPr>
            <p:cNvSpPr txBox="1"/>
            <p:nvPr/>
          </p:nvSpPr>
          <p:spPr>
            <a:xfrm>
              <a:off x="3796846" y="1789653"/>
              <a:ext cx="1279517" cy="830997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bn-IN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ডেস্কটপ</a:t>
              </a:r>
            </a:p>
            <a:p>
              <a:r>
                <a:rPr lang="bn-IN" sz="24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কম্পিউটার</a:t>
              </a:r>
            </a:p>
          </p:txBody>
        </p:sp>
        <p:sp>
          <p:nvSpPr>
            <p:cNvPr id="17" name="Thought Bubble: Cloud 16">
              <a:extLst>
                <a:ext uri="{FF2B5EF4-FFF2-40B4-BE49-F238E27FC236}">
                  <a16:creationId xmlns:a16="http://schemas.microsoft.com/office/drawing/2014/main" id="{62E8362E-F744-4FB9-B372-7E1B4FB6F3DF}"/>
                </a:ext>
              </a:extLst>
            </p:cNvPr>
            <p:cNvSpPr/>
            <p:nvPr/>
          </p:nvSpPr>
          <p:spPr>
            <a:xfrm>
              <a:off x="3478304" y="1530654"/>
              <a:ext cx="1822068" cy="1470685"/>
            </a:xfrm>
            <a:prstGeom prst="cloudCallout">
              <a:avLst>
                <a:gd name="adj1" fmla="val -73854"/>
                <a:gd name="adj2" fmla="val 60238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FD2383C2-345F-4785-B5D6-D7359A68D428}"/>
              </a:ext>
            </a:extLst>
          </p:cNvPr>
          <p:cNvSpPr txBox="1"/>
          <p:nvPr/>
        </p:nvSpPr>
        <p:spPr>
          <a:xfrm>
            <a:off x="473132" y="545300"/>
            <a:ext cx="110081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সম্পর্কে তোমাদের নিজের কোনো ধারনা আমার সাথে শেয়ার করতে পারো। </a:t>
            </a:r>
          </a:p>
        </p:txBody>
      </p:sp>
    </p:spTree>
    <p:extLst>
      <p:ext uri="{BB962C8B-B14F-4D97-AF65-F5344CB8AC3E}">
        <p14:creationId xmlns:p14="http://schemas.microsoft.com/office/powerpoint/2010/main" val="30255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D3C061-ABE7-4457-B256-4CBCF49D0A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8" t="6050" r="3857" b="6757"/>
          <a:stretch/>
        </p:blipFill>
        <p:spPr>
          <a:xfrm>
            <a:off x="2447778" y="239151"/>
            <a:ext cx="6141586" cy="310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FA9AFE-9A55-40A2-B2B3-A6BD36737029}"/>
              </a:ext>
            </a:extLst>
          </p:cNvPr>
          <p:cNvSpPr txBox="1"/>
          <p:nvPr/>
        </p:nvSpPr>
        <p:spPr>
          <a:xfrm>
            <a:off x="1400335" y="3792582"/>
            <a:ext cx="9825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</a:t>
            </a:r>
            <a:r>
              <a:rPr lang="en-US" sz="3200" b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ইলেক্ট্রনিক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যন্ত্র,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যা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ক্যালকুলেটর অপেক্ষা বড় গণনা করতে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পারে।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ও প্রয়োজনীয়তা শুধু হিসাব-নিকাশে সীমাবদ্ধ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থাকেনা।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এটি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লেখচিত্র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ও ছবি,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সংগৃহীত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উপাত্তের বিশ্লেষণ,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 করে অন্যদের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সাথে যোগাযোগ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প্রভৃতি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করতে সহায়তা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করে।</a:t>
            </a:r>
            <a:r>
              <a:rPr lang="en-US" sz="3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b="1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জীবনে আমূল পরিবর্তন করেছে।</a:t>
            </a:r>
          </a:p>
          <a:p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8572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80DC0C-7C05-40C5-8842-0476C64CA1F6}"/>
              </a:ext>
            </a:extLst>
          </p:cNvPr>
          <p:cNvSpPr txBox="1"/>
          <p:nvPr/>
        </p:nvSpPr>
        <p:spPr>
          <a:xfrm>
            <a:off x="3644136" y="2740857"/>
            <a:ext cx="51106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7112B8-C181-44ED-86B6-4943929E6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08" y="171447"/>
            <a:ext cx="2500829" cy="22528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154DFF-415C-4E29-8158-D0A0118735E5}"/>
              </a:ext>
            </a:extLst>
          </p:cNvPr>
          <p:cNvSpPr txBox="1"/>
          <p:nvPr/>
        </p:nvSpPr>
        <p:spPr>
          <a:xfrm>
            <a:off x="5015433" y="584136"/>
            <a:ext cx="2218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4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0906E2-33D2-46B5-9581-88E5CBF6D4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4830" y="4332157"/>
            <a:ext cx="2506394" cy="23223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895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1266</TotalTime>
  <Words>338</Words>
  <Application>Microsoft Office PowerPoint</Application>
  <PresentationFormat>Widescreen</PresentationFormat>
  <Paragraphs>66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NikoshBAN</vt:lpstr>
      <vt:lpstr>Times New Roman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Shirin</dc:creator>
  <cp:lastModifiedBy>User</cp:lastModifiedBy>
  <cp:revision>86</cp:revision>
  <dcterms:created xsi:type="dcterms:W3CDTF">2017-06-09T12:33:38Z</dcterms:created>
  <dcterms:modified xsi:type="dcterms:W3CDTF">2021-01-04T15:39:12Z</dcterms:modified>
</cp:coreProperties>
</file>