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8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DCA5-54C4-46E6-BCDC-8563E51A7B56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F6FD-911B-4DB3-8E82-0B7FAC90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DCA5-54C4-46E6-BCDC-8563E51A7B56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F6FD-911B-4DB3-8E82-0B7FAC90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DCA5-54C4-46E6-BCDC-8563E51A7B56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F6FD-911B-4DB3-8E82-0B7FAC90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DCA5-54C4-46E6-BCDC-8563E51A7B56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F6FD-911B-4DB3-8E82-0B7FAC90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DCA5-54C4-46E6-BCDC-8563E51A7B56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F6FD-911B-4DB3-8E82-0B7FAC90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DCA5-54C4-46E6-BCDC-8563E51A7B56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F6FD-911B-4DB3-8E82-0B7FAC90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DCA5-54C4-46E6-BCDC-8563E51A7B56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F6FD-911B-4DB3-8E82-0B7FAC90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DCA5-54C4-46E6-BCDC-8563E51A7B56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F6FD-911B-4DB3-8E82-0B7FAC90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DCA5-54C4-46E6-BCDC-8563E51A7B56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F6FD-911B-4DB3-8E82-0B7FAC90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DCA5-54C4-46E6-BCDC-8563E51A7B56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F6FD-911B-4DB3-8E82-0B7FAC90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DCA5-54C4-46E6-BCDC-8563E51A7B56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F6FD-911B-4DB3-8E82-0B7FAC90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2DCA5-54C4-46E6-BCDC-8563E51A7B56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6F6FD-911B-4DB3-8E82-0B7FAC9037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5" Type="http://schemas.openxmlformats.org/officeDocument/2006/relationships/image" Target="../media/image1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27.jpeg"/><Relationship Id="rId7" Type="http://schemas.openxmlformats.org/officeDocument/2006/relationships/image" Target="../media/image31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10" Type="http://schemas.openxmlformats.org/officeDocument/2006/relationships/image" Target="../media/image25.jpeg"/><Relationship Id="rId4" Type="http://schemas.openxmlformats.org/officeDocument/2006/relationships/image" Target="../media/image28.png"/><Relationship Id="rId9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olash\Desktop\কাজটচ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2209800"/>
            <a:ext cx="2362200" cy="2133600"/>
          </a:xfrm>
          <a:prstGeom prst="rect">
            <a:avLst/>
          </a:prstGeom>
          <a:noFill/>
        </p:spPr>
      </p:pic>
      <p:pic>
        <p:nvPicPr>
          <p:cNvPr id="21507" name="Picture 3" descr="C:\Users\Polash\Desktop\তপটট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209800"/>
            <a:ext cx="2143125" cy="21431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90600" y="44958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ইস্ট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4419600"/>
            <a:ext cx="129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বেকিং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পাউডার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429000" y="2286000"/>
            <a:ext cx="2133600" cy="2090738"/>
            <a:chOff x="3200400" y="2209801"/>
            <a:chExt cx="2133600" cy="2090738"/>
          </a:xfrm>
        </p:grpSpPr>
        <p:pic>
          <p:nvPicPr>
            <p:cNvPr id="11" name="Picture 4" descr="C:\Users\Polash\Desktop\তহাব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200401" y="2209801"/>
              <a:ext cx="2133599" cy="2090738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3200400" y="3733800"/>
              <a:ext cx="838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ময়দা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143000" y="571500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পৃথকভাবে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ময়দার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বেকিং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পাউডার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ইস্ট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মেখে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রাখ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দুটিতে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গেল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কারনসহ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Polash\Desktop\টপজপট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33600" y="0"/>
            <a:ext cx="4648200" cy="19716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5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00400" y="0"/>
            <a:ext cx="2438400" cy="7694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2286000"/>
            <a:ext cx="579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সাধারনত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কেক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তৈরিতে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বেকিং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পাউডার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5842337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43200" y="5499318"/>
            <a:ext cx="3657600" cy="1358682"/>
          </a:xfrm>
          <a:prstGeom prst="rect">
            <a:avLst/>
          </a:prstGeom>
          <a:noFill/>
          <a:effectLst/>
        </p:spPr>
        <p:txBody>
          <a:bodyPr wrap="square">
            <a:prstTxWarp prst="textDoubleWave1">
              <a:avLst>
                <a:gd name="adj1" fmla="val 0"/>
                <a:gd name="adj2" fmla="val 0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sz="2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পলাশ</a:t>
            </a:r>
            <a:r>
              <a:rPr lang="en-US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নাথ</a:t>
            </a:r>
            <a:endParaRPr lang="en-US" sz="28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buNone/>
            </a:pPr>
            <a:r>
              <a:rPr lang="en-US" sz="2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খইয়াছরা</a:t>
            </a:r>
            <a:r>
              <a:rPr lang="en-US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মিরসরাই</a:t>
            </a:r>
            <a:r>
              <a:rPr lang="en-US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চট্টগ্রাম</a:t>
            </a:r>
            <a:endParaRPr lang="en-US" sz="2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28600" y="990600"/>
            <a:ext cx="4038600" cy="4419600"/>
            <a:chOff x="2667000" y="838200"/>
            <a:chExt cx="4343400" cy="4724400"/>
          </a:xfrm>
        </p:grpSpPr>
        <p:pic>
          <p:nvPicPr>
            <p:cNvPr id="13" name="Picture 2" descr="C:\Users\Polash\Desktop\াকি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67000" y="838200"/>
              <a:ext cx="4343400" cy="472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4" name="Content Placeholder 4" descr="20180221_104827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05200" y="1524000"/>
              <a:ext cx="2667000" cy="32766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16" name="Group 15"/>
          <p:cNvGrpSpPr/>
          <p:nvPr/>
        </p:nvGrpSpPr>
        <p:grpSpPr>
          <a:xfrm>
            <a:off x="4800600" y="990600"/>
            <a:ext cx="3724276" cy="4343400"/>
            <a:chOff x="3590924" y="457200"/>
            <a:chExt cx="3724276" cy="4800600"/>
          </a:xfrm>
        </p:grpSpPr>
        <p:pic>
          <p:nvPicPr>
            <p:cNvPr id="17" name="Picture 3" descr="C:\Users\Polash\Desktop\আকাি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90924" y="457200"/>
              <a:ext cx="3724276" cy="48006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8" name="Content Placeholder 5"/>
            <p:cNvSpPr txBox="1">
              <a:spLocks/>
            </p:cNvSpPr>
            <p:nvPr/>
          </p:nvSpPr>
          <p:spPr>
            <a:xfrm>
              <a:off x="4419600" y="1600200"/>
              <a:ext cx="2133600" cy="2438400"/>
            </a:xfrm>
            <a:prstGeom prst="rect">
              <a:avLst/>
            </a:prstGeom>
            <a:no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>
              <a:normAutofit fontScale="92500" lnSpcReduction="10000"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000" b="1" i="0" u="none" strike="noStrike" kern="1200" cap="all" normalizeH="0" baseline="0" noProof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শ্রেণি</a:t>
              </a:r>
              <a:r>
                <a:rPr kumimoji="0" lang="en-US" sz="2000" b="1" i="0" u="none" strike="noStrike" kern="1200" cap="all" normalizeH="0" baseline="0" noProof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 – (</a:t>
              </a:r>
              <a:r>
                <a:rPr kumimoji="0" lang="en-US" sz="2000" b="1" i="0" u="none" strike="noStrike" kern="1200" cap="all" normalizeH="0" baseline="0" noProof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নবম-দশম</a:t>
              </a:r>
              <a:r>
                <a:rPr kumimoji="0" lang="en-US" sz="2000" b="1" i="0" u="none" strike="noStrike" kern="1200" cap="all" normalizeH="0" baseline="0" noProof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)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000" b="1" i="0" u="none" strike="noStrike" kern="1200" cap="all" normalizeH="0" baseline="0" noProof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বিষয়</a:t>
              </a:r>
              <a:r>
                <a:rPr kumimoji="0" lang="en-US" sz="2000" b="1" i="0" u="none" strike="noStrike" kern="1200" cap="all" normalizeH="0" baseline="0" noProof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 - </a:t>
              </a:r>
              <a:r>
                <a:rPr kumimoji="0" lang="en-US" sz="2000" b="1" i="0" u="none" strike="noStrike" kern="1200" cap="all" normalizeH="0" baseline="0" noProof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রসায়ন</a:t>
              </a:r>
              <a:endParaRPr kumimoji="0" lang="en-US" sz="20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000" b="1" i="0" u="none" strike="noStrike" kern="1200" cap="all" normalizeH="0" baseline="0" noProof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অধ্যায়</a:t>
              </a:r>
              <a:r>
                <a:rPr kumimoji="0" lang="en-US" sz="2000" b="1" i="0" u="none" strike="noStrike" kern="1200" cap="all" normalizeH="0" baseline="0" noProof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 - ১২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000" b="1" i="0" u="none" strike="noStrike" kern="1200" cap="all" normalizeH="0" baseline="0" noProof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আজকের</a:t>
              </a:r>
              <a:r>
                <a:rPr kumimoji="0" lang="en-US" sz="2000" b="1" i="0" u="none" strike="noStrike" kern="1200" cap="all" normalizeH="0" baseline="0" noProof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 </a:t>
              </a:r>
              <a:r>
                <a:rPr kumimoji="0" lang="en-US" sz="2000" b="1" i="0" u="none" strike="noStrike" kern="1200" cap="all" normalizeH="0" baseline="0" noProof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পাঠ</a:t>
              </a:r>
              <a:r>
                <a:rPr kumimoji="0" lang="en-US" sz="2000" b="1" i="0" u="none" strike="noStrike" kern="1200" cap="all" normalizeH="0" baseline="0" noProof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 - </a:t>
              </a:r>
              <a:r>
                <a:rPr kumimoji="0" lang="en-US" sz="2000" b="1" i="0" u="none" strike="noStrike" kern="1200" cap="all" normalizeH="0" baseline="0" noProof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খাদ্য</a:t>
              </a:r>
              <a:r>
                <a:rPr kumimoji="0" lang="en-US" sz="2000" b="1" i="0" u="none" strike="noStrike" kern="1200" cap="all" normalizeH="0" baseline="0" noProof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 ও   </a:t>
              </a:r>
              <a:r>
                <a:rPr kumimoji="0" lang="en-US" sz="2000" b="1" i="0" u="none" strike="noStrike" kern="1200" cap="all" normalizeH="0" baseline="0" noProof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প্রসাধনী</a:t>
              </a:r>
              <a:r>
                <a:rPr kumimoji="0" lang="en-US" sz="2000" b="1" i="0" u="none" strike="noStrike" kern="1200" cap="all" normalizeH="0" baseline="0" noProof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 </a:t>
              </a:r>
              <a:r>
                <a:rPr kumimoji="0" lang="en-US" sz="2000" b="1" i="0" u="none" strike="noStrike" kern="1200" cap="all" normalizeH="0" baseline="0" noProof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ব্যবহারে</a:t>
              </a:r>
              <a:r>
                <a:rPr kumimoji="0" lang="en-US" sz="2000" b="1" i="0" u="none" strike="noStrike" kern="1200" cap="all" normalizeH="0" baseline="0" noProof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 </a:t>
              </a:r>
              <a:r>
                <a:rPr kumimoji="0" lang="en-US" sz="2000" b="1" i="0" u="none" strike="noStrike" kern="1200" cap="all" normalizeH="0" baseline="0" noProof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রসায়ন</a:t>
              </a:r>
              <a:endParaRPr kumimoji="0" lang="en-US" sz="20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2000" b="1" i="0" u="none" strike="noStrike" kern="1200" cap="all" normalizeH="0" baseline="0" noProof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সময়-৪৫ </a:t>
              </a:r>
              <a:r>
                <a:rPr kumimoji="0" lang="en-US" sz="2000" b="1" i="0" u="none" strike="noStrike" kern="1200" cap="all" normalizeH="0" baseline="0" noProof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মিনিট</a:t>
              </a:r>
              <a:endParaRPr kumimoji="0" lang="en-US" sz="20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en-US" sz="2400" b="1" i="0" u="none" strike="noStrike" kern="1200" cap="all" normalizeH="0" baseline="0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4800" y="0"/>
            <a:ext cx="3886200" cy="914400"/>
            <a:chOff x="3363897" y="2590800"/>
            <a:chExt cx="2737392" cy="1600200"/>
          </a:xfrm>
        </p:grpSpPr>
        <p:pic>
          <p:nvPicPr>
            <p:cNvPr id="21" name="Picture 4" descr="C:\Users\Polash\Desktop\কতব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5400000">
              <a:off x="3932493" y="2022204"/>
              <a:ext cx="1600200" cy="273739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2" name="Rectangle 21"/>
            <p:cNvSpPr/>
            <p:nvPr/>
          </p:nvSpPr>
          <p:spPr>
            <a:xfrm>
              <a:off x="3652044" y="2990850"/>
              <a:ext cx="1981200" cy="9156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 </a:t>
              </a:r>
              <a:r>
                <a:rPr lang="en-US" sz="2800" dirty="0" err="1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শিক্ষক</a:t>
              </a:r>
              <a:r>
                <a:rPr lang="en-US" sz="280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2800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800600" y="0"/>
            <a:ext cx="3810000" cy="914400"/>
            <a:chOff x="3363897" y="2743200"/>
            <a:chExt cx="2737392" cy="1447800"/>
          </a:xfrm>
        </p:grpSpPr>
        <p:pic>
          <p:nvPicPr>
            <p:cNvPr id="25" name="Picture 4" descr="C:\Users\Polash\Desktop\কতব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5400000">
              <a:off x="4008693" y="2098404"/>
              <a:ext cx="1447800" cy="273739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6" name="Rectangle 25"/>
            <p:cNvSpPr/>
            <p:nvPr/>
          </p:nvSpPr>
          <p:spPr>
            <a:xfrm>
              <a:off x="3810000" y="3032760"/>
              <a:ext cx="1339679" cy="828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2800" spc="50" dirty="0" err="1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2800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spc="50" dirty="0" err="1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2800" dirty="0"/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228600"/>
            <a:ext cx="365760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1676400"/>
            <a:ext cx="6172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MS Mincho"/>
                <a:ea typeface="MS Mincho"/>
                <a:cs typeface="NikoshBAN" pitchFamily="2" charset="0"/>
              </a:rPr>
              <a:t>♈</a:t>
            </a:r>
            <a:r>
              <a:rPr lang="en-US" sz="3200" dirty="0" smtClean="0">
                <a:latin typeface="MS Mincho"/>
                <a:ea typeface="MS Mincho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গৃহে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খাদ্যসামগ্রীর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আহরন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rgbClr val="0070C0"/>
                </a:solidFill>
                <a:latin typeface="MS Mincho"/>
                <a:ea typeface="MS Mincho"/>
                <a:cs typeface="NikoshBAN" pitchFamily="2" charset="0"/>
              </a:rPr>
              <a:t>♣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গৃহে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প্রসাধন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সামগ্রীর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উপযোগীতা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olash\Desktop\বাবািবাব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600200"/>
            <a:ext cx="2162175" cy="1590675"/>
          </a:xfrm>
          <a:prstGeom prst="rect">
            <a:avLst/>
          </a:prstGeom>
          <a:noFill/>
        </p:spPr>
      </p:pic>
      <p:pic>
        <p:nvPicPr>
          <p:cNvPr id="1027" name="Picture 3" descr="C:\Users\Polash\Desktop\কচটক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76600"/>
            <a:ext cx="2438400" cy="1666875"/>
          </a:xfrm>
          <a:prstGeom prst="rect">
            <a:avLst/>
          </a:prstGeom>
          <a:noFill/>
        </p:spPr>
      </p:pic>
      <p:pic>
        <p:nvPicPr>
          <p:cNvPr id="1028" name="Picture 4" descr="C:\Users\Polash\Desktop\জটচকট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029200"/>
            <a:ext cx="1524000" cy="1828800"/>
          </a:xfrm>
          <a:prstGeom prst="rect">
            <a:avLst/>
          </a:prstGeom>
          <a:noFill/>
        </p:spPr>
      </p:pic>
      <p:pic>
        <p:nvPicPr>
          <p:cNvPr id="1029" name="Picture 5" descr="C:\Users\Polash\Desktop\কাবাবট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75" y="1600201"/>
            <a:ext cx="2143125" cy="1600199"/>
          </a:xfrm>
          <a:prstGeom prst="rect">
            <a:avLst/>
          </a:prstGeom>
          <a:noFill/>
        </p:spPr>
      </p:pic>
      <p:pic>
        <p:nvPicPr>
          <p:cNvPr id="1030" name="Picture 6" descr="C:\Users\Polash\Desktop\তিটবািব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0" y="5029200"/>
            <a:ext cx="2362200" cy="1828800"/>
          </a:xfrm>
          <a:prstGeom prst="rect">
            <a:avLst/>
          </a:prstGeom>
          <a:noFill/>
        </p:spPr>
      </p:pic>
      <p:pic>
        <p:nvPicPr>
          <p:cNvPr id="1031" name="Picture 7" descr="C:\Users\Polash\Desktop\বাব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90800" y="3276600"/>
            <a:ext cx="2057400" cy="1600200"/>
          </a:xfrm>
          <a:prstGeom prst="rect">
            <a:avLst/>
          </a:prstGeom>
          <a:noFill/>
        </p:spPr>
      </p:pic>
      <p:pic>
        <p:nvPicPr>
          <p:cNvPr id="1033" name="Picture 9" descr="C:\Users\Polash\Desktop\ক্ক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00600" y="3276600"/>
            <a:ext cx="2057400" cy="1666875"/>
          </a:xfrm>
          <a:prstGeom prst="rect">
            <a:avLst/>
          </a:prstGeom>
          <a:noFill/>
        </p:spPr>
      </p:pic>
      <p:pic>
        <p:nvPicPr>
          <p:cNvPr id="1034" name="Picture 10" descr="C:\Users\Polash\Desktop\তআবা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867400" y="5029200"/>
            <a:ext cx="1828799" cy="1828800"/>
          </a:xfrm>
          <a:prstGeom prst="rect">
            <a:avLst/>
          </a:prstGeom>
          <a:noFill/>
        </p:spPr>
      </p:pic>
      <p:pic>
        <p:nvPicPr>
          <p:cNvPr id="1035" name="Picture 11" descr="C:\Users\Polash\Desktop\চকা্বপ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86200" y="5029200"/>
            <a:ext cx="1981200" cy="1828800"/>
          </a:xfrm>
          <a:prstGeom prst="rect">
            <a:avLst/>
          </a:prstGeom>
          <a:noFill/>
        </p:spPr>
      </p:pic>
      <p:pic>
        <p:nvPicPr>
          <p:cNvPr id="1036" name="Picture 12" descr="C:\Users\Polash\Desktop\ক্ত্তওা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086600" y="3352800"/>
            <a:ext cx="1743075" cy="1523999"/>
          </a:xfrm>
          <a:prstGeom prst="rect">
            <a:avLst/>
          </a:prstGeom>
          <a:noFill/>
        </p:spPr>
      </p:pic>
      <p:pic>
        <p:nvPicPr>
          <p:cNvPr id="1037" name="Picture 13" descr="C:\Users\Polash\Desktop\তবত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543800" y="5029200"/>
            <a:ext cx="1600200" cy="1828800"/>
          </a:xfrm>
          <a:prstGeom prst="rect">
            <a:avLst/>
          </a:prstGeom>
          <a:noFill/>
        </p:spPr>
      </p:pic>
      <p:pic>
        <p:nvPicPr>
          <p:cNvPr id="1038" name="Picture 14" descr="C:\Users\Polash\Desktop\জটকক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352800" y="1600200"/>
            <a:ext cx="1752600" cy="160972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জিনিস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দৈনন্দিন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2" descr="C:\Users\Polash\Desktop\তচটজ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676400" y="1600200"/>
            <a:ext cx="1752600" cy="1600200"/>
          </a:xfrm>
          <a:prstGeom prst="rect">
            <a:avLst/>
          </a:prstGeom>
          <a:noFill/>
        </p:spPr>
      </p:pic>
      <p:pic>
        <p:nvPicPr>
          <p:cNvPr id="3" name="Picture 3" descr="C:\Users\Polash\Desktop\টজকব্ত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1600200"/>
            <a:ext cx="1600200" cy="16002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81000" y="914400"/>
            <a:ext cx="129540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0" y="914400"/>
            <a:ext cx="12954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প্রসাধনী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352800" y="914400"/>
            <a:ext cx="13716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পরিস্কারক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3000" y="914400"/>
            <a:ext cx="1295400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কৃষিক্ষেত্রে</a:t>
            </a:r>
            <a:endParaRPr lang="en-US" sz="2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00800" y="914400"/>
            <a:ext cx="1066800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সৈন্দ্যর্য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0" y="914400"/>
            <a:ext cx="12192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তৈজস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18224E-6 L -0.05417 0.1572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54335E-6 L 0.1625 0.1572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20231E-7 L 0.025 0.1283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18224E-6 L 0.5375 0.1905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97317E-7 L 0.54584 0.1838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5.20231E-7 L -0.5125 0.4057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" y="2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18224E-6 L 0.24583 0.42368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2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18224E-6 L 0.52917 0.40148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" y="2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98844E-6 L 0.08334 0.37735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20231E-7 L -0.375 0.64994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9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5.20231E-7 L -0.32917 0.68324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3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20231E-7 L 0.06666 0.64994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54335E-6 L 0.62917 0.66775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3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23 L 0.00833 0.63252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3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8" grpId="0" animBg="1"/>
      <p:bldP spid="19" grpId="0" animBg="1"/>
      <p:bldP spid="19" grpId="1" animBg="1"/>
      <p:bldP spid="19" grpId="2" animBg="1"/>
      <p:bldP spid="20" grpId="0" animBg="1"/>
      <p:bldP spid="20" grpId="1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t="-1000" r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:\Users\Polash\Desktop\বাব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81000"/>
            <a:ext cx="3810000" cy="2133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" y="304800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লবন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-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NaCl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Polash\Desktop\কাজটচ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381000"/>
            <a:ext cx="3581400" cy="2133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172200" y="990600"/>
            <a:ext cx="2590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বেকিং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পাউডার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smtClean="0"/>
              <a:t>NaHCO</a:t>
            </a:r>
            <a:r>
              <a:rPr lang="en-US" sz="3200" baseline="-25000" dirty="0" smtClean="0"/>
              <a:t>3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667000"/>
            <a:ext cx="3810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MS Mincho"/>
                <a:ea typeface="MS Mincho"/>
                <a:cs typeface="NikoshBAN" pitchFamily="2" charset="0"/>
              </a:rPr>
              <a:t>☞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সাগরের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প্রচুর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পরিমানে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লবন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দ্রবীভূত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MS Mincho"/>
                <a:ea typeface="MS Mincho"/>
                <a:cs typeface="NikoshBAN" pitchFamily="2" charset="0"/>
              </a:rPr>
              <a:t>☞</a:t>
            </a:r>
            <a:r>
              <a:rPr lang="en-US" sz="2000" dirty="0" smtClean="0">
                <a:latin typeface="MS Mincho"/>
                <a:ea typeface="MS Mincho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লবন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চাষিগন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সমুদ্রের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লবন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আহরন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MS Mincho"/>
                <a:ea typeface="MS Mincho"/>
                <a:cs typeface="NikoshBAN" pitchFamily="2" charset="0"/>
              </a:rPr>
              <a:t>☞</a:t>
            </a:r>
            <a:r>
              <a:rPr lang="en-US" sz="2000" dirty="0" smtClean="0">
                <a:latin typeface="MS Mincho"/>
                <a:ea typeface="MS Mincho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সোডিয়াম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লবন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শরীরের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ইলেক্ট্রোলাইটের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চাহিদা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পুরন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MS Mincho"/>
                <a:ea typeface="MS Mincho"/>
                <a:cs typeface="NikoshBAN" pitchFamily="2" charset="0"/>
              </a:rPr>
              <a:t>☞</a:t>
            </a:r>
            <a:r>
              <a:rPr lang="en-US" sz="2000" dirty="0" smtClean="0">
                <a:latin typeface="MS Mincho"/>
                <a:ea typeface="MS Mincho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যৌগ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প্রস্তুতিতে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ওষধ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শিল্পে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সাবান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তৈরিতে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2667000"/>
            <a:ext cx="3657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MS Mincho"/>
                <a:ea typeface="MS Mincho"/>
                <a:cs typeface="NikoshBAN" pitchFamily="2" charset="0"/>
              </a:rPr>
              <a:t>☛</a:t>
            </a:r>
            <a:r>
              <a:rPr lang="en-US" sz="2000" dirty="0" smtClean="0">
                <a:latin typeface="MS Mincho"/>
                <a:ea typeface="MS Mincho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সোডিয়াম</a:t>
            </a:r>
            <a:endParaRPr lang="en-US" sz="2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হাইড্রেজেন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কার্বনেট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MS Mincho"/>
                <a:ea typeface="MS Mincho"/>
                <a:cs typeface="NikoshBAN" pitchFamily="2" charset="0"/>
              </a:rPr>
              <a:t>☛</a:t>
            </a:r>
            <a:r>
              <a:rPr lang="en-US" sz="2000" dirty="0" smtClean="0">
                <a:latin typeface="MS Mincho"/>
                <a:ea typeface="MS Mincho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চুনাপাথর,অ্যামোনিয়া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গাস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খাবার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লবন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MS Mincho"/>
                <a:ea typeface="MS Mincho"/>
                <a:cs typeface="NikoshBAN" pitchFamily="2" charset="0"/>
              </a:rPr>
              <a:t>☛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কেক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পিঠা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ফোলানোর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বেকিং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পাউডার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609600"/>
            <a:ext cx="32004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বেকিং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পাউডারের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প্রস্তুতি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Polash\Desktop\দা্বাক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62200"/>
            <a:ext cx="2562225" cy="1676400"/>
          </a:xfrm>
          <a:prstGeom prst="rect">
            <a:avLst/>
          </a:prstGeom>
          <a:noFill/>
        </p:spPr>
      </p:pic>
      <p:pic>
        <p:nvPicPr>
          <p:cNvPr id="2051" name="Picture 3" descr="C:\Users\Polash\Desktop\;দটাব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2438400"/>
            <a:ext cx="2057400" cy="16383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57200" y="4419600"/>
            <a:ext cx="2286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aseline="-25000" dirty="0" err="1" smtClean="0">
                <a:latin typeface="NikoshBAN" pitchFamily="2" charset="0"/>
                <a:cs typeface="NikoshBAN" pitchFamily="2" charset="0"/>
              </a:rPr>
              <a:t>চুনাপাথর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44196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4343401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aseline="-25000" dirty="0" err="1" smtClean="0">
                <a:latin typeface="NikoshBAN" pitchFamily="2" charset="0"/>
                <a:cs typeface="NikoshBAN" pitchFamily="2" charset="0"/>
              </a:rPr>
              <a:t>চুন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67600" y="4343400"/>
            <a:ext cx="152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(g)</a:t>
            </a:r>
            <a:r>
              <a:rPr lang="en-US" sz="4000" baseline="-25000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4000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aseline="-25000" dirty="0" err="1" smtClean="0">
                <a:latin typeface="NikoshBAN" pitchFamily="2" charset="0"/>
                <a:cs typeface="NikoshBAN" pitchFamily="2" charset="0"/>
              </a:rPr>
              <a:t>ডাই-অক্সাইড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743200" y="3352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96000" y="30480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+</a:t>
            </a:r>
            <a:endParaRPr lang="en-US" sz="3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743200" y="4724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67000" y="34290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600</a:t>
            </a:r>
            <a:r>
              <a:rPr lang="en-US" sz="2000" dirty="0" smtClean="0">
                <a:latin typeface="MS Mincho"/>
                <a:ea typeface="MS Mincho"/>
                <a:cs typeface="Times New Roman" pitchFamily="18" charset="0"/>
              </a:rPr>
              <a:t>゜</a:t>
            </a:r>
            <a:r>
              <a:rPr lang="en-US" sz="2000" dirty="0" smtClean="0">
                <a:latin typeface="Times New Roman" pitchFamily="18" charset="0"/>
                <a:ea typeface="MS Mincho"/>
                <a:cs typeface="Times New Roman" pitchFamily="18" charset="0"/>
              </a:rPr>
              <a:t>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2971800" y="2971800"/>
            <a:ext cx="381000" cy="2286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33800" y="1143000"/>
            <a:ext cx="9906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ধাপ-১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7" name="Picture 1" descr="C:\Users\Polash\Desktop\বব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2362200"/>
            <a:ext cx="1819275" cy="1752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0" grpId="0"/>
      <p:bldP spid="11" grpId="0"/>
      <p:bldP spid="16" grpId="0"/>
      <p:bldP spid="19" grpId="0"/>
      <p:bldP spid="23" grpId="0"/>
      <p:bldP spid="2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52600" y="1219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172200" y="15240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209800" y="4495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+</a:t>
            </a:r>
            <a:endParaRPr lang="en-US" sz="2400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343400" y="49530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2057400" y="685800"/>
            <a:ext cx="2133600" cy="2290465"/>
            <a:chOff x="3257550" y="2557463"/>
            <a:chExt cx="2628900" cy="2290465"/>
          </a:xfrm>
        </p:grpSpPr>
        <p:grpSp>
          <p:nvGrpSpPr>
            <p:cNvPr id="34" name="Group 4"/>
            <p:cNvGrpSpPr/>
            <p:nvPr/>
          </p:nvGrpSpPr>
          <p:grpSpPr>
            <a:xfrm>
              <a:off x="3257550" y="2557463"/>
              <a:ext cx="2628900" cy="2290465"/>
              <a:chOff x="3257550" y="2557463"/>
              <a:chExt cx="2628900" cy="2290465"/>
            </a:xfrm>
          </p:grpSpPr>
          <p:pic>
            <p:nvPicPr>
              <p:cNvPr id="36" name="Picture 2" descr="C:\Users\Polash\Desktop\জচহট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257550" y="2557463"/>
                <a:ext cx="2628900" cy="1743075"/>
              </a:xfrm>
              <a:prstGeom prst="rect">
                <a:avLst/>
              </a:prstGeom>
              <a:noFill/>
            </p:spPr>
          </p:pic>
          <p:sp>
            <p:nvSpPr>
              <p:cNvPr id="37" name="TextBox 36"/>
              <p:cNvSpPr txBox="1"/>
              <p:nvPr/>
            </p:nvSpPr>
            <p:spPr>
              <a:xfrm>
                <a:off x="3257550" y="4386263"/>
                <a:ext cx="15430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NikoshBAN" pitchFamily="2" charset="0"/>
                    <a:cs typeface="NikoshBAN" pitchFamily="2" charset="0"/>
                  </a:rPr>
                  <a:t>অ্যামোনিয়া</a:t>
                </a:r>
                <a:endParaRPr lang="en-US" sz="2400" b="1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4759779" y="4386263"/>
              <a:ext cx="10082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NH</a:t>
              </a:r>
              <a:r>
                <a:rPr lang="en-US" sz="2400" b="1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b="1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495800" y="685800"/>
            <a:ext cx="1828800" cy="2362199"/>
            <a:chOff x="3133725" y="2971800"/>
            <a:chExt cx="3094502" cy="2541181"/>
          </a:xfrm>
        </p:grpSpPr>
        <p:pic>
          <p:nvPicPr>
            <p:cNvPr id="42" name="Picture 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33725" y="4936651"/>
              <a:ext cx="761999" cy="564444"/>
            </a:xfrm>
            <a:prstGeom prst="rect">
              <a:avLst/>
            </a:prstGeom>
            <a:noFill/>
          </p:spPr>
        </p:pic>
        <p:sp>
          <p:nvSpPr>
            <p:cNvPr id="43" name="TextBox 42"/>
            <p:cNvSpPr txBox="1"/>
            <p:nvPr/>
          </p:nvSpPr>
          <p:spPr>
            <a:xfrm>
              <a:off x="4312583" y="4838408"/>
              <a:ext cx="1915644" cy="674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পানি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4" name="Picture 3" descr="C:\Users\Polash\Desktop\্ততজচত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133725" y="2971800"/>
              <a:ext cx="2505075" cy="1866609"/>
            </a:xfrm>
            <a:prstGeom prst="rect">
              <a:avLst/>
            </a:prstGeom>
            <a:noFill/>
          </p:spPr>
        </p:pic>
      </p:grpSp>
      <p:sp>
        <p:nvSpPr>
          <p:cNvPr id="45" name="TextBox 44"/>
          <p:cNvSpPr txBox="1"/>
          <p:nvPr/>
        </p:nvSpPr>
        <p:spPr>
          <a:xfrm>
            <a:off x="4191000" y="1143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228600" y="4114801"/>
            <a:ext cx="2209800" cy="2743200"/>
            <a:chOff x="3200400" y="1447800"/>
            <a:chExt cx="1981200" cy="2627531"/>
          </a:xfrm>
        </p:grpSpPr>
        <p:pic>
          <p:nvPicPr>
            <p:cNvPr id="47" name="Picture 2" descr="C:\Users\Polash\Desktop\চজটতজবন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200400" y="1447800"/>
              <a:ext cx="1752600" cy="1676400"/>
            </a:xfrm>
            <a:prstGeom prst="rect">
              <a:avLst/>
            </a:prstGeom>
            <a:noFill/>
          </p:spPr>
        </p:pic>
        <p:pic>
          <p:nvPicPr>
            <p:cNvPr id="48" name="Picture 7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81400" y="2895600"/>
              <a:ext cx="1255395" cy="495300"/>
            </a:xfrm>
            <a:prstGeom prst="rect">
              <a:avLst/>
            </a:prstGeom>
            <a:noFill/>
          </p:spPr>
        </p:pic>
        <p:sp>
          <p:nvSpPr>
            <p:cNvPr id="49" name="TextBox 48"/>
            <p:cNvSpPr txBox="1"/>
            <p:nvPr/>
          </p:nvSpPr>
          <p:spPr>
            <a:xfrm>
              <a:off x="3352800" y="3429000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latin typeface="NikoshBAN" pitchFamily="2" charset="0"/>
                  <a:cs typeface="NikoshBAN" pitchFamily="2" charset="0"/>
                </a:rPr>
                <a:t>অ্যামোনিয়াম</a:t>
              </a:r>
              <a:r>
                <a:rPr lang="en-US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b="1" dirty="0" err="1" smtClean="0">
                  <a:latin typeface="NikoshBAN" pitchFamily="2" charset="0"/>
                  <a:cs typeface="NikoshBAN" pitchFamily="2" charset="0"/>
                </a:rPr>
                <a:t>হাইড্রোজেন</a:t>
              </a:r>
              <a:r>
                <a:rPr lang="en-US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b="1" dirty="0" err="1" smtClean="0">
                  <a:latin typeface="NikoshBAN" pitchFamily="2" charset="0"/>
                  <a:cs typeface="NikoshBAN" pitchFamily="2" charset="0"/>
                </a:rPr>
                <a:t>কার্বনেট</a:t>
              </a:r>
              <a:endParaRPr lang="en-US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590800" y="4171005"/>
            <a:ext cx="1905000" cy="2686995"/>
            <a:chOff x="609600" y="533400"/>
            <a:chExt cx="4279348" cy="3190180"/>
          </a:xfrm>
        </p:grpSpPr>
        <p:pic>
          <p:nvPicPr>
            <p:cNvPr id="52" name="Picture 7" descr="C:\Users\Polash\Desktop\বাব.jp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09600" y="533400"/>
              <a:ext cx="3810000" cy="2133600"/>
            </a:xfrm>
            <a:prstGeom prst="rect">
              <a:avLst/>
            </a:prstGeom>
            <a:noFill/>
          </p:spPr>
        </p:pic>
        <p:sp>
          <p:nvSpPr>
            <p:cNvPr id="53" name="TextBox 52"/>
            <p:cNvSpPr txBox="1"/>
            <p:nvPr/>
          </p:nvSpPr>
          <p:spPr>
            <a:xfrm>
              <a:off x="609600" y="2743200"/>
              <a:ext cx="1397000" cy="429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latin typeface="NikoshBAN" pitchFamily="2" charset="0"/>
                  <a:cs typeface="NikoshBAN" pitchFamily="2" charset="0"/>
                </a:rPr>
                <a:t>NaCl</a:t>
              </a:r>
              <a:endParaRPr lang="en-US" b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828801" y="2590800"/>
              <a:ext cx="3060147" cy="1132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সোডিয়াম</a:t>
              </a:r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ক্লোরাইড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162800" y="685800"/>
            <a:ext cx="1981200" cy="2627531"/>
            <a:chOff x="3200400" y="1447800"/>
            <a:chExt cx="1981200" cy="2627531"/>
          </a:xfrm>
        </p:grpSpPr>
        <p:pic>
          <p:nvPicPr>
            <p:cNvPr id="58" name="Picture 2" descr="C:\Users\Polash\Desktop\চজটতজবন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200400" y="1447800"/>
              <a:ext cx="1752600" cy="1676400"/>
            </a:xfrm>
            <a:prstGeom prst="rect">
              <a:avLst/>
            </a:prstGeom>
            <a:noFill/>
          </p:spPr>
        </p:pic>
        <p:pic>
          <p:nvPicPr>
            <p:cNvPr id="59" name="Picture 7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81400" y="2895600"/>
              <a:ext cx="1255395" cy="495300"/>
            </a:xfrm>
            <a:prstGeom prst="rect">
              <a:avLst/>
            </a:prstGeom>
            <a:noFill/>
          </p:spPr>
        </p:pic>
        <p:sp>
          <p:nvSpPr>
            <p:cNvPr id="60" name="TextBox 59"/>
            <p:cNvSpPr txBox="1"/>
            <p:nvPr/>
          </p:nvSpPr>
          <p:spPr>
            <a:xfrm>
              <a:off x="3352800" y="3429000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latin typeface="NikoshBAN" pitchFamily="2" charset="0"/>
                  <a:cs typeface="NikoshBAN" pitchFamily="2" charset="0"/>
                </a:rPr>
                <a:t>অ্যামোনিয়াম</a:t>
              </a:r>
              <a:r>
                <a:rPr lang="en-US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b="1" dirty="0" err="1" smtClean="0">
                  <a:latin typeface="NikoshBAN" pitchFamily="2" charset="0"/>
                  <a:cs typeface="NikoshBAN" pitchFamily="2" charset="0"/>
                </a:rPr>
                <a:t>হাইড্রোজেন</a:t>
              </a:r>
              <a:r>
                <a:rPr lang="en-US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b="1" dirty="0" err="1" smtClean="0">
                  <a:latin typeface="NikoshBAN" pitchFamily="2" charset="0"/>
                  <a:cs typeface="NikoshBAN" pitchFamily="2" charset="0"/>
                </a:rPr>
                <a:t>কার্বনেট</a:t>
              </a:r>
              <a:endParaRPr lang="en-US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257800" y="4114800"/>
            <a:ext cx="1905000" cy="2955407"/>
            <a:chOff x="2965174" y="1676400"/>
            <a:chExt cx="3892826" cy="3592807"/>
          </a:xfrm>
        </p:grpSpPr>
        <p:pic>
          <p:nvPicPr>
            <p:cNvPr id="62" name="Picture 2" descr="C:\Users\Polash\Desktop\কাজটচ.jpg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276600" y="1676400"/>
              <a:ext cx="3581400" cy="2133600"/>
            </a:xfrm>
            <a:prstGeom prst="rect">
              <a:avLst/>
            </a:prstGeom>
            <a:noFill/>
          </p:spPr>
        </p:pic>
        <p:sp>
          <p:nvSpPr>
            <p:cNvPr id="63" name="TextBox 62"/>
            <p:cNvSpPr txBox="1"/>
            <p:nvPr/>
          </p:nvSpPr>
          <p:spPr>
            <a:xfrm>
              <a:off x="2965174" y="3886200"/>
              <a:ext cx="2024270" cy="448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NaHCO</a:t>
              </a:r>
              <a:r>
                <a:rPr lang="en-US" b="1" baseline="-25000" dirty="0" smtClean="0"/>
                <a:t>3</a:t>
              </a:r>
              <a:endParaRPr lang="en-US" b="1" dirty="0" smtClean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724400" y="3810000"/>
              <a:ext cx="1981199" cy="1459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latin typeface="NikoshBAN" pitchFamily="2" charset="0"/>
                  <a:cs typeface="NikoshBAN" pitchFamily="2" charset="0"/>
                </a:rPr>
                <a:t>সোডিয়াম</a:t>
              </a:r>
              <a:r>
                <a:rPr lang="en-US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b="1" dirty="0" err="1" smtClean="0">
                  <a:latin typeface="NikoshBAN" pitchFamily="2" charset="0"/>
                  <a:cs typeface="NikoshBAN" pitchFamily="2" charset="0"/>
                </a:rPr>
                <a:t>হাইড্রোজন</a:t>
              </a:r>
              <a:r>
                <a:rPr lang="en-US" b="1" dirty="0" smtClean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b="1" dirty="0" err="1" smtClean="0">
                  <a:latin typeface="NikoshBAN" pitchFamily="2" charset="0"/>
                  <a:cs typeface="NikoshBAN" pitchFamily="2" charset="0"/>
                </a:rPr>
                <a:t>কার্বনেট</a:t>
              </a:r>
              <a:endParaRPr lang="en-US" b="1" dirty="0" smtClean="0">
                <a:latin typeface="NikoshBAN" pitchFamily="2" charset="0"/>
                <a:cs typeface="NikoshBAN" pitchFamily="2" charset="0"/>
              </a:endParaRPr>
            </a:p>
            <a:p>
              <a:endParaRPr lang="en-US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467600" y="4191000"/>
            <a:ext cx="1676400" cy="1537395"/>
            <a:chOff x="7239000" y="4343400"/>
            <a:chExt cx="1676400" cy="1537395"/>
          </a:xfrm>
        </p:grpSpPr>
        <p:sp>
          <p:nvSpPr>
            <p:cNvPr id="66" name="TextBox 65"/>
            <p:cNvSpPr txBox="1"/>
            <p:nvPr/>
          </p:nvSpPr>
          <p:spPr>
            <a:xfrm>
              <a:off x="7239000" y="4495800"/>
              <a:ext cx="16764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অ্যামোনিয়াম</a:t>
              </a:r>
              <a:r>
                <a:rPr lang="en-US" sz="28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atin typeface="NikoshBAN" pitchFamily="2" charset="0"/>
                  <a:cs typeface="NikoshBAN" pitchFamily="2" charset="0"/>
                </a:rPr>
                <a:t>ক্লোরাইড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315200" y="4343400"/>
              <a:ext cx="1295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NH</a:t>
              </a:r>
              <a:r>
                <a:rPr lang="en-US" sz="2400" b="1" baseline="-25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Cl</a:t>
              </a:r>
              <a:endParaRPr lang="en-US" sz="2400" b="1" dirty="0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7162800" y="4572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3733800" y="0"/>
            <a:ext cx="9906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ধাপ-২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733800" y="3276600"/>
            <a:ext cx="9906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ধাপ-৩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52400" y="685800"/>
            <a:ext cx="2133600" cy="3137595"/>
            <a:chOff x="2209800" y="990600"/>
            <a:chExt cx="2133600" cy="3137595"/>
          </a:xfrm>
        </p:grpSpPr>
        <p:sp>
          <p:nvSpPr>
            <p:cNvPr id="69" name="TextBox 68"/>
            <p:cNvSpPr txBox="1"/>
            <p:nvPr/>
          </p:nvSpPr>
          <p:spPr>
            <a:xfrm>
              <a:off x="2209800" y="2743200"/>
              <a:ext cx="2133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CO</a:t>
              </a:r>
              <a:r>
                <a:rPr lang="en-US" sz="2800" b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(g)</a:t>
              </a:r>
            </a:p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কার্বন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ডাই-অক্সাইড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70" name="Picture 1" descr="C:\Users\Polash\Desktop\বব.jpg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286000" y="990600"/>
              <a:ext cx="1590675" cy="17526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45" grpId="0"/>
      <p:bldP spid="68" grpId="0"/>
      <p:bldP spid="55" grpId="0" animBg="1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352800" y="228600"/>
            <a:ext cx="2057400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0" y="14478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MS Mincho"/>
                <a:ea typeface="MS Mincho"/>
                <a:cs typeface="NikoshBAN" pitchFamily="2" charset="0"/>
              </a:rPr>
              <a:t>☞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বেকিং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পাউডারের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38400" y="2286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0" y="22860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MS Mincho"/>
                <a:ea typeface="MS Mincho"/>
                <a:cs typeface="NikoshBAN" pitchFamily="2" charset="0"/>
              </a:rPr>
              <a:t>☞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বেকিং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পাউডারের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প্রনালীতে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যতটি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যৌগ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প্রত্যেকটি</a:t>
            </a:r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62200" y="38100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MS Mincho"/>
                <a:ea typeface="MS Mincho"/>
                <a:cs typeface="NikoshBAN" pitchFamily="2" charset="0"/>
              </a:rPr>
              <a:t>☞</a:t>
            </a:r>
            <a:r>
              <a:rPr lang="en-US" sz="3200" dirty="0" smtClean="0">
                <a:solidFill>
                  <a:srgbClr val="00B050"/>
                </a:solidFill>
                <a:latin typeface="MS Mincho"/>
                <a:ea typeface="MS Mincho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চুনাপাথরকে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উত্তপ্ত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তাপমাত্রা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38400" y="54102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MS Mincho"/>
                <a:ea typeface="MS Mincho"/>
                <a:cs typeface="NikoshBAN" pitchFamily="2" charset="0"/>
              </a:rPr>
              <a:t>☞</a:t>
            </a:r>
            <a:r>
              <a:rPr lang="en-US" sz="3200" dirty="0" smtClean="0">
                <a:solidFill>
                  <a:srgbClr val="00B050"/>
                </a:solidFill>
                <a:latin typeface="MS Mincho"/>
                <a:ea typeface="MS Mincho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ব্রাইন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বেকিং</a:t>
            </a:r>
            <a:r>
              <a:rPr lang="en-US" sz="28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পাউডার</a:t>
            </a:r>
            <a:r>
              <a:rPr lang="en-US" sz="28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28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কেক</a:t>
            </a:r>
            <a:r>
              <a:rPr lang="en-US" sz="28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ফোলায়</a:t>
            </a:r>
            <a:r>
              <a:rPr lang="en-US" sz="2800" i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2800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590800"/>
            <a:ext cx="1255395" cy="495300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>
            <a:off x="2286000" y="28194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33800" y="2590800"/>
            <a:ext cx="12784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Na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3   </a:t>
            </a:r>
            <a:r>
              <a:rPr lang="en-US" baseline="-25000" dirty="0" smtClean="0"/>
              <a:t> </a:t>
            </a:r>
            <a:endParaRPr lang="en-US" dirty="0" smtClean="0"/>
          </a:p>
          <a:p>
            <a:endParaRPr lang="en-US" baseline="-25000" dirty="0" smtClean="0"/>
          </a:p>
          <a:p>
            <a:r>
              <a:rPr lang="en-US" baseline="-25000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25146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5334000" y="2590800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(g)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77000" y="2590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+</a:t>
            </a:r>
            <a:endParaRPr lang="en-US" sz="2800" dirty="0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2667000"/>
            <a:ext cx="609600" cy="4572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410200" y="3124200"/>
            <a:ext cx="914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ডাই-অক্সাইড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0" y="32004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পানি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30480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বেকিং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পাউডার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86200" y="32766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সোডিয়াম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কার্বনেট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1981200"/>
            <a:ext cx="12192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 err="1" smtClean="0"/>
              <a:t>সমীকরন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762000" y="4800600"/>
            <a:ext cx="655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ময়দার</a:t>
            </a:r>
            <a:r>
              <a:rPr lang="en-US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বেকিং</a:t>
            </a:r>
            <a:r>
              <a:rPr lang="en-US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পাউডার</a:t>
            </a:r>
            <a:r>
              <a:rPr lang="en-US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মিশালে</a:t>
            </a:r>
            <a:r>
              <a:rPr lang="en-US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ডাই-অক্সাইড</a:t>
            </a:r>
            <a:r>
              <a:rPr lang="en-US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ময়দাকে</a:t>
            </a:r>
            <a:r>
              <a:rPr lang="en-US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ফুলিয়ে</a:t>
            </a:r>
            <a:r>
              <a:rPr lang="en-US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উড়ে</a:t>
            </a:r>
            <a:r>
              <a:rPr lang="en-US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i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2800" i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" name="Picture 2" descr="C:\Users\Polash\Desktop\কাজটচ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533400"/>
            <a:ext cx="1905000" cy="1447800"/>
          </a:xfrm>
          <a:prstGeom prst="rect">
            <a:avLst/>
          </a:prstGeom>
          <a:noFill/>
        </p:spPr>
      </p:pic>
      <p:pic>
        <p:nvPicPr>
          <p:cNvPr id="1026" name="Picture 2" descr="C:\Users\Polash\Desktop\কচট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1" y="533400"/>
            <a:ext cx="2133600" cy="1447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 animBg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351</Words>
  <Application>Microsoft Office PowerPoint</Application>
  <PresentationFormat>On-screen Show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Polash</dc:creator>
  <cp:lastModifiedBy>Polash</cp:lastModifiedBy>
  <cp:revision>167</cp:revision>
  <dcterms:created xsi:type="dcterms:W3CDTF">2021-01-02T16:50:52Z</dcterms:created>
  <dcterms:modified xsi:type="dcterms:W3CDTF">2021-01-05T06:39:17Z</dcterms:modified>
</cp:coreProperties>
</file>