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322" r:id="rId3"/>
    <p:sldId id="323" r:id="rId4"/>
    <p:sldId id="264" r:id="rId5"/>
    <p:sldId id="301" r:id="rId6"/>
    <p:sldId id="302" r:id="rId7"/>
    <p:sldId id="267" r:id="rId8"/>
    <p:sldId id="304" r:id="rId9"/>
    <p:sldId id="316" r:id="rId10"/>
    <p:sldId id="310" r:id="rId11"/>
    <p:sldId id="265" r:id="rId12"/>
    <p:sldId id="318" r:id="rId13"/>
    <p:sldId id="320" r:id="rId14"/>
    <p:sldId id="319" r:id="rId15"/>
    <p:sldId id="273" r:id="rId16"/>
    <p:sldId id="262" r:id="rId17"/>
    <p:sldId id="263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13214-FD19-4426-9F59-2B28CFFA292C}" type="datetimeFigureOut">
              <a:rPr lang="en-SG" smtClean="0"/>
              <a:t>5/1/2021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766E-B980-48C7-B978-D98E90B1B5D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426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52399"/>
            <a:ext cx="8991600" cy="109956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9047" y="338435"/>
            <a:ext cx="7444353" cy="8045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6600" b="1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6600" b="1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6600" b="1" dirty="0">
              <a:ln w="9525">
                <a:solidFill>
                  <a:srgbClr val="00206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266399"/>
            <a:ext cx="8991600" cy="1519075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1104900" y="5338924"/>
            <a:ext cx="6934200" cy="144655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0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0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324494"/>
            <a:ext cx="8991601" cy="3822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19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1" y="-1"/>
            <a:ext cx="9144000" cy="68153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9154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কিয়ামত</a:t>
            </a:r>
            <a:r>
              <a:rPr lang="en-US" sz="8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8000" b="1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53018"/>
            <a:ext cx="8915400" cy="4832092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কিয়ামত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দন্ডায়মান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হওয়া,ওঠা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দন্ডায়মান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কিয়ামত</a:t>
            </a:r>
            <a:r>
              <a:rPr lang="bn-BD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ln w="13462">
                <a:solidFill>
                  <a:srgbClr val="FFC0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কিয়ামতে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নেককার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পাপীরা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জাহান্নামে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3600" b="1" dirty="0">
              <a:ln w="13462">
                <a:solidFill>
                  <a:srgbClr val="FFC0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52400"/>
            <a:ext cx="8469823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SG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28" y="1260396"/>
            <a:ext cx="2589765" cy="2459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3910381"/>
            <a:ext cx="8774623" cy="2795219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50180"/>
              </a:avLst>
            </a:prstTxWarp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20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আখিরাত অর্থ কি?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bn-BD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কিয়ামত কাকে বলে?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bn-BD" sz="20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বারযাখের </a:t>
            </a:r>
            <a:r>
              <a:rPr lang="bn-BD" sz="2000" b="1" dirty="0">
                <a:ln w="13462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জীবন কখন শুরু হয়?    </a:t>
            </a:r>
            <a:endParaRPr lang="en-SG" sz="2000" b="1" dirty="0">
              <a:ln w="13462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049" y="76200"/>
            <a:ext cx="8746351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গুরুত্ব</a:t>
            </a:r>
            <a:endParaRPr lang="en-SG" sz="6600" b="1" dirty="0">
              <a:ln w="13462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049" y="1311295"/>
            <a:ext cx="8746352" cy="34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আখিরাত আকাইদের গুরুত্বপুর্ন বিষয়।</a:t>
            </a:r>
          </a:p>
          <a:p>
            <a:pPr algn="ctr"/>
            <a:r>
              <a:rPr lang="bn-BD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উপর ইমান আনা অপরিহার্য।</a:t>
            </a:r>
          </a:p>
          <a:p>
            <a:pPr algn="ctr"/>
            <a:r>
              <a:rPr lang="bn-BD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 বিশ্বাস না করলে মানুষ ইমানদার হতে পারে না। </a:t>
            </a:r>
          </a:p>
          <a:p>
            <a:pPr algn="ctr"/>
            <a:r>
              <a:rPr lang="bn-BD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মুমিনদের সম্পর্কে আল্লাহ তায়ালা বলেন- </a:t>
            </a:r>
            <a:endParaRPr lang="en-SG" sz="4400" b="1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8" y="4789170"/>
            <a:ext cx="8822552" cy="191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91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006" y="76200"/>
            <a:ext cx="8960793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গুরুত্ব</a:t>
            </a:r>
            <a:endParaRPr lang="en-SG" sz="6600" b="1" dirty="0">
              <a:ln w="13462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05" y="1447800"/>
            <a:ext cx="8960793" cy="2800767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আখিরাতে বিশ্বাস মানুষকে সৎকর্মশীল করে তোলে।</a:t>
            </a:r>
          </a:p>
          <a:p>
            <a:pPr algn="ctr"/>
            <a:r>
              <a:rPr lang="bn-BD" sz="44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এর ফলে মানুষ উত্তম চরিত্র ও নৈতিকতার গুনাবলি  অনুশীলন করে।  </a:t>
            </a:r>
          </a:p>
          <a:p>
            <a:pPr algn="ctr"/>
            <a:r>
              <a:rPr lang="bn-BD" sz="44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আল্লাহ তায়ালা বলেন- </a:t>
            </a:r>
            <a:endParaRPr lang="en-SG" sz="4400" b="1" dirty="0">
              <a:ln w="13462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4419838"/>
            <a:ext cx="8960793" cy="2270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93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171" y="169902"/>
            <a:ext cx="884243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গুরুত্ব</a:t>
            </a:r>
            <a:endParaRPr lang="en-SG" sz="8000" b="1" dirty="0">
              <a:ln w="13462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1" y="1676400"/>
            <a:ext cx="884243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93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82000" cy="20574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:- ৮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0"/>
            <a:ext cx="8763000" cy="29718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বরযখ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কিয়ামতের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১০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381000"/>
            <a:ext cx="7315200" cy="12281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মূল্যায়ন-</a:t>
            </a:r>
            <a:r>
              <a:rPr lang="bn-BD" sz="24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4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0"/>
            <a:ext cx="8763000" cy="387798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পরকালের আরবি শব্দ কি?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66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কিয়ামতে কি হবে?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6000" b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আখিরাতে বিশ্বাস মানুষকে কি করে?</a:t>
            </a:r>
          </a:p>
        </p:txBody>
      </p:sp>
    </p:spTree>
    <p:extLst>
      <p:ext uri="{BB962C8B-B14F-4D97-AF65-F5344CB8AC3E}">
        <p14:creationId xmlns:p14="http://schemas.microsoft.com/office/powerpoint/2010/main" val="9039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22" y="5791200"/>
            <a:ext cx="88392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BD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আখিরাতের গুরুত্ব বর্ননা কর। </a:t>
            </a:r>
            <a:endParaRPr lang="en-SG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34400" cy="42672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70597" y="76200"/>
            <a:ext cx="8686800" cy="99287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534400" cy="4495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152400" y="152400"/>
            <a:ext cx="8839200" cy="1600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spc="5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spc="5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9600" b="1" spc="5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7233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371600"/>
            <a:ext cx="5486400" cy="5257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মুহাঃ</a:t>
            </a:r>
            <a:r>
              <a:rPr lang="en-US" sz="6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6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66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কানুহরপুর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আক্কা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পোষ্টঃ-খড়িখালী</a:t>
            </a:r>
            <a:endParaRPr lang="en-US" sz="32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জেলাঃ-ঝিনাইদহ</a:t>
            </a:r>
            <a:endParaRPr lang="en-US" sz="36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নম্বরঃ-০১৯১৮০১৩৫০৫</a:t>
            </a:r>
          </a:p>
          <a:p>
            <a:pPr algn="ctr"/>
            <a:r>
              <a:rPr lang="en-US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জি-মেইলঃ-bdruhul1971@gmail.com</a:t>
            </a:r>
            <a:endParaRPr lang="en-US" sz="2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2971800" cy="340905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73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8763000" cy="495300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আকায়েদ</a:t>
            </a:r>
            <a:r>
              <a:rPr lang="en-US" sz="6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6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6600" b="1" dirty="0" smtClean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শ্রেণীঃ-দাখিল</a:t>
            </a:r>
            <a:r>
              <a:rPr lang="en-US" sz="54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5400" b="1" dirty="0" smtClean="0">
              <a:ln w="13462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অধ্যায়ঃ-ষষ্ঠ</a:t>
            </a:r>
            <a:endParaRPr lang="en-US" sz="2800" b="1" dirty="0" smtClean="0">
              <a:ln w="13462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 smtClean="0">
              <a:ln w="9525">
                <a:solidFill>
                  <a:srgbClr val="FFC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1090"/>
            <a:ext cx="9144000" cy="6989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89916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বলতে পারো-</a:t>
            </a:r>
            <a:r>
              <a:rPr lang="bn-BD" sz="8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80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1577640"/>
            <a:ext cx="8915400" cy="4708981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আমাদের এই দুনিয়ার জীবনকে বলে ইহকাল।</a:t>
            </a:r>
          </a:p>
          <a:p>
            <a:pPr algn="ctr"/>
            <a:r>
              <a:rPr lang="bn-BD" sz="6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মৃত্যুর পরের জীবনকে কি বলে?</a:t>
            </a:r>
          </a:p>
          <a:p>
            <a:pPr algn="ctr"/>
            <a:r>
              <a:rPr lang="bn-BD" sz="6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পরকাল।</a:t>
            </a:r>
          </a:p>
          <a:p>
            <a:pPr algn="ctr"/>
            <a:r>
              <a:rPr lang="bn-BD" sz="6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পরকালকে আরবিতে কি বলে? </a:t>
            </a:r>
            <a:r>
              <a:rPr lang="en-US" sz="6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6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3" y="304800"/>
            <a:ext cx="8382000" cy="62484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0773" y="2206704"/>
            <a:ext cx="8001000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99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MingLiU_HKSCS" pitchFamily="18" charset="-120"/>
                <a:cs typeface="NikoshBAN" panose="02000000000000000000" pitchFamily="2" charset="0"/>
              </a:rPr>
              <a:t>আখিরাত</a:t>
            </a:r>
            <a:endParaRPr lang="en-SG" sz="199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ea typeface="MingLiU_HKSCS" pitchFamily="18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" y="76200"/>
            <a:ext cx="89916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SG" sz="6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752600"/>
            <a:ext cx="8839201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7199" y="2743200"/>
            <a:ext cx="8229600" cy="2215991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13800" b="1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13800" b="1" dirty="0">
              <a:ln>
                <a:solidFill>
                  <a:srgbClr val="00B05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1"/>
            <a:ext cx="8915400" cy="1786592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শিখনফল-</a:t>
            </a:r>
            <a:endParaRPr lang="en-SG" sz="9600" b="1" dirty="0">
              <a:ln w="66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104792"/>
            <a:ext cx="89154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শেষে শিক্ষার্থীরা -----   </a:t>
            </a:r>
            <a:endParaRPr lang="en-SG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83697"/>
            <a:ext cx="1600200" cy="1371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6200" y="3270121"/>
            <a:ext cx="8915400" cy="34163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bn-BD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5400" b="1" dirty="0" smtClean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5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বারযাখ</a:t>
            </a:r>
            <a:r>
              <a:rPr lang="en-US" sz="5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কিয়ামতের</a:t>
            </a:r>
            <a:r>
              <a:rPr lang="en-US" sz="5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5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 smtClean="0">
              <a:ln w="13462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5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5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5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SG" sz="5400" b="1" dirty="0">
              <a:ln w="13462">
                <a:solidFill>
                  <a:srgbClr val="FFC0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9985"/>
            <a:ext cx="1752600" cy="1371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2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1" y="-1"/>
            <a:ext cx="9144000" cy="68153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71" y="152400"/>
            <a:ext cx="89154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সংজ্ঞা </a:t>
            </a:r>
            <a:endParaRPr lang="en-SG" sz="72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71" y="1644805"/>
            <a:ext cx="89154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আখিরাত হলো মৃত্যুর পরবর্তী জীবন</a:t>
            </a:r>
          </a:p>
          <a:p>
            <a:pPr algn="ctr"/>
            <a:r>
              <a:rPr lang="bn-BD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বাংলা ভাষায় একে পরকাল বলা হয়।</a:t>
            </a:r>
          </a:p>
          <a:p>
            <a:pPr algn="ctr"/>
            <a:r>
              <a:rPr lang="bn-BD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ইসলামি পরিভাষায় মৃত্যুর সাথে সাথে যে নতুল জীবন শুরু হয় তা-ই পরকাল বা আখিরাত।</a:t>
            </a:r>
          </a:p>
          <a:p>
            <a:pPr algn="ctr"/>
            <a:r>
              <a:rPr lang="bn-BD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 জীবন অনন্ত ও চিরস্থায়ী।</a:t>
            </a:r>
          </a:p>
          <a:p>
            <a:pPr algn="ctr"/>
            <a:r>
              <a:rPr lang="bn-BD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দুটি পর্যায়-</a:t>
            </a:r>
          </a:p>
          <a:p>
            <a:pPr algn="ctr"/>
            <a:r>
              <a:rPr lang="bn-BD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ক। বরযাখ </a:t>
            </a:r>
          </a:p>
          <a:p>
            <a:pPr algn="ctr"/>
            <a:r>
              <a:rPr lang="bn-BD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কিয়ামত।</a:t>
            </a:r>
            <a:endParaRPr lang="en-SG" sz="4400" b="1" dirty="0">
              <a:ln w="13462">
                <a:solidFill>
                  <a:srgbClr val="7030A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1" y="-1"/>
            <a:ext cx="9144000" cy="68153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5529"/>
            <a:ext cx="89154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বরযখ </a:t>
            </a:r>
            <a:endParaRPr lang="en-SG" sz="8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81002"/>
            <a:ext cx="8915400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দুটি বস্তুর মধ্যবর্তী পর্যায়কে বরযখ বলে।</a:t>
            </a:r>
          </a:p>
          <a:p>
            <a:pPr algn="ctr"/>
            <a:r>
              <a:rPr lang="bn-BD" sz="48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মৃত্যুর পর থেকে কিয়ামত বা পুনরুত্থান পর্যন্ত সময়কে বরযখ বলে।</a:t>
            </a:r>
          </a:p>
          <a:p>
            <a:pPr algn="ctr"/>
            <a:r>
              <a:rPr lang="bn-BD" sz="48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বলেন- </a:t>
            </a:r>
            <a:r>
              <a:rPr lang="en-US" sz="48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SG" sz="4800" b="1" dirty="0">
              <a:ln w="9525">
                <a:solidFill>
                  <a:srgbClr val="7030A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8915400" cy="2002305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84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3374</TotalTime>
  <Words>315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590</cp:revision>
  <dcterms:created xsi:type="dcterms:W3CDTF">2006-08-16T00:00:00Z</dcterms:created>
  <dcterms:modified xsi:type="dcterms:W3CDTF">2021-01-05T14:39:04Z</dcterms:modified>
</cp:coreProperties>
</file>