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65" r:id="rId2"/>
    <p:sldId id="257" r:id="rId3"/>
    <p:sldId id="267" r:id="rId4"/>
    <p:sldId id="259" r:id="rId5"/>
    <p:sldId id="264" r:id="rId6"/>
    <p:sldId id="268" r:id="rId7"/>
    <p:sldId id="274" r:id="rId8"/>
    <p:sldId id="269" r:id="rId9"/>
    <p:sldId id="273" r:id="rId10"/>
    <p:sldId id="272" r:id="rId11"/>
    <p:sldId id="271" r:id="rId12"/>
    <p:sldId id="275" r:id="rId13"/>
    <p:sldId id="277" r:id="rId14"/>
    <p:sldId id="276" r:id="rId15"/>
    <p:sldId id="262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4E4"/>
    <a:srgbClr val="020405"/>
    <a:srgbClr val="2B4D98"/>
    <a:srgbClr val="C91F60"/>
    <a:srgbClr val="D4C7D1"/>
    <a:srgbClr val="D7C3CF"/>
    <a:srgbClr val="E48807"/>
    <a:srgbClr val="000000"/>
    <a:srgbClr val="D6D9D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374" autoAdjust="0"/>
  </p:normalViewPr>
  <p:slideViewPr>
    <p:cSldViewPr>
      <p:cViewPr varScale="1">
        <p:scale>
          <a:sx n="63" d="100"/>
          <a:sy n="63" d="100"/>
        </p:scale>
        <p:origin x="96" y="3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5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71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0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9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1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3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6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1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4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Md.</a:t>
            </a:r>
            <a:r>
              <a:rPr lang="en-US" sz="1050" baseline="0" dirty="0" smtClean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750" y="3359810"/>
            <a:ext cx="7574508" cy="549323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363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9839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314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790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7265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9741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2216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4692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7167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9643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2118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4594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7069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9545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2020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4496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6971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9447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1922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4398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96873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9349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618241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38763" y="2445220"/>
            <a:ext cx="306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FFF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LOADING</a:t>
            </a:r>
            <a:endParaRPr lang="en-US" sz="4800" dirty="0">
              <a:solidFill>
                <a:srgbClr val="00FFF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11952" y="1459230"/>
            <a:ext cx="7568097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1502001"/>
            <a:ext cx="8590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চল, আমরা তরল পদার্থের আয়তন পরিমাপের নতূন একক শিখি এবং তা ব্যবহার করি।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996961"/>
            <a:ext cx="794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ক্ষুদ্রতম পরিমাপের জন্য আমরা “ডেসিলিটার (ডেসি)” এবং” মিলিলিটার (মিলি)” ব্যবহার করি।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6" y="1616269"/>
            <a:ext cx="896114" cy="1341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6" y="4124148"/>
            <a:ext cx="896114" cy="1341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8" y="685800"/>
            <a:ext cx="1903492" cy="3965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638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1882">
        <p14:honeycomb/>
      </p:transition>
    </mc:Choice>
    <mc:Fallback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19995" y="4122862"/>
            <a:ext cx="8419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কাজল ১ লি দুধ কিনে তা থেকে ২৫০ মিলি পান করল।কাজলের কাছে আর কতটুকু দুধ অবশিষ্ট রইল?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302167"/>
            <a:ext cx="6139761" cy="4954491"/>
            <a:chOff x="381000" y="302167"/>
            <a:chExt cx="6139761" cy="49544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4912"/>
              <a:ext cx="3530159" cy="363174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802520" y="302167"/>
              <a:ext cx="2718241" cy="16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innerShdw blurRad="203200">
                <a:prstClr val="black">
                  <a:alpha val="7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343400" y="342620"/>
            <a:ext cx="14398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68" y="1638328"/>
            <a:ext cx="2106816" cy="2618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89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82">
        <p14:ferris dir="l"/>
      </p:transition>
    </mc:Choice>
    <mc:Fallback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7905" y="2971800"/>
            <a:ext cx="5630513" cy="34778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লি=১০০০ মিলি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অতএব,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১০০০-২৫০=৭৫০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অবশিষ্ট রইল ৭৫০ মিলি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923" y="2971799"/>
            <a:ext cx="5712030" cy="34778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২৫০ মিলি= .২৫লি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অতএব,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১-.২৫=.৭৫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অবশিষ্ট রইল.৭৫লি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657" y="979266"/>
            <a:ext cx="205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979266"/>
            <a:ext cx="2328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491" y="357386"/>
            <a:ext cx="2057400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-3180" r="23381" b="47536"/>
          <a:stretch/>
        </p:blipFill>
        <p:spPr>
          <a:xfrm>
            <a:off x="9601200" y="324001"/>
            <a:ext cx="1960180" cy="1974697"/>
          </a:xfrm>
          <a:prstGeom prst="ellipse">
            <a:avLst/>
          </a:prstGeom>
          <a:ln>
            <a:solidFill>
              <a:srgbClr val="2694E4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896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1882">
        <p14:pan/>
      </p:transition>
    </mc:Choice>
    <mc:Fallback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9517" y="446011"/>
            <a:ext cx="79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  <a:latin typeface="Niagara Solid" panose="04020502070702020202" pitchFamily="82" charset="0"/>
              </a:rPr>
              <a:t>লিটারকে” ডেলি” ও “মিলি” প্রকাশ কর</a:t>
            </a:r>
            <a:r>
              <a:rPr lang="bn-IN" dirty="0" smtClean="0"/>
              <a:t>;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60763" y="1554007"/>
            <a:ext cx="8264237" cy="1818168"/>
            <a:chOff x="1104405" y="925134"/>
            <a:chExt cx="7851250" cy="2531931"/>
          </a:xfrm>
        </p:grpSpPr>
        <p:sp>
          <p:nvSpPr>
            <p:cNvPr id="5" name="TextBox 4"/>
            <p:cNvSpPr txBox="1"/>
            <p:nvPr/>
          </p:nvSpPr>
          <p:spPr>
            <a:xfrm>
              <a:off x="1104405" y="1914100"/>
              <a:ext cx="7561681" cy="1542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agara Solid" panose="04020502070702020202" pitchFamily="82" charset="0"/>
                </a:rPr>
                <a:t>খ</a:t>
              </a:r>
              <a:r>
                <a:rPr lang="bn-IN" sz="4800" dirty="0" smtClean="0">
                  <a:latin typeface="Niagara Solid" panose="04020502070702020202" pitchFamily="82" charset="0"/>
                </a:rPr>
                <a:t>) 2.৫লিটার   ......ডেলি    ........মিলি</a:t>
              </a:r>
              <a:endParaRPr lang="bn-IN" dirty="0" smtClean="0"/>
            </a:p>
            <a:p>
              <a:endParaRPr lang="en-US" dirty="0"/>
            </a:p>
          </p:txBody>
        </p:sp>
        <p:sp>
          <p:nvSpPr>
            <p:cNvPr id="7" name="Equal 6"/>
            <p:cNvSpPr/>
            <p:nvPr/>
          </p:nvSpPr>
          <p:spPr>
            <a:xfrm>
              <a:off x="3549014" y="2209543"/>
              <a:ext cx="413022" cy="538951"/>
            </a:xfrm>
            <a:prstGeom prst="mathEqual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 7"/>
            <p:cNvSpPr/>
            <p:nvPr/>
          </p:nvSpPr>
          <p:spPr>
            <a:xfrm>
              <a:off x="5794138" y="2204194"/>
              <a:ext cx="416869" cy="549647"/>
            </a:xfrm>
            <a:prstGeom prst="mathEqual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04405" y="925134"/>
              <a:ext cx="7851250" cy="1542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agara Solid" panose="04020502070702020202" pitchFamily="82" charset="0"/>
                </a:rPr>
                <a:t>ক) ১.৫লিটার   ......ডেলি    ........মিলি</a:t>
              </a:r>
              <a:endParaRPr lang="bn-IN" dirty="0" smtClean="0"/>
            </a:p>
            <a:p>
              <a:endParaRPr lang="en-US" dirty="0"/>
            </a:p>
          </p:txBody>
        </p:sp>
        <p:sp>
          <p:nvSpPr>
            <p:cNvPr id="10" name="Equal 9"/>
            <p:cNvSpPr/>
            <p:nvPr/>
          </p:nvSpPr>
          <p:spPr>
            <a:xfrm>
              <a:off x="3549014" y="1205528"/>
              <a:ext cx="391411" cy="486888"/>
            </a:xfrm>
            <a:prstGeom prst="mathEqual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 10"/>
            <p:cNvSpPr/>
            <p:nvPr/>
          </p:nvSpPr>
          <p:spPr>
            <a:xfrm>
              <a:off x="5794138" y="1155853"/>
              <a:ext cx="395382" cy="546019"/>
            </a:xfrm>
            <a:prstGeom prst="mathEqual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79517" y="3327564"/>
            <a:ext cx="8009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 কে “ডেলি” ও “লি’ এ প্রকাশ করঃ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0441" y="4480171"/>
            <a:ext cx="10735294" cy="1015663"/>
            <a:chOff x="754083" y="4152913"/>
            <a:chExt cx="10735294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754083" y="4152913"/>
              <a:ext cx="10735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ক)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৩৫০মিলি    ........ডেলি    ........লি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Equal 14"/>
            <p:cNvSpPr/>
            <p:nvPr/>
          </p:nvSpPr>
          <p:spPr>
            <a:xfrm>
              <a:off x="4088273" y="4479919"/>
              <a:ext cx="490013" cy="350204"/>
            </a:xfrm>
            <a:prstGeom prst="mathEqual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Equal 15"/>
            <p:cNvSpPr/>
            <p:nvPr/>
          </p:nvSpPr>
          <p:spPr>
            <a:xfrm>
              <a:off x="7503716" y="4479919"/>
              <a:ext cx="483921" cy="354651"/>
            </a:xfrm>
            <a:prstGeom prst="mathEqual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51064" y="5537537"/>
            <a:ext cx="10735294" cy="1015663"/>
            <a:chOff x="754083" y="4152913"/>
            <a:chExt cx="10735294" cy="1015663"/>
          </a:xfrm>
        </p:grpSpPr>
        <p:sp>
          <p:nvSpPr>
            <p:cNvPr id="18" name="TextBox 17"/>
            <p:cNvSpPr txBox="1"/>
            <p:nvPr/>
          </p:nvSpPr>
          <p:spPr>
            <a:xfrm>
              <a:off x="754083" y="4152913"/>
              <a:ext cx="10735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৫০0মিলি    ........ডেলি    ........লি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Equal 18"/>
            <p:cNvSpPr/>
            <p:nvPr/>
          </p:nvSpPr>
          <p:spPr>
            <a:xfrm>
              <a:off x="3928479" y="4444972"/>
              <a:ext cx="521301" cy="350204"/>
            </a:xfrm>
            <a:prstGeom prst="mathEqual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Equal 19"/>
            <p:cNvSpPr/>
            <p:nvPr/>
          </p:nvSpPr>
          <p:spPr>
            <a:xfrm>
              <a:off x="7352527" y="4465945"/>
              <a:ext cx="543298" cy="389598"/>
            </a:xfrm>
            <a:prstGeom prst="mathEqual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58350" y="1478342"/>
            <a:ext cx="896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30261" y="2247648"/>
            <a:ext cx="1137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75688" y="2219568"/>
            <a:ext cx="1822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২৫০০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6659" y="1485223"/>
            <a:ext cx="184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১৫০০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5156" y="4553109"/>
            <a:ext cx="1137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৩.৫0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43995" y="4474155"/>
            <a:ext cx="1137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0.৩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1931" y="5537537"/>
            <a:ext cx="1137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43995" y="5520989"/>
            <a:ext cx="1137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094895"/>
      </p:ext>
    </p:extLst>
  </p:cSld>
  <p:clrMapOvr>
    <a:masterClrMapping/>
  </p:clrMapOvr>
  <p:transition spd="med" advTm="1188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50802" y="250906"/>
            <a:ext cx="3725822" cy="8108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7618" y="1887314"/>
            <a:ext cx="178129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নং-১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999" y="2774597"/>
            <a:ext cx="6057972" cy="3771760"/>
            <a:chOff x="290316" y="2593940"/>
            <a:chExt cx="6057972" cy="3771760"/>
          </a:xfrm>
        </p:grpSpPr>
        <p:sp>
          <p:nvSpPr>
            <p:cNvPr id="7" name="TextBox 6"/>
            <p:cNvSpPr txBox="1"/>
            <p:nvPr/>
          </p:nvSpPr>
          <p:spPr>
            <a:xfrm>
              <a:off x="2196936" y="2593940"/>
              <a:ext cx="1781299" cy="70788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১.৫ লি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0316" y="4195602"/>
              <a:ext cx="2819401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....লি....মিলি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73237" y="4149162"/>
              <a:ext cx="2275051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.....ডেলি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91938" y="5657814"/>
              <a:ext cx="1781299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......মিলি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Up-Down Arrow 10"/>
            <p:cNvSpPr/>
            <p:nvPr/>
          </p:nvSpPr>
          <p:spPr>
            <a:xfrm rot="1931955">
              <a:off x="1312221" y="2968086"/>
              <a:ext cx="469078" cy="973776"/>
            </a:xfrm>
            <a:prstGeom prst="upDown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-Down Arrow 11"/>
            <p:cNvSpPr/>
            <p:nvPr/>
          </p:nvSpPr>
          <p:spPr>
            <a:xfrm rot="1931955">
              <a:off x="4578478" y="4932188"/>
              <a:ext cx="469078" cy="973776"/>
            </a:xfrm>
            <a:prstGeom prst="upDown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-Down Arrow 12"/>
            <p:cNvSpPr/>
            <p:nvPr/>
          </p:nvSpPr>
          <p:spPr>
            <a:xfrm rot="19188425">
              <a:off x="4543012" y="2954388"/>
              <a:ext cx="469078" cy="973776"/>
            </a:xfrm>
            <a:prstGeom prst="upDown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-Down Arrow 13"/>
            <p:cNvSpPr/>
            <p:nvPr/>
          </p:nvSpPr>
          <p:spPr>
            <a:xfrm rot="19188425">
              <a:off x="1347687" y="4945886"/>
              <a:ext cx="469078" cy="973776"/>
            </a:xfrm>
            <a:prstGeom prst="upDown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3027" y="1061767"/>
            <a:ext cx="12061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আয়তন সমূহকে “লি”,”মিলি”,উভয়ে এবং “ডেলি” এ প্রকাশ করঃ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20761" y="2527257"/>
            <a:ext cx="4835438" cy="4019099"/>
            <a:chOff x="581904" y="2637507"/>
            <a:chExt cx="5559406" cy="3521878"/>
          </a:xfrm>
        </p:grpSpPr>
        <p:sp>
          <p:nvSpPr>
            <p:cNvPr id="17" name="TextBox 16"/>
            <p:cNvSpPr txBox="1"/>
            <p:nvPr/>
          </p:nvSpPr>
          <p:spPr>
            <a:xfrm>
              <a:off x="2331427" y="2637507"/>
              <a:ext cx="1781299" cy="70788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..... লি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1904" y="4208050"/>
              <a:ext cx="2804804" cy="6203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....লি....মিলি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66259" y="4150555"/>
              <a:ext cx="2275051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.....ডেলি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91973" y="5451499"/>
              <a:ext cx="2172533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৩৫০মিলি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Up-Down Arrow 20"/>
            <p:cNvSpPr/>
            <p:nvPr/>
          </p:nvSpPr>
          <p:spPr>
            <a:xfrm rot="1931955">
              <a:off x="1242982" y="2961774"/>
              <a:ext cx="469078" cy="973776"/>
            </a:xfrm>
            <a:prstGeom prst="upDownArrow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Up-Down Arrow 21"/>
            <p:cNvSpPr/>
            <p:nvPr/>
          </p:nvSpPr>
          <p:spPr>
            <a:xfrm rot="1931955">
              <a:off x="4917331" y="4944638"/>
              <a:ext cx="469078" cy="973776"/>
            </a:xfrm>
            <a:prstGeom prst="upDownArrow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Up-Down Arrow 22"/>
            <p:cNvSpPr/>
            <p:nvPr/>
          </p:nvSpPr>
          <p:spPr>
            <a:xfrm rot="19188425">
              <a:off x="4864773" y="2941801"/>
              <a:ext cx="469078" cy="973776"/>
            </a:xfrm>
            <a:prstGeom prst="upDownArrow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-Down Arrow 23"/>
            <p:cNvSpPr/>
            <p:nvPr/>
          </p:nvSpPr>
          <p:spPr>
            <a:xfrm rot="19188425">
              <a:off x="1295539" y="4964611"/>
              <a:ext cx="469078" cy="973776"/>
            </a:xfrm>
            <a:prstGeom prst="upDownArrow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451495" y="1698131"/>
            <a:ext cx="173191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নং-২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47419"/>
      </p:ext>
    </p:extLst>
  </p:cSld>
  <p:clrMapOvr>
    <a:masterClrMapping/>
  </p:clrMapOvr>
  <p:transition spd="med" advTm="1188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69" y="30733"/>
            <a:ext cx="5652069" cy="29223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38200" y="762000"/>
            <a:ext cx="4974901" cy="1189292"/>
            <a:chOff x="491226" y="536760"/>
            <a:chExt cx="4974901" cy="1189292"/>
          </a:xfrm>
        </p:grpSpPr>
        <p:grpSp>
          <p:nvGrpSpPr>
            <p:cNvPr id="20" name="Group 19"/>
            <p:cNvGrpSpPr/>
            <p:nvPr/>
          </p:nvGrpSpPr>
          <p:grpSpPr>
            <a:xfrm>
              <a:off x="491226" y="536760"/>
              <a:ext cx="4974901" cy="1189292"/>
              <a:chOff x="640698" y="791908"/>
              <a:chExt cx="4974901" cy="138274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F9EDF0F-C82A-48B3-9399-93E30D6B48F6}"/>
                  </a:ext>
                </a:extLst>
              </p:cNvPr>
              <p:cNvGrpSpPr/>
              <p:nvPr/>
            </p:nvGrpSpPr>
            <p:grpSpPr>
              <a:xfrm>
                <a:off x="640698" y="791910"/>
                <a:ext cx="4082494" cy="1382738"/>
                <a:chOff x="1543242" y="699188"/>
                <a:chExt cx="4145323" cy="1589648"/>
              </a:xfrm>
            </p:grpSpPr>
            <p:sp>
              <p:nvSpPr>
                <p:cNvPr id="33" name="Freeform: Shape 25">
                  <a:extLst>
                    <a:ext uri="{FF2B5EF4-FFF2-40B4-BE49-F238E27FC236}">
                      <a16:creationId xmlns:a16="http://schemas.microsoft.com/office/drawing/2014/main" id="{28D15D18-648A-42E4-BF22-01898E8B0AC0}"/>
                    </a:ext>
                  </a:extLst>
                </p:cNvPr>
                <p:cNvSpPr/>
                <p:nvPr/>
              </p:nvSpPr>
              <p:spPr>
                <a:xfrm rot="16200000">
                  <a:off x="4522709" y="1122979"/>
                  <a:ext cx="1561514" cy="770199"/>
                </a:xfrm>
                <a:custGeom>
                  <a:avLst/>
                  <a:gdLst>
                    <a:gd name="connsiteX0" fmla="*/ 1561514 w 1561514"/>
                    <a:gd name="connsiteY0" fmla="*/ 0 h 641295"/>
                    <a:gd name="connsiteX1" fmla="*/ 1561514 w 1561514"/>
                    <a:gd name="connsiteY1" fmla="*/ 641295 h 641295"/>
                    <a:gd name="connsiteX2" fmla="*/ 1090247 w 1561514"/>
                    <a:gd name="connsiteY2" fmla="*/ 641295 h 641295"/>
                    <a:gd name="connsiteX3" fmla="*/ 1083959 w 1561514"/>
                    <a:gd name="connsiteY3" fmla="*/ 578925 h 641295"/>
                    <a:gd name="connsiteX4" fmla="*/ 780757 w 1561514"/>
                    <a:gd name="connsiteY4" fmla="*/ 331808 h 641295"/>
                    <a:gd name="connsiteX5" fmla="*/ 477555 w 1561514"/>
                    <a:gd name="connsiteY5" fmla="*/ 578925 h 641295"/>
                    <a:gd name="connsiteX6" fmla="*/ 471267 w 1561514"/>
                    <a:gd name="connsiteY6" fmla="*/ 641295 h 641295"/>
                    <a:gd name="connsiteX7" fmla="*/ 0 w 1561514"/>
                    <a:gd name="connsiteY7" fmla="*/ 641295 h 641295"/>
                    <a:gd name="connsiteX8" fmla="*/ 0 w 1561514"/>
                    <a:gd name="connsiteY8" fmla="*/ 0 h 64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61514" h="641295">
                      <a:moveTo>
                        <a:pt x="1561514" y="0"/>
                      </a:moveTo>
                      <a:lnTo>
                        <a:pt x="1561514" y="641295"/>
                      </a:lnTo>
                      <a:lnTo>
                        <a:pt x="1090247" y="641295"/>
                      </a:lnTo>
                      <a:lnTo>
                        <a:pt x="1083959" y="578925"/>
                      </a:lnTo>
                      <a:cubicBezTo>
                        <a:pt x="1055100" y="437896"/>
                        <a:pt x="930318" y="331808"/>
                        <a:pt x="780757" y="331808"/>
                      </a:cubicBezTo>
                      <a:cubicBezTo>
                        <a:pt x="631196" y="331808"/>
                        <a:pt x="506413" y="437896"/>
                        <a:pt x="477555" y="578925"/>
                      </a:cubicBezTo>
                      <a:lnTo>
                        <a:pt x="471267" y="641295"/>
                      </a:lnTo>
                      <a:lnTo>
                        <a:pt x="0" y="641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alpha val="22000"/>
                  </a:schemeClr>
                </a:solidFill>
                <a:ln>
                  <a:noFill/>
                </a:ln>
                <a:effectLst>
                  <a:softEdge rad="1016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4A22F80-88B5-42CC-B09D-C7930205BCCA}"/>
                    </a:ext>
                  </a:extLst>
                </p:cNvPr>
                <p:cNvGrpSpPr/>
                <p:nvPr/>
              </p:nvGrpSpPr>
              <p:grpSpPr>
                <a:xfrm>
                  <a:off x="1543242" y="699188"/>
                  <a:ext cx="3914382" cy="1561514"/>
                  <a:chOff x="777702" y="1039430"/>
                  <a:chExt cx="3914382" cy="1561514"/>
                </a:xfrm>
              </p:grpSpPr>
              <p:sp>
                <p:nvSpPr>
                  <p:cNvPr id="35" name="Freeform: Shape 9">
                    <a:extLst>
                      <a:ext uri="{FF2B5EF4-FFF2-40B4-BE49-F238E27FC236}">
                        <a16:creationId xmlns:a16="http://schemas.microsoft.com/office/drawing/2014/main" id="{8A9B883D-EF96-429C-A314-F138863FD1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54136" y="-137004"/>
                    <a:ext cx="1561514" cy="3914382"/>
                  </a:xfrm>
                  <a:custGeom>
                    <a:avLst/>
                    <a:gdLst>
                      <a:gd name="connsiteX0" fmla="*/ 1561514 w 1561514"/>
                      <a:gd name="connsiteY0" fmla="*/ 260258 h 3914382"/>
                      <a:gd name="connsiteX1" fmla="*/ 1561514 w 1561514"/>
                      <a:gd name="connsiteY1" fmla="*/ 3914382 h 3914382"/>
                      <a:gd name="connsiteX2" fmla="*/ 1090247 w 1561514"/>
                      <a:gd name="connsiteY2" fmla="*/ 3914382 h 3914382"/>
                      <a:gd name="connsiteX3" fmla="*/ 1083959 w 1561514"/>
                      <a:gd name="connsiteY3" fmla="*/ 3852012 h 3914382"/>
                      <a:gd name="connsiteX4" fmla="*/ 780757 w 1561514"/>
                      <a:gd name="connsiteY4" fmla="*/ 3604895 h 3914382"/>
                      <a:gd name="connsiteX5" fmla="*/ 477555 w 1561514"/>
                      <a:gd name="connsiteY5" fmla="*/ 3852012 h 3914382"/>
                      <a:gd name="connsiteX6" fmla="*/ 471267 w 1561514"/>
                      <a:gd name="connsiteY6" fmla="*/ 3914382 h 3914382"/>
                      <a:gd name="connsiteX7" fmla="*/ 0 w 1561514"/>
                      <a:gd name="connsiteY7" fmla="*/ 3914382 h 3914382"/>
                      <a:gd name="connsiteX8" fmla="*/ 0 w 1561514"/>
                      <a:gd name="connsiteY8" fmla="*/ 260258 h 3914382"/>
                      <a:gd name="connsiteX9" fmla="*/ 260258 w 1561514"/>
                      <a:gd name="connsiteY9" fmla="*/ 0 h 3914382"/>
                      <a:gd name="connsiteX10" fmla="*/ 1301256 w 1561514"/>
                      <a:gd name="connsiteY10" fmla="*/ 0 h 3914382"/>
                      <a:gd name="connsiteX11" fmla="*/ 1561514 w 1561514"/>
                      <a:gd name="connsiteY11" fmla="*/ 260258 h 391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61514" h="3914382">
                        <a:moveTo>
                          <a:pt x="1561514" y="260258"/>
                        </a:moveTo>
                        <a:lnTo>
                          <a:pt x="1561514" y="3914382"/>
                        </a:lnTo>
                        <a:lnTo>
                          <a:pt x="1090247" y="3914382"/>
                        </a:lnTo>
                        <a:lnTo>
                          <a:pt x="1083959" y="3852012"/>
                        </a:lnTo>
                        <a:cubicBezTo>
                          <a:pt x="1055100" y="3710983"/>
                          <a:pt x="930318" y="3604895"/>
                          <a:pt x="780757" y="3604895"/>
                        </a:cubicBezTo>
                        <a:cubicBezTo>
                          <a:pt x="631196" y="3604895"/>
                          <a:pt x="506413" y="3710983"/>
                          <a:pt x="477555" y="3852012"/>
                        </a:cubicBezTo>
                        <a:lnTo>
                          <a:pt x="471267" y="3914382"/>
                        </a:lnTo>
                        <a:lnTo>
                          <a:pt x="0" y="3914382"/>
                        </a:lnTo>
                        <a:lnTo>
                          <a:pt x="0" y="260258"/>
                        </a:lnTo>
                        <a:cubicBezTo>
                          <a:pt x="0" y="116521"/>
                          <a:pt x="116521" y="0"/>
                          <a:pt x="260258" y="0"/>
                        </a:cubicBezTo>
                        <a:lnTo>
                          <a:pt x="1301256" y="0"/>
                        </a:lnTo>
                        <a:cubicBezTo>
                          <a:pt x="1444993" y="0"/>
                          <a:pt x="1561514" y="116521"/>
                          <a:pt x="1561514" y="26025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23A6E8"/>
                      </a:gs>
                      <a:gs pos="100000">
                        <a:srgbClr val="0066CC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Freeform: Shape 8">
                    <a:extLst>
                      <a:ext uri="{FF2B5EF4-FFF2-40B4-BE49-F238E27FC236}">
                        <a16:creationId xmlns:a16="http://schemas.microsoft.com/office/drawing/2014/main" id="{C328BB9E-BA83-4487-A40C-3640C9EA6DB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224374" y="-16821"/>
                    <a:ext cx="1261403" cy="3674013"/>
                  </a:xfrm>
                  <a:custGeom>
                    <a:avLst/>
                    <a:gdLst>
                      <a:gd name="connsiteX0" fmla="*/ 1261403 w 1261403"/>
                      <a:gd name="connsiteY0" fmla="*/ 210238 h 3674013"/>
                      <a:gd name="connsiteX1" fmla="*/ 1261403 w 1261403"/>
                      <a:gd name="connsiteY1" fmla="*/ 3674013 h 3674013"/>
                      <a:gd name="connsiteX2" fmla="*/ 940190 w 1261403"/>
                      <a:gd name="connsiteY2" fmla="*/ 3674013 h 3674013"/>
                      <a:gd name="connsiteX3" fmla="*/ 933902 w 1261403"/>
                      <a:gd name="connsiteY3" fmla="*/ 3611645 h 3674013"/>
                      <a:gd name="connsiteX4" fmla="*/ 630700 w 1261403"/>
                      <a:gd name="connsiteY4" fmla="*/ 3364528 h 3674013"/>
                      <a:gd name="connsiteX5" fmla="*/ 327498 w 1261403"/>
                      <a:gd name="connsiteY5" fmla="*/ 3611645 h 3674013"/>
                      <a:gd name="connsiteX6" fmla="*/ 321211 w 1261403"/>
                      <a:gd name="connsiteY6" fmla="*/ 3674013 h 3674013"/>
                      <a:gd name="connsiteX7" fmla="*/ 0 w 1261403"/>
                      <a:gd name="connsiteY7" fmla="*/ 3674013 h 3674013"/>
                      <a:gd name="connsiteX8" fmla="*/ 0 w 1261403"/>
                      <a:gd name="connsiteY8" fmla="*/ 210238 h 3674013"/>
                      <a:gd name="connsiteX9" fmla="*/ 210238 w 1261403"/>
                      <a:gd name="connsiteY9" fmla="*/ 0 h 3674013"/>
                      <a:gd name="connsiteX10" fmla="*/ 1051165 w 1261403"/>
                      <a:gd name="connsiteY10" fmla="*/ 0 h 3674013"/>
                      <a:gd name="connsiteX11" fmla="*/ 1261403 w 1261403"/>
                      <a:gd name="connsiteY11" fmla="*/ 210238 h 3674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1403" h="3674013">
                        <a:moveTo>
                          <a:pt x="1261403" y="210238"/>
                        </a:moveTo>
                        <a:lnTo>
                          <a:pt x="1261403" y="3674013"/>
                        </a:lnTo>
                        <a:lnTo>
                          <a:pt x="940190" y="3674013"/>
                        </a:lnTo>
                        <a:lnTo>
                          <a:pt x="933902" y="3611645"/>
                        </a:lnTo>
                        <a:cubicBezTo>
                          <a:pt x="905044" y="3470616"/>
                          <a:pt x="780261" y="3364528"/>
                          <a:pt x="630700" y="3364528"/>
                        </a:cubicBezTo>
                        <a:cubicBezTo>
                          <a:pt x="481139" y="3364528"/>
                          <a:pt x="356357" y="3470616"/>
                          <a:pt x="327498" y="3611645"/>
                        </a:cubicBezTo>
                        <a:lnTo>
                          <a:pt x="321211" y="3674013"/>
                        </a:lnTo>
                        <a:lnTo>
                          <a:pt x="0" y="3674013"/>
                        </a:lnTo>
                        <a:lnTo>
                          <a:pt x="0" y="210238"/>
                        </a:lnTo>
                        <a:cubicBezTo>
                          <a:pt x="0" y="94127"/>
                          <a:pt x="94127" y="0"/>
                          <a:pt x="210238" y="0"/>
                        </a:cubicBezTo>
                        <a:lnTo>
                          <a:pt x="1051165" y="0"/>
                        </a:lnTo>
                        <a:cubicBezTo>
                          <a:pt x="1167276" y="0"/>
                          <a:pt x="1261403" y="94127"/>
                          <a:pt x="1261403" y="210238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Left Bracket 12">
                    <a:extLst>
                      <a:ext uri="{FF2B5EF4-FFF2-40B4-BE49-F238E27FC236}">
                        <a16:creationId xmlns:a16="http://schemas.microsoft.com/office/drawing/2014/main" id="{9A036B36-32C2-451B-BCB8-E0DF87143723}"/>
                      </a:ext>
                    </a:extLst>
                  </p:cNvPr>
                  <p:cNvSpPr/>
                  <p:nvPr/>
                </p:nvSpPr>
                <p:spPr>
                  <a:xfrm>
                    <a:off x="903184" y="1092183"/>
                    <a:ext cx="3788898" cy="1434903"/>
                  </a:xfrm>
                  <a:custGeom>
                    <a:avLst/>
                    <a:gdLst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74013" h="1434903" stroke="0" extrusionOk="0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  <a:lnTo>
                          <a:pt x="3674013" y="1434903"/>
                        </a:lnTo>
                        <a:close/>
                      </a:path>
                      <a:path w="3674013" h="1434903" fill="none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</a:path>
                    </a:pathLst>
                  </a:custGeom>
                  <a:ln w="9525">
                    <a:solidFill>
                      <a:schemeClr val="bg1">
                        <a:lumMod val="9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 flipH="1">
                <a:off x="1760546" y="791908"/>
                <a:ext cx="3855053" cy="1358266"/>
                <a:chOff x="777702" y="1039430"/>
                <a:chExt cx="3914382" cy="1561514"/>
              </a:xfrm>
            </p:grpSpPr>
            <p:sp>
              <p:nvSpPr>
                <p:cNvPr id="52" name="Freeform: Shape 9">
                  <a:extLst>
                    <a:ext uri="{FF2B5EF4-FFF2-40B4-BE49-F238E27FC236}">
                      <a16:creationId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: Shape 8">
                  <a:extLst>
                    <a:ext uri="{FF2B5EF4-FFF2-40B4-BE49-F238E27FC236}">
                      <a16:creationId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1536893" y="689592"/>
              <a:ext cx="2780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71600" y="34290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agara Solid" panose="04020502070702020202" pitchFamily="82" charset="0"/>
              </a:rPr>
              <a:t>লিটারকে” ডেলি” ও “মিলি” প্রকাশ কর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Niagara Solid" panose="04020502070702020202" pitchFamily="82" charset="0"/>
            </a:endParaRPr>
          </a:p>
          <a:p>
            <a:r>
              <a:rPr lang="bn-IN" sz="3600" dirty="0" smtClean="0">
                <a:latin typeface="Niagara Solid" panose="04020502070702020202" pitchFamily="82" charset="0"/>
              </a:rPr>
              <a:t>১.৫লিটার</a:t>
            </a:r>
            <a:endParaRPr lang="en-US" sz="3600" dirty="0" smtClean="0">
              <a:latin typeface="Niagara Solid" panose="04020502070702020202" pitchFamily="8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600" dirty="0" smtClean="0">
                <a:latin typeface="Niagara Solid" panose="04020502070702020202" pitchFamily="82" charset="0"/>
              </a:rPr>
              <a:t>.৫লিটার</a:t>
            </a:r>
            <a:endParaRPr lang="en-US" sz="3600" dirty="0" smtClean="0">
              <a:latin typeface="Niagara Solid" panose="04020502070702020202" pitchFamily="82" charset="0"/>
            </a:endParaRPr>
          </a:p>
          <a:p>
            <a:r>
              <a:rPr lang="en-US" sz="3600" dirty="0" smtClean="0">
                <a:latin typeface="+mj-lt"/>
              </a:rPr>
              <a:t>4   </a:t>
            </a:r>
            <a:r>
              <a:rPr lang="bn-IN" sz="3600" dirty="0" smtClean="0">
                <a:latin typeface="+mj-lt"/>
              </a:rPr>
              <a:t>লিটার</a:t>
            </a:r>
            <a:endParaRPr lang="bn-I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09600" y="3886200"/>
            <a:ext cx="6032554" cy="1898544"/>
            <a:chOff x="5413659" y="1364860"/>
            <a:chExt cx="3922676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17238" y="3630316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3640" y="1080896"/>
            <a:ext cx="47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345" y="4536531"/>
            <a:ext cx="621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50" y="164692"/>
            <a:ext cx="6004029" cy="324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62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161">
        <p15:prstTrans prst="airplane"/>
      </p:transition>
    </mc:Choice>
    <mc:Fallback>
      <p:transition spd="slow" advTm="4161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26" y="1791713"/>
            <a:ext cx="2381518" cy="2381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40" y="1891599"/>
            <a:ext cx="2465455" cy="2465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24" y="1858008"/>
            <a:ext cx="2408723" cy="2408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51" y="1858008"/>
            <a:ext cx="2381518" cy="23815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69087" y="1704085"/>
            <a:ext cx="8350810" cy="2927371"/>
            <a:chOff x="1669087" y="1704085"/>
            <a:chExt cx="8350810" cy="2927371"/>
          </a:xfrm>
        </p:grpSpPr>
        <p:grpSp>
          <p:nvGrpSpPr>
            <p:cNvPr id="5" name="Group 4"/>
            <p:cNvGrpSpPr/>
            <p:nvPr/>
          </p:nvGrpSpPr>
          <p:grpSpPr>
            <a:xfrm>
              <a:off x="8691354" y="3937869"/>
              <a:ext cx="965494" cy="693587"/>
              <a:chOff x="8691354" y="3937869"/>
              <a:chExt cx="965494" cy="69358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CC38CAD-54DA-4452-AF9A-254B8EAA17C8}"/>
                  </a:ext>
                </a:extLst>
              </p:cNvPr>
              <p:cNvSpPr/>
              <p:nvPr/>
            </p:nvSpPr>
            <p:spPr>
              <a:xfrm>
                <a:off x="8691354" y="4235255"/>
                <a:ext cx="425943" cy="39620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9023140" y="3937869"/>
                <a:ext cx="633708" cy="6021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669087" y="1704085"/>
              <a:ext cx="8350810" cy="2779801"/>
              <a:chOff x="1669087" y="1704085"/>
              <a:chExt cx="8350810" cy="277980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CA0F592-6DCF-49B7-B640-04E8095FA820}"/>
                  </a:ext>
                </a:extLst>
              </p:cNvPr>
              <p:cNvSpPr/>
              <p:nvPr/>
            </p:nvSpPr>
            <p:spPr>
              <a:xfrm>
                <a:off x="2195220" y="3900884"/>
                <a:ext cx="463119" cy="5206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8" name="Rectangle: Rounded Corners 8">
                <a:extLst>
                  <a:ext uri="{FF2B5EF4-FFF2-40B4-BE49-F238E27FC236}">
                    <a16:creationId xmlns:a16="http://schemas.microsoft.com/office/drawing/2014/main" id="{7CC38CAD-54DA-4452-AF9A-254B8EAA17C8}"/>
                  </a:ext>
                </a:extLst>
              </p:cNvPr>
              <p:cNvSpPr/>
              <p:nvPr/>
            </p:nvSpPr>
            <p:spPr>
              <a:xfrm>
                <a:off x="9117297" y="1704085"/>
                <a:ext cx="435225" cy="43131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E9F26B6-E410-4A1E-BC00-8C24BE9DFC85}"/>
                  </a:ext>
                </a:extLst>
              </p:cNvPr>
              <p:cNvSpPr/>
              <p:nvPr/>
            </p:nvSpPr>
            <p:spPr>
              <a:xfrm>
                <a:off x="2256188" y="2408723"/>
                <a:ext cx="7541525" cy="185800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8000">
                    <a:srgbClr val="820016"/>
                  </a:gs>
                  <a:gs pos="100000">
                    <a:srgbClr val="F3638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8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 শুভেচ্ছা</a:t>
                </a: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4425D84-B665-40F7-8AD7-766B21077764}"/>
                  </a:ext>
                </a:extLst>
              </p:cNvPr>
              <p:cNvSpPr/>
              <p:nvPr/>
            </p:nvSpPr>
            <p:spPr>
              <a:xfrm>
                <a:off x="1669087" y="3802184"/>
                <a:ext cx="657466" cy="68170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19BB92E-08ED-4A6B-BAF9-102D0C6F0AFF}"/>
                  </a:ext>
                </a:extLst>
              </p:cNvPr>
              <p:cNvSpPr/>
              <p:nvPr/>
            </p:nvSpPr>
            <p:spPr>
              <a:xfrm>
                <a:off x="1807988" y="3281549"/>
                <a:ext cx="657466" cy="6193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6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8844410" y="2006939"/>
                <a:ext cx="617295" cy="64558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9362431" y="1891599"/>
                <a:ext cx="657466" cy="6324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0540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42865 -0.25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1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36237 0.37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18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4276 0.375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187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37044 -0.2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9" y="-12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EF4FE46-24F0-4F9E-878D-EA10179068E3}"/>
              </a:ext>
            </a:extLst>
          </p:cNvPr>
          <p:cNvSpPr/>
          <p:nvPr/>
        </p:nvSpPr>
        <p:spPr>
          <a:xfrm>
            <a:off x="1519859" y="1600200"/>
            <a:ext cx="3657600" cy="3657600"/>
          </a:xfrm>
          <a:prstGeom prst="ellipse">
            <a:avLst/>
          </a:prstGeom>
          <a:solidFill>
            <a:srgbClr val="383A46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cle: Hollow 6">
            <a:extLst>
              <a:ext uri="{FF2B5EF4-FFF2-40B4-BE49-F238E27FC236}">
                <a16:creationId xmlns:a16="http://schemas.microsoft.com/office/drawing/2014/main" id="{499FC8D8-16E8-42AC-8C28-E0F852FDAB2E}"/>
              </a:ext>
            </a:extLst>
          </p:cNvPr>
          <p:cNvSpPr/>
          <p:nvPr/>
        </p:nvSpPr>
        <p:spPr>
          <a:xfrm>
            <a:off x="1717813" y="1828800"/>
            <a:ext cx="3200400" cy="3200400"/>
          </a:xfrm>
          <a:prstGeom prst="donut">
            <a:avLst>
              <a:gd name="adj" fmla="val 10987"/>
            </a:avLst>
          </a:prstGeom>
          <a:solidFill>
            <a:srgbClr val="585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474A96-0E48-45CD-9C91-0698218D5354}"/>
              </a:ext>
            </a:extLst>
          </p:cNvPr>
          <p:cNvGrpSpPr/>
          <p:nvPr/>
        </p:nvGrpSpPr>
        <p:grpSpPr>
          <a:xfrm>
            <a:off x="5213176" y="1686822"/>
            <a:ext cx="742071" cy="742071"/>
            <a:chOff x="5213176" y="1686822"/>
            <a:chExt cx="742071" cy="7420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CEC3FD-3CA2-4999-B32F-FFBFDF46174A}"/>
                </a:ext>
              </a:extLst>
            </p:cNvPr>
            <p:cNvSpPr/>
            <p:nvPr/>
          </p:nvSpPr>
          <p:spPr>
            <a:xfrm>
              <a:off x="5213176" y="1686822"/>
              <a:ext cx="742071" cy="742071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7" name="Graphic 21" descr="User network">
              <a:extLst>
                <a:ext uri="{FF2B5EF4-FFF2-40B4-BE49-F238E27FC236}">
                  <a16:creationId xmlns:a16="http://schemas.microsoft.com/office/drawing/2014/main" id="{892D4E10-7D90-4063-B3AD-DECDC7AC0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75413" y="1829257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616B64-E94D-48EF-8B26-F5F074BEE370}"/>
              </a:ext>
            </a:extLst>
          </p:cNvPr>
          <p:cNvGrpSpPr/>
          <p:nvPr/>
        </p:nvGrpSpPr>
        <p:grpSpPr>
          <a:xfrm>
            <a:off x="4236624" y="858296"/>
            <a:ext cx="742071" cy="742071"/>
            <a:chOff x="4236624" y="858296"/>
            <a:chExt cx="742071" cy="7420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AEF7AA1-0DEA-4478-89D5-AEE0A537C7B2}"/>
                </a:ext>
              </a:extLst>
            </p:cNvPr>
            <p:cNvSpPr/>
            <p:nvPr/>
          </p:nvSpPr>
          <p:spPr>
            <a:xfrm>
              <a:off x="4236624" y="858296"/>
              <a:ext cx="742071" cy="7420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23" descr="Business Growth">
              <a:extLst>
                <a:ext uri="{FF2B5EF4-FFF2-40B4-BE49-F238E27FC236}">
                  <a16:creationId xmlns:a16="http://schemas.microsoft.com/office/drawing/2014/main" id="{31F69C6B-4E94-4A96-83AF-F19AC2BC3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443373" y="1012970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521069-C993-4808-88F5-01C24B56811A}"/>
              </a:ext>
            </a:extLst>
          </p:cNvPr>
          <p:cNvGrpSpPr/>
          <p:nvPr/>
        </p:nvGrpSpPr>
        <p:grpSpPr>
          <a:xfrm>
            <a:off x="5563110" y="3057964"/>
            <a:ext cx="742071" cy="742071"/>
            <a:chOff x="5563110" y="3057964"/>
            <a:chExt cx="742071" cy="74207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43284E-6F04-4D58-B238-CC668A1601BB}"/>
                </a:ext>
              </a:extLst>
            </p:cNvPr>
            <p:cNvSpPr/>
            <p:nvPr/>
          </p:nvSpPr>
          <p:spPr>
            <a:xfrm>
              <a:off x="5563110" y="3057964"/>
              <a:ext cx="742071" cy="742071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7" name="Graphic 25" descr="Presentation with media">
              <a:extLst>
                <a:ext uri="{FF2B5EF4-FFF2-40B4-BE49-F238E27FC236}">
                  <a16:creationId xmlns:a16="http://schemas.microsoft.com/office/drawing/2014/main" id="{DF828DDC-36B9-414A-8869-15A18AF82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697869" y="32026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5DAE3F-90E1-4B19-A8D1-490FFFF25351}"/>
              </a:ext>
            </a:extLst>
          </p:cNvPr>
          <p:cNvGrpSpPr/>
          <p:nvPr/>
        </p:nvGrpSpPr>
        <p:grpSpPr>
          <a:xfrm>
            <a:off x="4236625" y="5115364"/>
            <a:ext cx="742071" cy="742071"/>
            <a:chOff x="4236625" y="5115364"/>
            <a:chExt cx="742071" cy="74207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26E5049-F6AF-4B1C-B039-54C7F40B7978}"/>
                </a:ext>
              </a:extLst>
            </p:cNvPr>
            <p:cNvSpPr/>
            <p:nvPr/>
          </p:nvSpPr>
          <p:spPr>
            <a:xfrm>
              <a:off x="4236625" y="5115364"/>
              <a:ext cx="742071" cy="74207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Graphic 27" descr="Trophy">
              <a:extLst>
                <a:ext uri="{FF2B5EF4-FFF2-40B4-BE49-F238E27FC236}">
                  <a16:creationId xmlns:a16="http://schemas.microsoft.com/office/drawing/2014/main" id="{F7F212A8-F006-4EC1-BC66-C32D728E5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383961" y="5255178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CF4464-ED40-4559-B336-56AC175984E0}"/>
              </a:ext>
            </a:extLst>
          </p:cNvPr>
          <p:cNvGrpSpPr/>
          <p:nvPr/>
        </p:nvGrpSpPr>
        <p:grpSpPr>
          <a:xfrm>
            <a:off x="5129994" y="4282696"/>
            <a:ext cx="742071" cy="742071"/>
            <a:chOff x="5129994" y="4282696"/>
            <a:chExt cx="742071" cy="74207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77CE203-9F0D-4E5B-B6B9-4B26B4A82063}"/>
                </a:ext>
              </a:extLst>
            </p:cNvPr>
            <p:cNvSpPr/>
            <p:nvPr/>
          </p:nvSpPr>
          <p:spPr>
            <a:xfrm>
              <a:off x="5129994" y="4282696"/>
              <a:ext cx="742071" cy="742071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3" name="Graphic 29" descr="Medal">
              <a:extLst>
                <a:ext uri="{FF2B5EF4-FFF2-40B4-BE49-F238E27FC236}">
                  <a16:creationId xmlns:a16="http://schemas.microsoft.com/office/drawing/2014/main" id="{6A742891-3815-4E1E-972C-68A29FC62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5289931" y="44251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4" name="Rectangle: Top Corners Rounded 30">
            <a:extLst>
              <a:ext uri="{FF2B5EF4-FFF2-40B4-BE49-F238E27FC236}">
                <a16:creationId xmlns:a16="http://schemas.microsoft.com/office/drawing/2014/main" id="{47613275-7462-4FB5-8B72-38A76921F51A}"/>
              </a:ext>
            </a:extLst>
          </p:cNvPr>
          <p:cNvSpPr/>
          <p:nvPr/>
        </p:nvSpPr>
        <p:spPr>
          <a:xfrm rot="16200000">
            <a:off x="6564648" y="847862"/>
            <a:ext cx="6077247" cy="5177457"/>
          </a:xfrm>
          <a:prstGeom prst="round2SameRect">
            <a:avLst>
              <a:gd name="adj1" fmla="val 4080"/>
              <a:gd name="adj2" fmla="val 0"/>
            </a:avLst>
          </a:prstGeom>
          <a:solidFill>
            <a:srgbClr val="434552"/>
          </a:solidFill>
          <a:ln>
            <a:noFill/>
          </a:ln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C3AA5B-9719-4127-998D-173444299584}"/>
              </a:ext>
            </a:extLst>
          </p:cNvPr>
          <p:cNvGrpSpPr/>
          <p:nvPr/>
        </p:nvGrpSpPr>
        <p:grpSpPr>
          <a:xfrm>
            <a:off x="7710911" y="661398"/>
            <a:ext cx="3861259" cy="754235"/>
            <a:chOff x="7710911" y="727658"/>
            <a:chExt cx="3861259" cy="75423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792448-1F1F-4101-8C4C-F2F2CC1AE509}"/>
                </a:ext>
              </a:extLst>
            </p:cNvPr>
            <p:cNvSpPr txBox="1"/>
            <p:nvPr/>
          </p:nvSpPr>
          <p:spPr>
            <a:xfrm>
              <a:off x="7929281" y="727658"/>
              <a:ext cx="3642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3300"/>
                  </a:solidFill>
                  <a:latin typeface="Century Gothic" panose="020B0502020202020204" pitchFamily="34" charset="0"/>
                </a:rPr>
                <a:t>ABU HASAN</a:t>
              </a:r>
              <a:endParaRPr lang="en-US" sz="4000" b="1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8AE6163-ADC7-4764-84D8-D82FFA8786FC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6F8281-5952-49DE-A7FB-4E3C1E821622}"/>
              </a:ext>
            </a:extLst>
          </p:cNvPr>
          <p:cNvGrpSpPr/>
          <p:nvPr/>
        </p:nvGrpSpPr>
        <p:grpSpPr>
          <a:xfrm>
            <a:off x="7669697" y="1857701"/>
            <a:ext cx="3797288" cy="769806"/>
            <a:chOff x="7669697" y="712087"/>
            <a:chExt cx="3797288" cy="76980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C0E855-0EAF-429A-AB66-864371A3DA0B}"/>
                </a:ext>
              </a:extLst>
            </p:cNvPr>
            <p:cNvSpPr txBox="1"/>
            <p:nvPr/>
          </p:nvSpPr>
          <p:spPr>
            <a:xfrm>
              <a:off x="7669697" y="712087"/>
              <a:ext cx="3756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C00CC"/>
                  </a:solidFill>
                  <a:latin typeface="Century Gothic" panose="020B0502020202020204" pitchFamily="34" charset="0"/>
                </a:rPr>
                <a:t>ASSISTANT TEACHER</a:t>
              </a:r>
              <a:endParaRPr lang="en-US" sz="2800" b="1" dirty="0">
                <a:solidFill>
                  <a:srgbClr val="CC00CC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0ED0B3-C8D5-4A48-B458-839E79B9C4E7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F627FA-93A2-4594-B2FD-EEFF9ECB7BC5}"/>
              </a:ext>
            </a:extLst>
          </p:cNvPr>
          <p:cNvGrpSpPr/>
          <p:nvPr/>
        </p:nvGrpSpPr>
        <p:grpSpPr>
          <a:xfrm>
            <a:off x="7603874" y="3175481"/>
            <a:ext cx="4293702" cy="707886"/>
            <a:chOff x="7653329" y="817993"/>
            <a:chExt cx="3756074" cy="70788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88E4FF-904B-4192-9814-1D5CEB21E033}"/>
                </a:ext>
              </a:extLst>
            </p:cNvPr>
            <p:cNvSpPr txBox="1"/>
            <p:nvPr/>
          </p:nvSpPr>
          <p:spPr>
            <a:xfrm>
              <a:off x="7653329" y="817993"/>
              <a:ext cx="3756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BIJBAG GOVT. PRIMARY SCHOOL</a:t>
              </a:r>
              <a:endParaRPr lang="en-US" sz="2000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E49814A-0408-4EF8-976F-B553D420097A}"/>
                </a:ext>
              </a:extLst>
            </p:cNvPr>
            <p:cNvCxnSpPr/>
            <p:nvPr/>
          </p:nvCxnSpPr>
          <p:spPr>
            <a:xfrm>
              <a:off x="7710911" y="1481893"/>
              <a:ext cx="3604860" cy="43986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7195D6-5B4B-41DD-82C8-75323681E661}"/>
              </a:ext>
            </a:extLst>
          </p:cNvPr>
          <p:cNvGrpSpPr/>
          <p:nvPr/>
        </p:nvGrpSpPr>
        <p:grpSpPr>
          <a:xfrm>
            <a:off x="7710911" y="4258381"/>
            <a:ext cx="3756074" cy="792874"/>
            <a:chOff x="7710911" y="689019"/>
            <a:chExt cx="3756074" cy="79287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45F73B-C64E-4C23-8404-AD2E8ED1CE60}"/>
                </a:ext>
              </a:extLst>
            </p:cNvPr>
            <p:cNvSpPr txBox="1"/>
            <p:nvPr/>
          </p:nvSpPr>
          <p:spPr>
            <a:xfrm>
              <a:off x="7710911" y="689019"/>
              <a:ext cx="3714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99CC"/>
                  </a:solidFill>
                  <a:latin typeface="Century Gothic" panose="020B0502020202020204" pitchFamily="34" charset="0"/>
                </a:rPr>
                <a:t>SENBAG, NOAKHALI</a:t>
              </a:r>
              <a:endParaRPr lang="en-US" sz="2800" b="1" dirty="0">
                <a:solidFill>
                  <a:srgbClr val="0099CC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A051779-FE41-4FE6-B117-E74DDF52D15A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43A226-76C8-4BB8-B830-DA9F7BEEC71E}"/>
              </a:ext>
            </a:extLst>
          </p:cNvPr>
          <p:cNvGrpSpPr/>
          <p:nvPr/>
        </p:nvGrpSpPr>
        <p:grpSpPr>
          <a:xfrm>
            <a:off x="7710911" y="5470256"/>
            <a:ext cx="4079631" cy="638805"/>
            <a:chOff x="7710911" y="689019"/>
            <a:chExt cx="4079631" cy="63880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E74AF66-1BE4-4718-A231-130ADFCC73E2}"/>
                </a:ext>
              </a:extLst>
            </p:cNvPr>
            <p:cNvSpPr txBox="1"/>
            <p:nvPr/>
          </p:nvSpPr>
          <p:spPr>
            <a:xfrm>
              <a:off x="7710911" y="689019"/>
              <a:ext cx="3221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3CC33"/>
                  </a:solidFill>
                  <a:latin typeface="Century Gothic" panose="020B0502020202020204" pitchFamily="34" charset="0"/>
                </a:rPr>
                <a:t>mdabuhasan47@gmail.com</a:t>
              </a:r>
              <a:endParaRPr lang="en-US" sz="1600" b="1" dirty="0">
                <a:solidFill>
                  <a:srgbClr val="33CC3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354DA37-21A2-4976-B2CA-3F8625FFF1AE}"/>
                </a:ext>
              </a:extLst>
            </p:cNvPr>
            <p:cNvSpPr txBox="1"/>
            <p:nvPr/>
          </p:nvSpPr>
          <p:spPr>
            <a:xfrm>
              <a:off x="7710911" y="1020047"/>
              <a:ext cx="4079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01672014710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D1362C-3DEF-465A-B100-5259D816C85B}"/>
              </a:ext>
            </a:extLst>
          </p:cNvPr>
          <p:cNvGrpSpPr/>
          <p:nvPr/>
        </p:nvGrpSpPr>
        <p:grpSpPr>
          <a:xfrm>
            <a:off x="3178277" y="1828800"/>
            <a:ext cx="1739936" cy="3195967"/>
            <a:chOff x="3178277" y="1828800"/>
            <a:chExt cx="1739936" cy="319596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1" name="Freeform: Shape 9">
              <a:extLst>
                <a:ext uri="{FF2B5EF4-FFF2-40B4-BE49-F238E27FC236}">
                  <a16:creationId xmlns:a16="http://schemas.microsoft.com/office/drawing/2014/main" id="{88FE8DEC-4922-4960-9DA3-44567B5AA51A}"/>
                </a:ext>
              </a:extLst>
            </p:cNvPr>
            <p:cNvSpPr/>
            <p:nvPr/>
          </p:nvSpPr>
          <p:spPr>
            <a:xfrm>
              <a:off x="3405809" y="1833233"/>
              <a:ext cx="1512404" cy="3191534"/>
            </a:xfrm>
            <a:custGeom>
              <a:avLst/>
              <a:gdLst>
                <a:gd name="connsiteX0" fmla="*/ 0 w 1512404"/>
                <a:gd name="connsiteY0" fmla="*/ 0 h 3191534"/>
                <a:gd name="connsiteX1" fmla="*/ 75815 w 1512404"/>
                <a:gd name="connsiteY1" fmla="*/ 3829 h 3191534"/>
                <a:gd name="connsiteX2" fmla="*/ 1512404 w 1512404"/>
                <a:gd name="connsiteY2" fmla="*/ 1595767 h 3191534"/>
                <a:gd name="connsiteX3" fmla="*/ 75815 w 1512404"/>
                <a:gd name="connsiteY3" fmla="*/ 3187706 h 3191534"/>
                <a:gd name="connsiteX4" fmla="*/ 0 w 1512404"/>
                <a:gd name="connsiteY4" fmla="*/ 3191534 h 3191534"/>
                <a:gd name="connsiteX5" fmla="*/ 0 w 1512404"/>
                <a:gd name="connsiteY5" fmla="*/ 2839906 h 3191534"/>
                <a:gd name="connsiteX6" fmla="*/ 39863 w 1512404"/>
                <a:gd name="connsiteY6" fmla="*/ 2837893 h 3191534"/>
                <a:gd name="connsiteX7" fmla="*/ 1160776 w 1512404"/>
                <a:gd name="connsiteY7" fmla="*/ 1595767 h 3191534"/>
                <a:gd name="connsiteX8" fmla="*/ 39863 w 1512404"/>
                <a:gd name="connsiteY8" fmla="*/ 353641 h 3191534"/>
                <a:gd name="connsiteX9" fmla="*/ 0 w 1512404"/>
                <a:gd name="connsiteY9" fmla="*/ 351629 h 319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404" h="3191534">
                  <a:moveTo>
                    <a:pt x="0" y="0"/>
                  </a:moveTo>
                  <a:lnTo>
                    <a:pt x="75815" y="3829"/>
                  </a:lnTo>
                  <a:cubicBezTo>
                    <a:pt x="882726" y="85775"/>
                    <a:pt x="1512404" y="767237"/>
                    <a:pt x="1512404" y="1595767"/>
                  </a:cubicBezTo>
                  <a:cubicBezTo>
                    <a:pt x="1512404" y="2424298"/>
                    <a:pt x="882726" y="3105759"/>
                    <a:pt x="75815" y="3187706"/>
                  </a:cubicBezTo>
                  <a:lnTo>
                    <a:pt x="0" y="3191534"/>
                  </a:lnTo>
                  <a:lnTo>
                    <a:pt x="0" y="2839906"/>
                  </a:lnTo>
                  <a:lnTo>
                    <a:pt x="39863" y="2837893"/>
                  </a:lnTo>
                  <a:cubicBezTo>
                    <a:pt x="669463" y="2773954"/>
                    <a:pt x="1160776" y="2242236"/>
                    <a:pt x="1160776" y="1595767"/>
                  </a:cubicBezTo>
                  <a:cubicBezTo>
                    <a:pt x="1160776" y="949298"/>
                    <a:pt x="669463" y="417581"/>
                    <a:pt x="39863" y="353641"/>
                  </a:cubicBezTo>
                  <a:lnTo>
                    <a:pt x="0" y="351629"/>
                  </a:lnTo>
                  <a:close/>
                </a:path>
              </a:pathLst>
            </a:custGeom>
            <a:gradFill>
              <a:gsLst>
                <a:gs pos="0">
                  <a:srgbClr val="FFB343"/>
                </a:gs>
                <a:gs pos="47000">
                  <a:srgbClr val="FE9031"/>
                </a:gs>
                <a:gs pos="97000">
                  <a:srgbClr val="FB4C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51134C0-857E-48FC-B0C7-FAB0B29218F5}"/>
                </a:ext>
              </a:extLst>
            </p:cNvPr>
            <p:cNvSpPr/>
            <p:nvPr/>
          </p:nvSpPr>
          <p:spPr>
            <a:xfrm>
              <a:off x="3178277" y="4667865"/>
              <a:ext cx="407841" cy="356902"/>
            </a:xfrm>
            <a:prstGeom prst="ellipse">
              <a:avLst/>
            </a:prstGeom>
            <a:solidFill>
              <a:srgbClr val="FB5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82E9A2B-0BB1-418A-8390-C191C805C985}"/>
                </a:ext>
              </a:extLst>
            </p:cNvPr>
            <p:cNvSpPr/>
            <p:nvPr/>
          </p:nvSpPr>
          <p:spPr>
            <a:xfrm>
              <a:off x="3221623" y="1828800"/>
              <a:ext cx="407841" cy="356902"/>
            </a:xfrm>
            <a:prstGeom prst="ellipse">
              <a:avLst/>
            </a:prstGeom>
            <a:solidFill>
              <a:srgbClr val="FF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937239-14F7-49EB-87B4-16D101B10698}"/>
              </a:ext>
            </a:extLst>
          </p:cNvPr>
          <p:cNvGrpSpPr/>
          <p:nvPr/>
        </p:nvGrpSpPr>
        <p:grpSpPr>
          <a:xfrm>
            <a:off x="0" y="-10849"/>
            <a:ext cx="3383136" cy="6868849"/>
            <a:chOff x="0" y="-10849"/>
            <a:chExt cx="3383136" cy="6868849"/>
          </a:xfrm>
        </p:grpSpPr>
        <p:sp>
          <p:nvSpPr>
            <p:cNvPr id="55" name="Freeform: Shape 12">
              <a:extLst>
                <a:ext uri="{FF2B5EF4-FFF2-40B4-BE49-F238E27FC236}">
                  <a16:creationId xmlns:a16="http://schemas.microsoft.com/office/drawing/2014/main" id="{9B6282F0-38B8-4D75-9DC8-A9BDD6C16A78}"/>
                </a:ext>
              </a:extLst>
            </p:cNvPr>
            <p:cNvSpPr/>
            <p:nvPr/>
          </p:nvSpPr>
          <p:spPr>
            <a:xfrm>
              <a:off x="0" y="0"/>
              <a:ext cx="3200400" cy="6858000"/>
            </a:xfrm>
            <a:custGeom>
              <a:avLst/>
              <a:gdLst>
                <a:gd name="connsiteX0" fmla="*/ 0 w 3200400"/>
                <a:gd name="connsiteY0" fmla="*/ 0 h 6858000"/>
                <a:gd name="connsiteX1" fmla="*/ 3200400 w 3200400"/>
                <a:gd name="connsiteY1" fmla="*/ 0 h 6858000"/>
                <a:gd name="connsiteX2" fmla="*/ 3200400 w 3200400"/>
                <a:gd name="connsiteY2" fmla="*/ 1377539 h 6858000"/>
                <a:gd name="connsiteX3" fmla="*/ 3107656 w 3200400"/>
                <a:gd name="connsiteY3" fmla="*/ 1382222 h 6858000"/>
                <a:gd name="connsiteX4" fmla="*/ 1260613 w 3200400"/>
                <a:gd name="connsiteY4" fmla="*/ 3429000 h 6858000"/>
                <a:gd name="connsiteX5" fmla="*/ 3107656 w 3200400"/>
                <a:gd name="connsiteY5" fmla="*/ 5475778 h 6858000"/>
                <a:gd name="connsiteX6" fmla="*/ 3200400 w 3200400"/>
                <a:gd name="connsiteY6" fmla="*/ 5480461 h 6858000"/>
                <a:gd name="connsiteX7" fmla="*/ 3200400 w 3200400"/>
                <a:gd name="connsiteY7" fmla="*/ 6858000 h 6858000"/>
                <a:gd name="connsiteX8" fmla="*/ 0 w 3200400"/>
                <a:gd name="connsiteY8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6858000">
                  <a:moveTo>
                    <a:pt x="0" y="0"/>
                  </a:moveTo>
                  <a:lnTo>
                    <a:pt x="3200400" y="0"/>
                  </a:lnTo>
                  <a:lnTo>
                    <a:pt x="3200400" y="1377539"/>
                  </a:lnTo>
                  <a:lnTo>
                    <a:pt x="3107656" y="1382222"/>
                  </a:lnTo>
                  <a:cubicBezTo>
                    <a:pt x="2070199" y="1487582"/>
                    <a:pt x="1260613" y="2363746"/>
                    <a:pt x="1260613" y="3429000"/>
                  </a:cubicBezTo>
                  <a:cubicBezTo>
                    <a:pt x="1260613" y="4494254"/>
                    <a:pt x="2070199" y="5370419"/>
                    <a:pt x="3107656" y="5475778"/>
                  </a:cubicBezTo>
                  <a:lnTo>
                    <a:pt x="3200400" y="5480461"/>
                  </a:lnTo>
                  <a:lnTo>
                    <a:pt x="32004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3455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69">
              <a:extLst>
                <a:ext uri="{FF2B5EF4-FFF2-40B4-BE49-F238E27FC236}">
                  <a16:creationId xmlns:a16="http://schemas.microsoft.com/office/drawing/2014/main" id="{27EE67E2-1D75-48B0-BF8F-F2BDC2DB16D8}"/>
                </a:ext>
              </a:extLst>
            </p:cNvPr>
            <p:cNvSpPr/>
            <p:nvPr/>
          </p:nvSpPr>
          <p:spPr>
            <a:xfrm>
              <a:off x="2846315" y="-10849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70">
              <a:extLst>
                <a:ext uri="{FF2B5EF4-FFF2-40B4-BE49-F238E27FC236}">
                  <a16:creationId xmlns:a16="http://schemas.microsoft.com/office/drawing/2014/main" id="{36151C23-E7EA-481B-8F7D-1F65E223D76F}"/>
                </a:ext>
              </a:extLst>
            </p:cNvPr>
            <p:cNvSpPr/>
            <p:nvPr/>
          </p:nvSpPr>
          <p:spPr>
            <a:xfrm>
              <a:off x="2841674" y="5480427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26" y="1839816"/>
            <a:ext cx="2658625" cy="38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1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0A3EA3-202D-4B9D-A4D8-1143FF4B446B}"/>
              </a:ext>
            </a:extLst>
          </p:cNvPr>
          <p:cNvSpPr txBox="1"/>
          <p:nvPr/>
        </p:nvSpPr>
        <p:spPr>
          <a:xfrm>
            <a:off x="4267200" y="911874"/>
            <a:ext cx="3185652" cy="707886"/>
          </a:xfrm>
          <a:prstGeom prst="rect">
            <a:avLst/>
          </a:prstGeom>
          <a:solidFill>
            <a:srgbClr val="E9692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BA54CD-9B1B-471D-AAD2-46CFBEF4649A}"/>
              </a:ext>
            </a:extLst>
          </p:cNvPr>
          <p:cNvSpPr txBox="1"/>
          <p:nvPr/>
        </p:nvSpPr>
        <p:spPr>
          <a:xfrm>
            <a:off x="3657600" y="2514600"/>
            <a:ext cx="617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</a:p>
          <a:p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আয়তন</a:t>
            </a:r>
          </a:p>
          <a:p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0" y="1623157"/>
            <a:ext cx="1103721" cy="3880139"/>
            <a:chOff x="5102180" y="1466560"/>
            <a:chExt cx="1103721" cy="3880139"/>
          </a:xfrm>
        </p:grpSpPr>
        <p:sp>
          <p:nvSpPr>
            <p:cNvPr id="9" name="Rounded Rectangle 8"/>
            <p:cNvSpPr/>
            <p:nvPr/>
          </p:nvSpPr>
          <p:spPr>
            <a:xfrm>
              <a:off x="5102180" y="5192153"/>
              <a:ext cx="1100501" cy="154546"/>
            </a:xfrm>
            <a:prstGeom prst="roundRect">
              <a:avLst/>
            </a:prstGeom>
            <a:gradFill flip="none" rotWithShape="1">
              <a:gsLst>
                <a:gs pos="0">
                  <a:schemeClr val="tx1"/>
                </a:gs>
                <a:gs pos="8000">
                  <a:schemeClr val="bg1"/>
                </a:gs>
                <a:gs pos="32727">
                  <a:schemeClr val="bg1">
                    <a:lumMod val="95000"/>
                  </a:schemeClr>
                </a:gs>
                <a:gs pos="44226">
                  <a:srgbClr val="6F7173"/>
                </a:gs>
                <a:gs pos="81000">
                  <a:schemeClr val="tx1"/>
                </a:gs>
                <a:gs pos="9400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108620" y="1466560"/>
              <a:ext cx="1097281" cy="3783033"/>
              <a:chOff x="5108620" y="1466560"/>
              <a:chExt cx="1097281" cy="378303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5108620" y="1466560"/>
                <a:ext cx="1097281" cy="205185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6000">
                    <a:schemeClr val="bg1"/>
                  </a:gs>
                  <a:gs pos="32727">
                    <a:schemeClr val="bg1">
                      <a:lumMod val="95000"/>
                      <a:alpha val="0"/>
                    </a:schemeClr>
                  </a:gs>
                  <a:gs pos="44226">
                    <a:srgbClr val="6F7173">
                      <a:alpha val="0"/>
                    </a:srgbClr>
                  </a:gs>
                  <a:gs pos="81000">
                    <a:schemeClr val="tx1">
                      <a:alpha val="0"/>
                    </a:schemeClr>
                  </a:gs>
                  <a:gs pos="93000">
                    <a:schemeClr val="bg1">
                      <a:alpha val="4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chemeClr val="tx1"/>
                    </a:gs>
                    <a:gs pos="53000">
                      <a:schemeClr val="tx1"/>
                    </a:gs>
                    <a:gs pos="23000">
                      <a:schemeClr val="bg1"/>
                    </a:gs>
                    <a:gs pos="83000">
                      <a:schemeClr val="bg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108620" y="1524000"/>
                <a:ext cx="1097281" cy="3725593"/>
              </a:xfrm>
              <a:custGeom>
                <a:avLst/>
                <a:gdLst>
                  <a:gd name="connsiteX0" fmla="*/ 0 w 1097281"/>
                  <a:gd name="connsiteY0" fmla="*/ 0 h 3725593"/>
                  <a:gd name="connsiteX1" fmla="*/ 2826 w 1097281"/>
                  <a:gd name="connsiteY1" fmla="*/ 0 h 3725593"/>
                  <a:gd name="connsiteX2" fmla="*/ 11146 w 1097281"/>
                  <a:gd name="connsiteY2" fmla="*/ 24162 h 3725593"/>
                  <a:gd name="connsiteX3" fmla="*/ 548641 w 1097281"/>
                  <a:gd name="connsiteY3" fmla="*/ 152401 h 3725593"/>
                  <a:gd name="connsiteX4" fmla="*/ 1086136 w 1097281"/>
                  <a:gd name="connsiteY4" fmla="*/ 24162 h 3725593"/>
                  <a:gd name="connsiteX5" fmla="*/ 1094456 w 1097281"/>
                  <a:gd name="connsiteY5" fmla="*/ 0 h 3725593"/>
                  <a:gd name="connsiteX6" fmla="*/ 1097281 w 1097281"/>
                  <a:gd name="connsiteY6" fmla="*/ 0 h 3725593"/>
                  <a:gd name="connsiteX7" fmla="*/ 1097281 w 1097281"/>
                  <a:gd name="connsiteY7" fmla="*/ 3725593 h 3725593"/>
                  <a:gd name="connsiteX8" fmla="*/ 0 w 1097281"/>
                  <a:gd name="connsiteY8" fmla="*/ 3725593 h 3725593"/>
                  <a:gd name="connsiteX9" fmla="*/ 0 w 1097281"/>
                  <a:gd name="connsiteY9" fmla="*/ 0 h 372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7281" h="3725593">
                    <a:moveTo>
                      <a:pt x="0" y="0"/>
                    </a:moveTo>
                    <a:lnTo>
                      <a:pt x="2826" y="0"/>
                    </a:lnTo>
                    <a:lnTo>
                      <a:pt x="11146" y="24162"/>
                    </a:lnTo>
                    <a:cubicBezTo>
                      <a:pt x="62305" y="97348"/>
                      <a:pt x="283511" y="152401"/>
                      <a:pt x="548641" y="152401"/>
                    </a:cubicBezTo>
                    <a:cubicBezTo>
                      <a:pt x="813771" y="152401"/>
                      <a:pt x="1034977" y="97348"/>
                      <a:pt x="1086136" y="24162"/>
                    </a:cubicBezTo>
                    <a:lnTo>
                      <a:pt x="1094456" y="0"/>
                    </a:lnTo>
                    <a:lnTo>
                      <a:pt x="1097281" y="0"/>
                    </a:lnTo>
                    <a:lnTo>
                      <a:pt x="1097281" y="3725593"/>
                    </a:lnTo>
                    <a:lnTo>
                      <a:pt x="0" y="3725593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15000">
                    <a:schemeClr val="bg1">
                      <a:lumMod val="95000"/>
                    </a:schemeClr>
                  </a:gs>
                  <a:gs pos="36000">
                    <a:schemeClr val="bg1">
                      <a:lumMod val="95000"/>
                      <a:alpha val="0"/>
                    </a:schemeClr>
                  </a:gs>
                  <a:gs pos="57000">
                    <a:srgbClr val="6F7173">
                      <a:alpha val="0"/>
                    </a:srgbClr>
                  </a:gs>
                  <a:gs pos="71000">
                    <a:schemeClr val="tx1">
                      <a:alpha val="0"/>
                    </a:schemeClr>
                  </a:gs>
                  <a:gs pos="85000">
                    <a:schemeClr val="bg1">
                      <a:alpha val="4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 rot="5400000">
                <a:off x="3552221" y="3362802"/>
                <a:ext cx="3388298" cy="228600"/>
                <a:chOff x="6958853" y="2438400"/>
                <a:chExt cx="3388298" cy="228600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958853" y="2438400"/>
                  <a:ext cx="0" cy="2286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7018297" y="2438400"/>
                  <a:ext cx="1069990" cy="228600"/>
                  <a:chOff x="7018297" y="2438400"/>
                  <a:chExt cx="1069990" cy="228600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01829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707774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713718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719662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725607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731551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737496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743440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749384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755329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761273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767218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773162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779106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785051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790995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796940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802884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8088287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8147729" y="2438400"/>
                  <a:ext cx="1069990" cy="228600"/>
                  <a:chOff x="7018297" y="2438400"/>
                  <a:chExt cx="1069990" cy="228600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701829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707774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713718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719662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725607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731551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737496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743440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749384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755329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761273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767218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773162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779106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785051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790995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796940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802884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8088287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9277161" y="2438400"/>
                  <a:ext cx="1069990" cy="228600"/>
                  <a:chOff x="7018297" y="2438400"/>
                  <a:chExt cx="1069990" cy="228600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701829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707774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713718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719662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725607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731551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737496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743440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749384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755329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761273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767218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773162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779106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785051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790995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796940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802884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8088287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5132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1882">
        <p15:prstTrans prst="crush"/>
      </p:transition>
    </mc:Choice>
    <mc:Fallback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57794" y="603664"/>
            <a:ext cx="6447026" cy="1303935"/>
            <a:chOff x="1857794" y="603664"/>
            <a:chExt cx="6447026" cy="130393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1BDBC00-902C-43B2-9211-D5D373D311D6}"/>
                </a:ext>
              </a:extLst>
            </p:cNvPr>
            <p:cNvSpPr/>
            <p:nvPr/>
          </p:nvSpPr>
          <p:spPr>
            <a:xfrm rot="439804">
              <a:off x="4759803" y="927363"/>
              <a:ext cx="3545017" cy="934816"/>
            </a:xfrm>
            <a:prstGeom prst="rect">
              <a:avLst/>
            </a:prstGeom>
            <a:gradFill flip="none" rotWithShape="1">
              <a:gsLst>
                <a:gs pos="0">
                  <a:srgbClr val="E6E7E9">
                    <a:alpha val="0"/>
                  </a:srgbClr>
                </a:gs>
                <a:gs pos="100000">
                  <a:schemeClr val="tx1">
                    <a:alpha val="4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BC1CC6D-89A1-4BD8-BDBC-FFCE9D2505EF}"/>
                </a:ext>
              </a:extLst>
            </p:cNvPr>
            <p:cNvGrpSpPr/>
            <p:nvPr/>
          </p:nvGrpSpPr>
          <p:grpSpPr>
            <a:xfrm>
              <a:off x="4585652" y="703026"/>
              <a:ext cx="3685022" cy="1114427"/>
              <a:chOff x="9056298" y="1413041"/>
              <a:chExt cx="4177949" cy="1216475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CF36CEEB-F102-4CE4-B011-F4B32BDF6656}"/>
                  </a:ext>
                </a:extLst>
              </p:cNvPr>
              <p:cNvGrpSpPr/>
              <p:nvPr/>
            </p:nvGrpSpPr>
            <p:grpSpPr>
              <a:xfrm>
                <a:off x="9056298" y="1413041"/>
                <a:ext cx="4177949" cy="1216475"/>
                <a:chOff x="6762100" y="2846480"/>
                <a:chExt cx="4177949" cy="1216475"/>
              </a:xfrm>
            </p:grpSpPr>
            <p:sp>
              <p:nvSpPr>
                <p:cNvPr id="77" name="Rectangle: Top Corners Rounded 26">
                  <a:extLst>
                    <a:ext uri="{FF2B5EF4-FFF2-40B4-BE49-F238E27FC236}">
                      <a16:creationId xmlns:a16="http://schemas.microsoft.com/office/drawing/2014/main" id="{44DCA4D6-F538-4D73-97F3-2DF6990033B3}"/>
                    </a:ext>
                  </a:extLst>
                </p:cNvPr>
                <p:cNvSpPr/>
                <p:nvPr/>
              </p:nvSpPr>
              <p:spPr>
                <a:xfrm rot="5400000">
                  <a:off x="8112620" y="1499092"/>
                  <a:ext cx="1213343" cy="3914383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29">
                  <a:extLst>
                    <a:ext uri="{FF2B5EF4-FFF2-40B4-BE49-F238E27FC236}">
                      <a16:creationId xmlns:a16="http://schemas.microsoft.com/office/drawing/2014/main" id="{37F7FAC6-EE9C-4FF0-9191-AE7BCE7F064B}"/>
                    </a:ext>
                  </a:extLst>
                </p:cNvPr>
                <p:cNvSpPr/>
                <p:nvPr/>
              </p:nvSpPr>
              <p:spPr>
                <a:xfrm rot="5400000">
                  <a:off x="10107127" y="3226902"/>
                  <a:ext cx="1213344" cy="452500"/>
                </a:xfrm>
                <a:custGeom>
                  <a:avLst/>
                  <a:gdLst>
                    <a:gd name="connsiteX0" fmla="*/ 0 w 1213343"/>
                    <a:gd name="connsiteY0" fmla="*/ 452500 h 452500"/>
                    <a:gd name="connsiteX1" fmla="*/ 0 w 1213343"/>
                    <a:gd name="connsiteY1" fmla="*/ 202228 h 452500"/>
                    <a:gd name="connsiteX2" fmla="*/ 202228 w 1213343"/>
                    <a:gd name="connsiteY2" fmla="*/ 0 h 452500"/>
                    <a:gd name="connsiteX3" fmla="*/ 1011115 w 1213343"/>
                    <a:gd name="connsiteY3" fmla="*/ 0 h 452500"/>
                    <a:gd name="connsiteX4" fmla="*/ 1213343 w 1213343"/>
                    <a:gd name="connsiteY4" fmla="*/ 202228 h 452500"/>
                    <a:gd name="connsiteX5" fmla="*/ 1213343 w 1213343"/>
                    <a:gd name="connsiteY5" fmla="*/ 452500 h 4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3343" h="452500">
                      <a:moveTo>
                        <a:pt x="0" y="452500"/>
                      </a:moveTo>
                      <a:lnTo>
                        <a:pt x="0" y="202228"/>
                      </a:lnTo>
                      <a:cubicBezTo>
                        <a:pt x="0" y="90541"/>
                        <a:pt x="90541" y="0"/>
                        <a:pt x="202228" y="0"/>
                      </a:cubicBezTo>
                      <a:lnTo>
                        <a:pt x="1011115" y="0"/>
                      </a:lnTo>
                      <a:cubicBezTo>
                        <a:pt x="1122802" y="0"/>
                        <a:pt x="1213343" y="90541"/>
                        <a:pt x="1213343" y="202228"/>
                      </a:cubicBezTo>
                      <a:lnTo>
                        <a:pt x="1213343" y="452500"/>
                      </a:lnTo>
                      <a:close/>
                    </a:path>
                  </a:pathLst>
                </a:custGeom>
                <a:solidFill>
                  <a:srgbClr val="00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C1EDB35-9F85-4F12-9B6B-A565FEFC5F96}"/>
                  </a:ext>
                </a:extLst>
              </p:cNvPr>
              <p:cNvSpPr txBox="1"/>
              <p:nvPr/>
            </p:nvSpPr>
            <p:spPr>
              <a:xfrm>
                <a:off x="12823492" y="1677093"/>
                <a:ext cx="3690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96DAB3D-BEC2-4D61-8D81-18DCA98418CA}"/>
                  </a:ext>
                </a:extLst>
              </p:cNvPr>
              <p:cNvSpPr txBox="1"/>
              <p:nvPr/>
            </p:nvSpPr>
            <p:spPr>
              <a:xfrm>
                <a:off x="10009438" y="1544598"/>
                <a:ext cx="2878761" cy="1007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শিখনফলঃ</a:t>
                </a:r>
                <a:endParaRPr lang="en-US" sz="5400" dirty="0">
                  <a:solidFill>
                    <a:srgbClr val="23A6E8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F9EDF0F-C82A-48B3-9399-93E30D6B48F6}"/>
                </a:ext>
              </a:extLst>
            </p:cNvPr>
            <p:cNvGrpSpPr/>
            <p:nvPr/>
          </p:nvGrpSpPr>
          <p:grpSpPr>
            <a:xfrm>
              <a:off x="1857794" y="603664"/>
              <a:ext cx="3656245" cy="1303935"/>
              <a:chOff x="1543242" y="699188"/>
              <a:chExt cx="4145323" cy="1589648"/>
            </a:xfrm>
          </p:grpSpPr>
          <p:sp>
            <p:nvSpPr>
              <p:cNvPr id="80" name="Freeform: Shape 25">
                <a:extLst>
                  <a:ext uri="{FF2B5EF4-FFF2-40B4-BE49-F238E27FC236}">
                    <a16:creationId xmlns:a16="http://schemas.microsoft.com/office/drawing/2014/main" id="{28D15D18-648A-42E4-BF22-01898E8B0AC0}"/>
                  </a:ext>
                </a:extLst>
              </p:cNvPr>
              <p:cNvSpPr/>
              <p:nvPr/>
            </p:nvSpPr>
            <p:spPr>
              <a:xfrm rot="16200000">
                <a:off x="4522709" y="1122979"/>
                <a:ext cx="1561514" cy="770199"/>
              </a:xfrm>
              <a:custGeom>
                <a:avLst/>
                <a:gdLst>
                  <a:gd name="connsiteX0" fmla="*/ 1561514 w 1561514"/>
                  <a:gd name="connsiteY0" fmla="*/ 0 h 641295"/>
                  <a:gd name="connsiteX1" fmla="*/ 1561514 w 1561514"/>
                  <a:gd name="connsiteY1" fmla="*/ 641295 h 641295"/>
                  <a:gd name="connsiteX2" fmla="*/ 1090247 w 1561514"/>
                  <a:gd name="connsiteY2" fmla="*/ 641295 h 641295"/>
                  <a:gd name="connsiteX3" fmla="*/ 1083959 w 1561514"/>
                  <a:gd name="connsiteY3" fmla="*/ 578925 h 641295"/>
                  <a:gd name="connsiteX4" fmla="*/ 780757 w 1561514"/>
                  <a:gd name="connsiteY4" fmla="*/ 331808 h 641295"/>
                  <a:gd name="connsiteX5" fmla="*/ 477555 w 1561514"/>
                  <a:gd name="connsiteY5" fmla="*/ 578925 h 641295"/>
                  <a:gd name="connsiteX6" fmla="*/ 471267 w 1561514"/>
                  <a:gd name="connsiteY6" fmla="*/ 641295 h 641295"/>
                  <a:gd name="connsiteX7" fmla="*/ 0 w 1561514"/>
                  <a:gd name="connsiteY7" fmla="*/ 641295 h 641295"/>
                  <a:gd name="connsiteX8" fmla="*/ 0 w 1561514"/>
                  <a:gd name="connsiteY8" fmla="*/ 0 h 64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1514" h="641295">
                    <a:moveTo>
                      <a:pt x="1561514" y="0"/>
                    </a:moveTo>
                    <a:lnTo>
                      <a:pt x="1561514" y="641295"/>
                    </a:lnTo>
                    <a:lnTo>
                      <a:pt x="1090247" y="641295"/>
                    </a:lnTo>
                    <a:lnTo>
                      <a:pt x="1083959" y="578925"/>
                    </a:lnTo>
                    <a:cubicBezTo>
                      <a:pt x="1055100" y="437896"/>
                      <a:pt x="930318" y="331808"/>
                      <a:pt x="780757" y="331808"/>
                    </a:cubicBezTo>
                    <a:cubicBezTo>
                      <a:pt x="631196" y="331808"/>
                      <a:pt x="506413" y="437896"/>
                      <a:pt x="477555" y="578925"/>
                    </a:cubicBezTo>
                    <a:lnTo>
                      <a:pt x="471267" y="641295"/>
                    </a:lnTo>
                    <a:lnTo>
                      <a:pt x="0" y="641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>
                <a:off x="1543242" y="699188"/>
                <a:ext cx="3914382" cy="1561514"/>
                <a:chOff x="777702" y="1039430"/>
                <a:chExt cx="3914382" cy="1561514"/>
              </a:xfrm>
            </p:grpSpPr>
            <p:sp>
              <p:nvSpPr>
                <p:cNvPr id="82" name="Freeform: Shape 9">
                  <a:extLst>
                    <a:ext uri="{FF2B5EF4-FFF2-40B4-BE49-F238E27FC236}">
                      <a16:creationId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: Shape 8">
                  <a:extLst>
                    <a:ext uri="{FF2B5EF4-FFF2-40B4-BE49-F238E27FC236}">
                      <a16:creationId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936A1819-B2E6-4463-837D-56D1EEC9E752}"/>
                    </a:ext>
                  </a:extLst>
                </p:cNvPr>
                <p:cNvSpPr txBox="1"/>
                <p:nvPr/>
              </p:nvSpPr>
              <p:spPr>
                <a:xfrm>
                  <a:off x="1050138" y="1053985"/>
                  <a:ext cx="3189445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8800" b="1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sp>
        <p:nvSpPr>
          <p:cNvPr id="44" name="Rectangle 4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06895" y="2157529"/>
            <a:ext cx="9303901" cy="1916847"/>
            <a:chOff x="906895" y="2157529"/>
            <a:chExt cx="9303901" cy="1916847"/>
          </a:xfrm>
        </p:grpSpPr>
        <p:sp>
          <p:nvSpPr>
            <p:cNvPr id="54" name="TextBox 53"/>
            <p:cNvSpPr txBox="1"/>
            <p:nvPr/>
          </p:nvSpPr>
          <p:spPr>
            <a:xfrm>
              <a:off x="2100396" y="3045265"/>
              <a:ext cx="17927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২৪.২.২</a:t>
              </a:r>
              <a:endPara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4722E80-26B1-49A7-A77F-B1A779C192A3}"/>
                </a:ext>
              </a:extLst>
            </p:cNvPr>
            <p:cNvGrpSpPr/>
            <p:nvPr/>
          </p:nvGrpSpPr>
          <p:grpSpPr>
            <a:xfrm>
              <a:off x="3805033" y="2212859"/>
              <a:ext cx="6405763" cy="1743583"/>
              <a:chOff x="5383931" y="1365629"/>
              <a:chExt cx="3944110" cy="1226051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361FB6E-41F6-46EC-95A6-2BA02F153227}"/>
                  </a:ext>
                </a:extLst>
              </p:cNvPr>
              <p:cNvGrpSpPr/>
              <p:nvPr/>
            </p:nvGrpSpPr>
            <p:grpSpPr>
              <a:xfrm>
                <a:off x="5383931" y="1365629"/>
                <a:ext cx="3944110" cy="1226051"/>
                <a:chOff x="3089733" y="2799068"/>
                <a:chExt cx="3944110" cy="1226051"/>
              </a:xfrm>
            </p:grpSpPr>
            <p:sp>
              <p:nvSpPr>
                <p:cNvPr id="93" name="Rectangle: Top Corners Rounded 69">
                  <a:extLst>
                    <a:ext uri="{FF2B5EF4-FFF2-40B4-BE49-F238E27FC236}">
                      <a16:creationId xmlns:a16="http://schemas.microsoft.com/office/drawing/2014/main" id="{1CD8C1E3-BC7F-4186-82CA-C3C9C095A4B3}"/>
                    </a:ext>
                  </a:extLst>
                </p:cNvPr>
                <p:cNvSpPr/>
                <p:nvPr/>
              </p:nvSpPr>
              <p:spPr>
                <a:xfrm rot="5400000">
                  <a:off x="4440253" y="1448549"/>
                  <a:ext cx="1213343" cy="3914383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: Shape 70">
                  <a:extLst>
                    <a:ext uri="{FF2B5EF4-FFF2-40B4-BE49-F238E27FC236}">
                      <a16:creationId xmlns:a16="http://schemas.microsoft.com/office/drawing/2014/main" id="{CA27B471-0242-4767-BD3A-CB39421E7FE6}"/>
                    </a:ext>
                  </a:extLst>
                </p:cNvPr>
                <p:cNvSpPr/>
                <p:nvPr/>
              </p:nvSpPr>
              <p:spPr>
                <a:xfrm rot="5400000">
                  <a:off x="6194567" y="3185844"/>
                  <a:ext cx="1226051" cy="452500"/>
                </a:xfrm>
                <a:custGeom>
                  <a:avLst/>
                  <a:gdLst>
                    <a:gd name="connsiteX0" fmla="*/ 0 w 1213343"/>
                    <a:gd name="connsiteY0" fmla="*/ 452500 h 452500"/>
                    <a:gd name="connsiteX1" fmla="*/ 0 w 1213343"/>
                    <a:gd name="connsiteY1" fmla="*/ 202228 h 452500"/>
                    <a:gd name="connsiteX2" fmla="*/ 202228 w 1213343"/>
                    <a:gd name="connsiteY2" fmla="*/ 0 h 452500"/>
                    <a:gd name="connsiteX3" fmla="*/ 1011115 w 1213343"/>
                    <a:gd name="connsiteY3" fmla="*/ 0 h 452500"/>
                    <a:gd name="connsiteX4" fmla="*/ 1213343 w 1213343"/>
                    <a:gd name="connsiteY4" fmla="*/ 202228 h 452500"/>
                    <a:gd name="connsiteX5" fmla="*/ 1213343 w 1213343"/>
                    <a:gd name="connsiteY5" fmla="*/ 452500 h 4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3343" h="452500">
                      <a:moveTo>
                        <a:pt x="0" y="452500"/>
                      </a:moveTo>
                      <a:lnTo>
                        <a:pt x="0" y="202228"/>
                      </a:lnTo>
                      <a:cubicBezTo>
                        <a:pt x="0" y="90541"/>
                        <a:pt x="90541" y="0"/>
                        <a:pt x="202228" y="0"/>
                      </a:cubicBezTo>
                      <a:lnTo>
                        <a:pt x="1011115" y="0"/>
                      </a:lnTo>
                      <a:cubicBezTo>
                        <a:pt x="1122802" y="0"/>
                        <a:pt x="1213343" y="90541"/>
                        <a:pt x="1213343" y="202228"/>
                      </a:cubicBezTo>
                      <a:lnTo>
                        <a:pt x="1213343" y="45250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157329B-CD0A-4E8B-918E-A71BB255D9EE}"/>
                  </a:ext>
                </a:extLst>
              </p:cNvPr>
              <p:cNvSpPr txBox="1"/>
              <p:nvPr/>
            </p:nvSpPr>
            <p:spPr>
              <a:xfrm>
                <a:off x="5763679" y="1481575"/>
                <a:ext cx="3170486" cy="110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তরল পদার্থের আয়তন পরিমাপের মেট্রিক একক সমূহ জানবে ও বলতে পারবে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6" name="Freeform: Shape 71">
              <a:extLst>
                <a:ext uri="{FF2B5EF4-FFF2-40B4-BE49-F238E27FC236}">
                  <a16:creationId xmlns:a16="http://schemas.microsoft.com/office/drawing/2014/main" id="{7B3EAE41-2551-4588-850C-7D16A3944F61}"/>
                </a:ext>
              </a:extLst>
            </p:cNvPr>
            <p:cNvSpPr/>
            <p:nvPr/>
          </p:nvSpPr>
          <p:spPr>
            <a:xfrm rot="16200000">
              <a:off x="3211947" y="2779229"/>
              <a:ext cx="1912427" cy="669028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4FEB18D-2DA9-4579-A199-163B41060B92}"/>
                </a:ext>
              </a:extLst>
            </p:cNvPr>
            <p:cNvGrpSpPr/>
            <p:nvPr/>
          </p:nvGrpSpPr>
          <p:grpSpPr>
            <a:xfrm>
              <a:off x="906895" y="2161949"/>
              <a:ext cx="3400203" cy="1912427"/>
              <a:chOff x="777702" y="1039430"/>
              <a:chExt cx="3914382" cy="1561514"/>
            </a:xfrm>
          </p:grpSpPr>
          <p:sp>
            <p:nvSpPr>
              <p:cNvPr id="98" name="Freeform: Shape 73">
                <a:extLst>
                  <a:ext uri="{FF2B5EF4-FFF2-40B4-BE49-F238E27FC236}">
                    <a16:creationId xmlns:a16="http://schemas.microsoft.com/office/drawing/2014/main" id="{03FB26B7-FE60-4082-9BAE-A98F8A0DE121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C00CC"/>
                  </a:gs>
                  <a:gs pos="100000">
                    <a:srgbClr val="9933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: Shape 74">
                <a:extLst>
                  <a:ext uri="{FF2B5EF4-FFF2-40B4-BE49-F238E27FC236}">
                    <a16:creationId xmlns:a16="http://schemas.microsoft.com/office/drawing/2014/main" id="{279BCFAA-DF5B-4918-A3B0-071160549DAA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Left Bracket 12">
                <a:extLst>
                  <a:ext uri="{FF2B5EF4-FFF2-40B4-BE49-F238E27FC236}">
                    <a16:creationId xmlns:a16="http://schemas.microsoft.com/office/drawing/2014/main" id="{2C82CF0E-9D91-4A35-B4E7-AB34EA508F62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791129D-41F0-4553-AC72-93C09870C7F9}"/>
                  </a:ext>
                </a:extLst>
              </p:cNvPr>
              <p:cNvSpPr txBox="1"/>
              <p:nvPr/>
            </p:nvSpPr>
            <p:spPr>
              <a:xfrm>
                <a:off x="1092488" y="1498727"/>
                <a:ext cx="3189445" cy="577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4</a:t>
                </a:r>
                <a:r>
                  <a:rPr lang="bn-BD" sz="40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5</a:t>
                </a:r>
                <a:r>
                  <a:rPr lang="bn-BD" sz="40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.১</a:t>
                </a:r>
                <a:endPara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900639" y="4364534"/>
            <a:ext cx="9395403" cy="2024653"/>
            <a:chOff x="900639" y="4364534"/>
            <a:chExt cx="9395403" cy="2024653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602462C-0718-4C8B-AD8C-37935779043A}"/>
                </a:ext>
              </a:extLst>
            </p:cNvPr>
            <p:cNvGrpSpPr/>
            <p:nvPr/>
          </p:nvGrpSpPr>
          <p:grpSpPr>
            <a:xfrm>
              <a:off x="3955324" y="4444896"/>
              <a:ext cx="6340718" cy="1693134"/>
              <a:chOff x="3119461" y="2791788"/>
              <a:chExt cx="3957750" cy="1219854"/>
            </a:xfrm>
          </p:grpSpPr>
          <p:sp>
            <p:nvSpPr>
              <p:cNvPr id="108" name="Rectangle: Top Corners Rounded 83">
                <a:extLst>
                  <a:ext uri="{FF2B5EF4-FFF2-40B4-BE49-F238E27FC236}">
                    <a16:creationId xmlns:a16="http://schemas.microsoft.com/office/drawing/2014/main" id="{921145F7-DD54-4B8E-B47A-C55E4EFF5D3B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: Shape 84">
                <a:extLst>
                  <a:ext uri="{FF2B5EF4-FFF2-40B4-BE49-F238E27FC236}">
                    <a16:creationId xmlns:a16="http://schemas.microsoft.com/office/drawing/2014/main" id="{6B051CC9-FF3F-4128-922F-B844268E8483}"/>
                  </a:ext>
                </a:extLst>
              </p:cNvPr>
              <p:cNvSpPr/>
              <p:nvPr/>
            </p:nvSpPr>
            <p:spPr>
              <a:xfrm rot="5400000">
                <a:off x="6244289" y="3172210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1" name="Freeform: Shape 85">
              <a:extLst>
                <a:ext uri="{FF2B5EF4-FFF2-40B4-BE49-F238E27FC236}">
                  <a16:creationId xmlns:a16="http://schemas.microsoft.com/office/drawing/2014/main" id="{C9071A32-CEB1-409E-B2F3-6B441E2F4682}"/>
                </a:ext>
              </a:extLst>
            </p:cNvPr>
            <p:cNvSpPr/>
            <p:nvPr/>
          </p:nvSpPr>
          <p:spPr>
            <a:xfrm rot="16200000">
              <a:off x="3024013" y="5098461"/>
              <a:ext cx="1912425" cy="669028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28CFC94-5550-4B65-ACAA-61905224DA8E}"/>
                </a:ext>
              </a:extLst>
            </p:cNvPr>
            <p:cNvGrpSpPr/>
            <p:nvPr/>
          </p:nvGrpSpPr>
          <p:grpSpPr>
            <a:xfrm>
              <a:off x="900639" y="4364534"/>
              <a:ext cx="3400204" cy="1912425"/>
              <a:chOff x="777702" y="1039430"/>
              <a:chExt cx="3914382" cy="1561514"/>
            </a:xfrm>
          </p:grpSpPr>
          <p:sp>
            <p:nvSpPr>
              <p:cNvPr id="113" name="Freeform: Shape 87">
                <a:extLst>
                  <a:ext uri="{FF2B5EF4-FFF2-40B4-BE49-F238E27FC236}">
                    <a16:creationId xmlns:a16="http://schemas.microsoft.com/office/drawing/2014/main" id="{E9028026-B729-4171-A906-C0392AC497FF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: Shape 88">
                <a:extLst>
                  <a:ext uri="{FF2B5EF4-FFF2-40B4-BE49-F238E27FC236}">
                    <a16:creationId xmlns:a16="http://schemas.microsoft.com/office/drawing/2014/main" id="{961609A1-C364-4DF4-B50C-B74765F18C20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Left Bracket 12">
                <a:extLst>
                  <a:ext uri="{FF2B5EF4-FFF2-40B4-BE49-F238E27FC236}">
                    <a16:creationId xmlns:a16="http://schemas.microsoft.com/office/drawing/2014/main" id="{1BBC2BBE-49C9-48D1-B788-2CB665EB5738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F55519C-764E-4618-906D-9E72B48CC833}"/>
                  </a:ext>
                </a:extLst>
              </p:cNvPr>
              <p:cNvSpPr txBox="1"/>
              <p:nvPr/>
            </p:nvSpPr>
            <p:spPr>
              <a:xfrm>
                <a:off x="1099690" y="1469536"/>
                <a:ext cx="3189445" cy="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4</a:t>
                </a:r>
                <a:r>
                  <a:rPr lang="bn-BD" sz="40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en-US" sz="40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5</a:t>
                </a:r>
                <a:r>
                  <a:rPr lang="bn-BD" sz="40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en-US" sz="40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141552" y="4585122"/>
              <a:ext cx="510868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তরল পদার্থের আয়তন অনুমান করতে পারবে  ও মাপনি ব্যবহার করে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তরল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মাপতে  পারবে।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659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7325" y="3439378"/>
            <a:ext cx="624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১)তরল পদার্থ পরিমাপের এককের নাম কি?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07578" y="3327458"/>
            <a:ext cx="167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7325" y="4093891"/>
            <a:ext cx="7445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২)কেরোসিন,তেল,দুধ পরিমাপের এককের নাম কি?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807578" y="4093891"/>
            <a:ext cx="167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433" y="4741841"/>
            <a:ext cx="750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)তরল পদার্থ পরিমাপের আর কি কি একক আছে?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389357" y="4741841"/>
            <a:ext cx="3368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ডেসিলিটার,মিলিলিটার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50764" y="353606"/>
            <a:ext cx="4090473" cy="2022908"/>
            <a:chOff x="4155931" y="378156"/>
            <a:chExt cx="4090473" cy="2022908"/>
          </a:xfrm>
        </p:grpSpPr>
        <p:grpSp>
          <p:nvGrpSpPr>
            <p:cNvPr id="10" name="Group 9"/>
            <p:cNvGrpSpPr/>
            <p:nvPr/>
          </p:nvGrpSpPr>
          <p:grpSpPr>
            <a:xfrm rot="5400000">
              <a:off x="5523179" y="-989092"/>
              <a:ext cx="1145643" cy="3880139"/>
              <a:chOff x="5102180" y="1466560"/>
              <a:chExt cx="1145643" cy="3880139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5102180" y="5192153"/>
                <a:ext cx="1100501" cy="15454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8000">
                    <a:schemeClr val="bg1"/>
                  </a:gs>
                  <a:gs pos="32727">
                    <a:schemeClr val="bg1">
                      <a:lumMod val="95000"/>
                    </a:schemeClr>
                  </a:gs>
                  <a:gs pos="44226">
                    <a:srgbClr val="6F7173"/>
                  </a:gs>
                  <a:gs pos="81000">
                    <a:schemeClr val="tx1"/>
                  </a:gs>
                  <a:gs pos="94000">
                    <a:schemeClr val="bg1"/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108620" y="1466560"/>
                <a:ext cx="1139203" cy="3784174"/>
                <a:chOff x="5108620" y="1466560"/>
                <a:chExt cx="1139203" cy="3784174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5108620" y="1466560"/>
                  <a:ext cx="1097281" cy="20518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6000">
                      <a:schemeClr val="bg1"/>
                    </a:gs>
                    <a:gs pos="32727">
                      <a:schemeClr val="bg1">
                        <a:lumMod val="95000"/>
                        <a:alpha val="0"/>
                      </a:schemeClr>
                    </a:gs>
                    <a:gs pos="44226">
                      <a:srgbClr val="6F7173">
                        <a:alpha val="0"/>
                      </a:srgbClr>
                    </a:gs>
                    <a:gs pos="81000">
                      <a:schemeClr val="tx1">
                        <a:alpha val="0"/>
                      </a:schemeClr>
                    </a:gs>
                    <a:gs pos="93000">
                      <a:schemeClr val="bg1">
                        <a:alpha val="45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gradFill>
                    <a:gsLst>
                      <a:gs pos="0">
                        <a:schemeClr val="tx1"/>
                      </a:gs>
                      <a:gs pos="53000">
                        <a:schemeClr val="tx1"/>
                      </a:gs>
                      <a:gs pos="23000">
                        <a:schemeClr val="bg1"/>
                      </a:gs>
                      <a:gs pos="8300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5150542" y="1525141"/>
                  <a:ext cx="1097281" cy="3725593"/>
                </a:xfrm>
                <a:custGeom>
                  <a:avLst/>
                  <a:gdLst>
                    <a:gd name="connsiteX0" fmla="*/ 0 w 1097281"/>
                    <a:gd name="connsiteY0" fmla="*/ 0 h 3725593"/>
                    <a:gd name="connsiteX1" fmla="*/ 2826 w 1097281"/>
                    <a:gd name="connsiteY1" fmla="*/ 0 h 3725593"/>
                    <a:gd name="connsiteX2" fmla="*/ 11146 w 1097281"/>
                    <a:gd name="connsiteY2" fmla="*/ 24162 h 3725593"/>
                    <a:gd name="connsiteX3" fmla="*/ 548641 w 1097281"/>
                    <a:gd name="connsiteY3" fmla="*/ 152401 h 3725593"/>
                    <a:gd name="connsiteX4" fmla="*/ 1086136 w 1097281"/>
                    <a:gd name="connsiteY4" fmla="*/ 24162 h 3725593"/>
                    <a:gd name="connsiteX5" fmla="*/ 1094456 w 1097281"/>
                    <a:gd name="connsiteY5" fmla="*/ 0 h 3725593"/>
                    <a:gd name="connsiteX6" fmla="*/ 1097281 w 1097281"/>
                    <a:gd name="connsiteY6" fmla="*/ 0 h 3725593"/>
                    <a:gd name="connsiteX7" fmla="*/ 1097281 w 1097281"/>
                    <a:gd name="connsiteY7" fmla="*/ 3725593 h 3725593"/>
                    <a:gd name="connsiteX8" fmla="*/ 0 w 1097281"/>
                    <a:gd name="connsiteY8" fmla="*/ 3725593 h 3725593"/>
                    <a:gd name="connsiteX9" fmla="*/ 0 w 1097281"/>
                    <a:gd name="connsiteY9" fmla="*/ 0 h 3725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7281" h="3725593">
                      <a:moveTo>
                        <a:pt x="0" y="0"/>
                      </a:moveTo>
                      <a:lnTo>
                        <a:pt x="2826" y="0"/>
                      </a:lnTo>
                      <a:lnTo>
                        <a:pt x="11146" y="24162"/>
                      </a:lnTo>
                      <a:cubicBezTo>
                        <a:pt x="62305" y="97348"/>
                        <a:pt x="283511" y="152401"/>
                        <a:pt x="548641" y="152401"/>
                      </a:cubicBezTo>
                      <a:cubicBezTo>
                        <a:pt x="813771" y="152401"/>
                        <a:pt x="1034977" y="97348"/>
                        <a:pt x="1086136" y="24162"/>
                      </a:cubicBezTo>
                      <a:lnTo>
                        <a:pt x="1094456" y="0"/>
                      </a:lnTo>
                      <a:lnTo>
                        <a:pt x="1097281" y="0"/>
                      </a:lnTo>
                      <a:lnTo>
                        <a:pt x="1097281" y="3725593"/>
                      </a:lnTo>
                      <a:lnTo>
                        <a:pt x="0" y="37255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5000">
                      <a:schemeClr val="bg1">
                        <a:lumMod val="95000"/>
                      </a:schemeClr>
                    </a:gs>
                    <a:gs pos="36000">
                      <a:schemeClr val="bg1">
                        <a:lumMod val="95000"/>
                        <a:alpha val="0"/>
                      </a:schemeClr>
                    </a:gs>
                    <a:gs pos="57000">
                      <a:srgbClr val="6F7173">
                        <a:alpha val="0"/>
                      </a:srgbClr>
                    </a:gs>
                    <a:gs pos="71000">
                      <a:schemeClr val="tx1">
                        <a:alpha val="0"/>
                      </a:schemeClr>
                    </a:gs>
                    <a:gs pos="85000">
                      <a:schemeClr val="bg1">
                        <a:alpha val="45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 rot="5400000">
                  <a:off x="3552221" y="3362802"/>
                  <a:ext cx="3388298" cy="228600"/>
                  <a:chOff x="6958853" y="2438400"/>
                  <a:chExt cx="3388298" cy="228600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6958853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7018297" y="2438400"/>
                    <a:ext cx="1069990" cy="228600"/>
                    <a:chOff x="7018297" y="2438400"/>
                    <a:chExt cx="1069990" cy="228600"/>
                  </a:xfrm>
                </p:grpSpPr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>
                      <a:off x="7018297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>
                      <a:off x="7077741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7137185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7196629" y="2438400"/>
                      <a:ext cx="0" cy="2286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7256073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>
                      <a:off x="7315517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>
                      <a:off x="7374961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>
                      <a:off x="7434405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>
                      <a:off x="7493849" y="2438400"/>
                      <a:ext cx="0" cy="2286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>
                      <a:off x="7553293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>
                      <a:off x="7612737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>
                      <a:off x="7672181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>
                      <a:off x="7731625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>
                      <a:off x="7791069" y="2438400"/>
                      <a:ext cx="0" cy="2286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>
                      <a:off x="7850513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>
                      <a:off x="7909957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>
                      <a:off x="7969401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>
                      <a:off x="8028845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>
                      <a:off x="8088287" y="2438400"/>
                      <a:ext cx="0" cy="2286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8147729" y="2438400"/>
                    <a:ext cx="1069990" cy="228600"/>
                    <a:chOff x="7018297" y="2438400"/>
                    <a:chExt cx="1069990" cy="228600"/>
                  </a:xfrm>
                </p:grpSpPr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>
                      <a:off x="7018297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>
                      <a:off x="7077741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>
                      <a:off x="7137185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>
                      <a:off x="7196629" y="2438400"/>
                      <a:ext cx="0" cy="2286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>
                      <a:off x="7256073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>
                      <a:off x="7315517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>
                      <a:off x="7374961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>
                      <a:off x="7434405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>
                      <a:off x="7493849" y="2438400"/>
                      <a:ext cx="0" cy="2286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>
                      <a:off x="7553293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>
                      <a:off x="7612737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>
                      <a:off x="7672181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>
                      <a:off x="7731625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>
                      <a:off x="7791069" y="2438400"/>
                      <a:ext cx="0" cy="2286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>
                      <a:off x="7850513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7909957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>
                      <a:off x="7969401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>
                      <a:off x="8028845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>
                      <a:off x="8088287" y="2438400"/>
                      <a:ext cx="0" cy="2286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9277161" y="2438400"/>
                    <a:ext cx="1069990" cy="228600"/>
                    <a:chOff x="7018297" y="2438400"/>
                    <a:chExt cx="1069990" cy="228600"/>
                  </a:xfrm>
                </p:grpSpPr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>
                      <a:off x="7018297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7077741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7137185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7196629" y="2438400"/>
                      <a:ext cx="0" cy="2286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7256073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7315517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7374961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7434405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7493849" y="2438400"/>
                      <a:ext cx="0" cy="2286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7553293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7612737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7672181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7731625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7791069" y="2438400"/>
                      <a:ext cx="0" cy="2286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7850513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7909957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>
                      <a:off x="7969401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>
                      <a:off x="8028845" y="2514600"/>
                      <a:ext cx="0" cy="152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>
                      <a:off x="8088287" y="2438400"/>
                      <a:ext cx="0" cy="2286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232" y="1523800"/>
              <a:ext cx="586172" cy="87726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953817" y="643087"/>
            <a:ext cx="2167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rgbClr val="2B4D9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rgbClr val="2B4D9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ূর্বজ্ঞান</a:t>
            </a:r>
            <a:r>
              <a:rPr lang="en-US" sz="3600" dirty="0">
                <a:solidFill>
                  <a:srgbClr val="2B4D9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B4D9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3600" dirty="0">
              <a:solidFill>
                <a:srgbClr val="2B4D9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88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1882">
        <p15:prstTrans prst="origami"/>
      </p:transition>
    </mc:Choice>
    <mc:Fallback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rot="5400000">
            <a:off x="5274409" y="-626209"/>
            <a:ext cx="1103721" cy="3880139"/>
            <a:chOff x="5102180" y="1466560"/>
            <a:chExt cx="1103721" cy="3880139"/>
          </a:xfrm>
        </p:grpSpPr>
        <p:sp>
          <p:nvSpPr>
            <p:cNvPr id="7" name="Rounded Rectangle 6"/>
            <p:cNvSpPr/>
            <p:nvPr/>
          </p:nvSpPr>
          <p:spPr>
            <a:xfrm>
              <a:off x="5102180" y="5192153"/>
              <a:ext cx="1100501" cy="154546"/>
            </a:xfrm>
            <a:prstGeom prst="roundRect">
              <a:avLst/>
            </a:prstGeom>
            <a:gradFill flip="none" rotWithShape="1">
              <a:gsLst>
                <a:gs pos="0">
                  <a:schemeClr val="tx1"/>
                </a:gs>
                <a:gs pos="8000">
                  <a:schemeClr val="bg1"/>
                </a:gs>
                <a:gs pos="32727">
                  <a:schemeClr val="bg1">
                    <a:lumMod val="95000"/>
                  </a:schemeClr>
                </a:gs>
                <a:gs pos="44226">
                  <a:srgbClr val="6F7173"/>
                </a:gs>
                <a:gs pos="81000">
                  <a:schemeClr val="tx1"/>
                </a:gs>
                <a:gs pos="9400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108620" y="1466560"/>
              <a:ext cx="1097281" cy="3783033"/>
              <a:chOff x="5108620" y="1466560"/>
              <a:chExt cx="1097281" cy="3783033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108620" y="1466560"/>
                <a:ext cx="1097281" cy="205185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6000">
                    <a:schemeClr val="bg1"/>
                  </a:gs>
                  <a:gs pos="32727">
                    <a:schemeClr val="bg1">
                      <a:lumMod val="95000"/>
                      <a:alpha val="0"/>
                    </a:schemeClr>
                  </a:gs>
                  <a:gs pos="44226">
                    <a:srgbClr val="6F7173">
                      <a:alpha val="0"/>
                    </a:srgbClr>
                  </a:gs>
                  <a:gs pos="81000">
                    <a:schemeClr val="tx1">
                      <a:alpha val="0"/>
                    </a:schemeClr>
                  </a:gs>
                  <a:gs pos="93000">
                    <a:schemeClr val="bg1">
                      <a:alpha val="4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chemeClr val="tx1"/>
                    </a:gs>
                    <a:gs pos="53000">
                      <a:schemeClr val="tx1"/>
                    </a:gs>
                    <a:gs pos="23000">
                      <a:schemeClr val="bg1"/>
                    </a:gs>
                    <a:gs pos="83000">
                      <a:schemeClr val="bg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108620" y="1524000"/>
                <a:ext cx="1097281" cy="3725593"/>
              </a:xfrm>
              <a:custGeom>
                <a:avLst/>
                <a:gdLst>
                  <a:gd name="connsiteX0" fmla="*/ 0 w 1097281"/>
                  <a:gd name="connsiteY0" fmla="*/ 0 h 3725593"/>
                  <a:gd name="connsiteX1" fmla="*/ 2826 w 1097281"/>
                  <a:gd name="connsiteY1" fmla="*/ 0 h 3725593"/>
                  <a:gd name="connsiteX2" fmla="*/ 11146 w 1097281"/>
                  <a:gd name="connsiteY2" fmla="*/ 24162 h 3725593"/>
                  <a:gd name="connsiteX3" fmla="*/ 548641 w 1097281"/>
                  <a:gd name="connsiteY3" fmla="*/ 152401 h 3725593"/>
                  <a:gd name="connsiteX4" fmla="*/ 1086136 w 1097281"/>
                  <a:gd name="connsiteY4" fmla="*/ 24162 h 3725593"/>
                  <a:gd name="connsiteX5" fmla="*/ 1094456 w 1097281"/>
                  <a:gd name="connsiteY5" fmla="*/ 0 h 3725593"/>
                  <a:gd name="connsiteX6" fmla="*/ 1097281 w 1097281"/>
                  <a:gd name="connsiteY6" fmla="*/ 0 h 3725593"/>
                  <a:gd name="connsiteX7" fmla="*/ 1097281 w 1097281"/>
                  <a:gd name="connsiteY7" fmla="*/ 3725593 h 3725593"/>
                  <a:gd name="connsiteX8" fmla="*/ 0 w 1097281"/>
                  <a:gd name="connsiteY8" fmla="*/ 3725593 h 3725593"/>
                  <a:gd name="connsiteX9" fmla="*/ 0 w 1097281"/>
                  <a:gd name="connsiteY9" fmla="*/ 0 h 372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7281" h="3725593">
                    <a:moveTo>
                      <a:pt x="0" y="0"/>
                    </a:moveTo>
                    <a:lnTo>
                      <a:pt x="2826" y="0"/>
                    </a:lnTo>
                    <a:lnTo>
                      <a:pt x="11146" y="24162"/>
                    </a:lnTo>
                    <a:cubicBezTo>
                      <a:pt x="62305" y="97348"/>
                      <a:pt x="283511" y="152401"/>
                      <a:pt x="548641" y="152401"/>
                    </a:cubicBezTo>
                    <a:cubicBezTo>
                      <a:pt x="813771" y="152401"/>
                      <a:pt x="1034977" y="97348"/>
                      <a:pt x="1086136" y="24162"/>
                    </a:cubicBezTo>
                    <a:lnTo>
                      <a:pt x="1094456" y="0"/>
                    </a:lnTo>
                    <a:lnTo>
                      <a:pt x="1097281" y="0"/>
                    </a:lnTo>
                    <a:lnTo>
                      <a:pt x="1097281" y="3725593"/>
                    </a:lnTo>
                    <a:lnTo>
                      <a:pt x="0" y="3725593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15000">
                    <a:schemeClr val="bg1">
                      <a:lumMod val="95000"/>
                    </a:schemeClr>
                  </a:gs>
                  <a:gs pos="36000">
                    <a:schemeClr val="bg1">
                      <a:lumMod val="95000"/>
                      <a:alpha val="0"/>
                    </a:schemeClr>
                  </a:gs>
                  <a:gs pos="57000">
                    <a:srgbClr val="6F7173">
                      <a:alpha val="0"/>
                    </a:srgbClr>
                  </a:gs>
                  <a:gs pos="71000">
                    <a:schemeClr val="tx1">
                      <a:alpha val="0"/>
                    </a:schemeClr>
                  </a:gs>
                  <a:gs pos="85000">
                    <a:schemeClr val="bg1">
                      <a:alpha val="4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 rot="5400000">
                <a:off x="3552221" y="3362802"/>
                <a:ext cx="3388298" cy="228600"/>
                <a:chOff x="6958853" y="2438400"/>
                <a:chExt cx="3388298" cy="2286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958853" y="2438400"/>
                  <a:ext cx="0" cy="2286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12"/>
                <p:cNvGrpSpPr/>
                <p:nvPr/>
              </p:nvGrpSpPr>
              <p:grpSpPr>
                <a:xfrm>
                  <a:off x="7018297" y="2438400"/>
                  <a:ext cx="1069990" cy="228600"/>
                  <a:chOff x="7018297" y="2438400"/>
                  <a:chExt cx="1069990" cy="228600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701829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707774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13718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719662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725607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731551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737496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743440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749384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755329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761273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767218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773162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779106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785051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790995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796940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802884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8088287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8147729" y="2438400"/>
                  <a:ext cx="1069990" cy="228600"/>
                  <a:chOff x="7018297" y="2438400"/>
                  <a:chExt cx="1069990" cy="228600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701829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707774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713718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719662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725607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731551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737496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743440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749384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755329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761273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767218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773162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779106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785051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790995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796940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802884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8088287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9277161" y="2438400"/>
                  <a:ext cx="1069990" cy="228600"/>
                  <a:chOff x="7018297" y="2438400"/>
                  <a:chExt cx="1069990" cy="228600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701829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707774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713718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719662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725607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731551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737496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743440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749384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755329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761273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767218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773162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779106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785051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790995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796940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802884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8088287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02" y="1907643"/>
            <a:ext cx="586172" cy="8772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11398" y="1051755"/>
            <a:ext cx="3121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rgbClr val="2B4D9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</a:t>
            </a:r>
            <a:endParaRPr lang="en-US" sz="3200" dirty="0">
              <a:solidFill>
                <a:srgbClr val="2B4D9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773859" y="3959052"/>
            <a:ext cx="96327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solidFill>
                  <a:srgbClr val="C91F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আয়তন (লিটার,ডেসিলিটার,মিলিলিটার)।</a:t>
            </a:r>
            <a:endParaRPr lang="en-US" sz="4400" dirty="0">
              <a:solidFill>
                <a:srgbClr val="C91F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73" y="3429000"/>
            <a:ext cx="896114" cy="13411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199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882">
        <p:dissolve/>
      </p:transition>
    </mc:Choice>
    <mc:Fallback>
      <p:transition spd="slow" advTm="1188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1708" y="4449663"/>
            <a:ext cx="2600695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২০০মিলি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২ডেলি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০.২লি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6788" y="4449663"/>
            <a:ext cx="2600695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৫০০মিলি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৫ডেলি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০.৫লি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5614" y="4424302"/>
            <a:ext cx="2600695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২০০মিলি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২ডেলি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০.২লি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4440" y="4424302"/>
            <a:ext cx="2600695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৫মিলি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.০৫ডেলি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০.০০৫লি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560" y="417054"/>
            <a:ext cx="1519075" cy="3733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02157"/>
            <a:ext cx="1853094" cy="1853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07" y="1793138"/>
            <a:ext cx="1771585" cy="2362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62" y="1239048"/>
            <a:ext cx="864061" cy="291620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5400000">
            <a:off x="5746150" y="-1149948"/>
            <a:ext cx="699700" cy="3581402"/>
            <a:chOff x="5102180" y="1466560"/>
            <a:chExt cx="1103721" cy="3880139"/>
          </a:xfrm>
        </p:grpSpPr>
        <p:sp>
          <p:nvSpPr>
            <p:cNvPr id="17" name="Rounded Rectangle 16"/>
            <p:cNvSpPr/>
            <p:nvPr/>
          </p:nvSpPr>
          <p:spPr>
            <a:xfrm>
              <a:off x="5102180" y="5192153"/>
              <a:ext cx="1100501" cy="154546"/>
            </a:xfrm>
            <a:prstGeom prst="roundRect">
              <a:avLst/>
            </a:prstGeom>
            <a:gradFill flip="none" rotWithShape="1">
              <a:gsLst>
                <a:gs pos="0">
                  <a:schemeClr val="tx1"/>
                </a:gs>
                <a:gs pos="8000">
                  <a:schemeClr val="bg1"/>
                </a:gs>
                <a:gs pos="32727">
                  <a:schemeClr val="bg1">
                    <a:lumMod val="95000"/>
                  </a:schemeClr>
                </a:gs>
                <a:gs pos="44226">
                  <a:srgbClr val="6F7173"/>
                </a:gs>
                <a:gs pos="81000">
                  <a:schemeClr val="tx1"/>
                </a:gs>
                <a:gs pos="9400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108620" y="1466560"/>
              <a:ext cx="1097281" cy="3783033"/>
              <a:chOff x="5108620" y="1466560"/>
              <a:chExt cx="1097281" cy="3783033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108620" y="1466560"/>
                <a:ext cx="1097281" cy="205185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6000">
                    <a:schemeClr val="bg1"/>
                  </a:gs>
                  <a:gs pos="32727">
                    <a:schemeClr val="bg1">
                      <a:lumMod val="95000"/>
                      <a:alpha val="0"/>
                    </a:schemeClr>
                  </a:gs>
                  <a:gs pos="44226">
                    <a:srgbClr val="6F7173">
                      <a:alpha val="0"/>
                    </a:srgbClr>
                  </a:gs>
                  <a:gs pos="81000">
                    <a:schemeClr val="tx1">
                      <a:alpha val="0"/>
                    </a:schemeClr>
                  </a:gs>
                  <a:gs pos="93000">
                    <a:schemeClr val="bg1">
                      <a:alpha val="4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chemeClr val="tx1"/>
                    </a:gs>
                    <a:gs pos="53000">
                      <a:schemeClr val="tx1"/>
                    </a:gs>
                    <a:gs pos="23000">
                      <a:schemeClr val="bg1"/>
                    </a:gs>
                    <a:gs pos="83000">
                      <a:schemeClr val="bg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108620" y="1524000"/>
                <a:ext cx="1097281" cy="3725593"/>
              </a:xfrm>
              <a:custGeom>
                <a:avLst/>
                <a:gdLst>
                  <a:gd name="connsiteX0" fmla="*/ 0 w 1097281"/>
                  <a:gd name="connsiteY0" fmla="*/ 0 h 3725593"/>
                  <a:gd name="connsiteX1" fmla="*/ 2826 w 1097281"/>
                  <a:gd name="connsiteY1" fmla="*/ 0 h 3725593"/>
                  <a:gd name="connsiteX2" fmla="*/ 11146 w 1097281"/>
                  <a:gd name="connsiteY2" fmla="*/ 24162 h 3725593"/>
                  <a:gd name="connsiteX3" fmla="*/ 548641 w 1097281"/>
                  <a:gd name="connsiteY3" fmla="*/ 152401 h 3725593"/>
                  <a:gd name="connsiteX4" fmla="*/ 1086136 w 1097281"/>
                  <a:gd name="connsiteY4" fmla="*/ 24162 h 3725593"/>
                  <a:gd name="connsiteX5" fmla="*/ 1094456 w 1097281"/>
                  <a:gd name="connsiteY5" fmla="*/ 0 h 3725593"/>
                  <a:gd name="connsiteX6" fmla="*/ 1097281 w 1097281"/>
                  <a:gd name="connsiteY6" fmla="*/ 0 h 3725593"/>
                  <a:gd name="connsiteX7" fmla="*/ 1097281 w 1097281"/>
                  <a:gd name="connsiteY7" fmla="*/ 3725593 h 3725593"/>
                  <a:gd name="connsiteX8" fmla="*/ 0 w 1097281"/>
                  <a:gd name="connsiteY8" fmla="*/ 3725593 h 3725593"/>
                  <a:gd name="connsiteX9" fmla="*/ 0 w 1097281"/>
                  <a:gd name="connsiteY9" fmla="*/ 0 h 372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7281" h="3725593">
                    <a:moveTo>
                      <a:pt x="0" y="0"/>
                    </a:moveTo>
                    <a:lnTo>
                      <a:pt x="2826" y="0"/>
                    </a:lnTo>
                    <a:lnTo>
                      <a:pt x="11146" y="24162"/>
                    </a:lnTo>
                    <a:cubicBezTo>
                      <a:pt x="62305" y="97348"/>
                      <a:pt x="283511" y="152401"/>
                      <a:pt x="548641" y="152401"/>
                    </a:cubicBezTo>
                    <a:cubicBezTo>
                      <a:pt x="813771" y="152401"/>
                      <a:pt x="1034977" y="97348"/>
                      <a:pt x="1086136" y="24162"/>
                    </a:cubicBezTo>
                    <a:lnTo>
                      <a:pt x="1094456" y="0"/>
                    </a:lnTo>
                    <a:lnTo>
                      <a:pt x="1097281" y="0"/>
                    </a:lnTo>
                    <a:lnTo>
                      <a:pt x="1097281" y="3725593"/>
                    </a:lnTo>
                    <a:lnTo>
                      <a:pt x="0" y="3725593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15000">
                    <a:schemeClr val="bg1">
                      <a:lumMod val="95000"/>
                    </a:schemeClr>
                  </a:gs>
                  <a:gs pos="36000">
                    <a:schemeClr val="bg1">
                      <a:lumMod val="95000"/>
                      <a:alpha val="0"/>
                    </a:schemeClr>
                  </a:gs>
                  <a:gs pos="57000">
                    <a:srgbClr val="6F7173">
                      <a:alpha val="0"/>
                    </a:srgbClr>
                  </a:gs>
                  <a:gs pos="71000">
                    <a:schemeClr val="tx1">
                      <a:alpha val="0"/>
                    </a:schemeClr>
                  </a:gs>
                  <a:gs pos="85000">
                    <a:schemeClr val="bg1">
                      <a:alpha val="4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 rot="5400000">
                <a:off x="3552221" y="3362802"/>
                <a:ext cx="3388298" cy="228600"/>
                <a:chOff x="6958853" y="2438400"/>
                <a:chExt cx="3388298" cy="228600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958853" y="2438400"/>
                  <a:ext cx="0" cy="2286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 22"/>
                <p:cNvGrpSpPr/>
                <p:nvPr/>
              </p:nvGrpSpPr>
              <p:grpSpPr>
                <a:xfrm>
                  <a:off x="7018297" y="2438400"/>
                  <a:ext cx="1069990" cy="228600"/>
                  <a:chOff x="7018297" y="2438400"/>
                  <a:chExt cx="1069990" cy="22860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701829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707774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713718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719662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725607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731551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737496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743440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749384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755329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761273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767218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773162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779106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785051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790995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796940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802884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8088287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8147729" y="2438400"/>
                  <a:ext cx="1069990" cy="228600"/>
                  <a:chOff x="7018297" y="2438400"/>
                  <a:chExt cx="1069990" cy="228600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701829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707774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713718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719662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725607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731551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737496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743440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749384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755329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761273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67218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773162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779106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785051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790995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796940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802884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8088287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9277161" y="2438400"/>
                  <a:ext cx="1069990" cy="228600"/>
                  <a:chOff x="7018297" y="2438400"/>
                  <a:chExt cx="1069990" cy="228600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701829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707774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713718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719662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725607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731551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737496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743440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749384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755329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761273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767218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773162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7791069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7850513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7909957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7969401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8028845" y="2514600"/>
                    <a:ext cx="0" cy="152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8088287" y="2438400"/>
                    <a:ext cx="0" cy="2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83" name="Rectangle 82"/>
          <p:cNvSpPr/>
          <p:nvPr/>
        </p:nvSpPr>
        <p:spPr>
          <a:xfrm>
            <a:off x="5096368" y="358541"/>
            <a:ext cx="1999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81" y="1020302"/>
            <a:ext cx="327050" cy="489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516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1882">
        <p:checker/>
      </p:transition>
    </mc:Choice>
    <mc:Fallback>
      <p:transition spd="slow" advTm="11882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92898"/>
              </p:ext>
            </p:extLst>
          </p:nvPr>
        </p:nvGraphicFramePr>
        <p:xfrm>
          <a:off x="990600" y="973033"/>
          <a:ext cx="10363200" cy="4618343"/>
        </p:xfrm>
        <a:graphic>
          <a:graphicData uri="http://schemas.openxmlformats.org/drawingml/2006/table">
            <a:tbl>
              <a:tblPr firstRow="1" bandRow="1">
                <a:effectLst>
                  <a:outerShdw blurRad="1270000" dist="38100" dir="192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25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</a:t>
                      </a:r>
                      <a:r>
                        <a:rPr lang="en-US" sz="3600" baseline="0" dirty="0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bn-IN" sz="3600" baseline="0" dirty="0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</a:p>
                    <a:p>
                      <a:pPr algn="ctr"/>
                      <a:r>
                        <a:rPr lang="bn-IN" sz="3600" baseline="0" dirty="0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600" baseline="0" dirty="0" err="1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লিটার</a:t>
                      </a:r>
                      <a:r>
                        <a:rPr lang="en-US" sz="3600" baseline="0" dirty="0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3600" dirty="0">
                        <a:solidFill>
                          <a:srgbClr val="2B4D9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ডে.লি</a:t>
                      </a:r>
                      <a:r>
                        <a:rPr lang="en-US" sz="3600" dirty="0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IN" sz="3600" baseline="0" dirty="0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</a:p>
                    <a:p>
                      <a:pPr algn="ctr"/>
                      <a:endParaRPr lang="bn-IN" sz="3600" dirty="0" smtClean="0">
                        <a:solidFill>
                          <a:srgbClr val="2B4D9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600" dirty="0" err="1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ডেসিলিটার</a:t>
                      </a:r>
                      <a:r>
                        <a:rPr lang="bn-IN" sz="3600" dirty="0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3600" dirty="0">
                        <a:solidFill>
                          <a:srgbClr val="2B4D9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মি.লি</a:t>
                      </a:r>
                      <a:r>
                        <a:rPr lang="en-US" sz="3600" dirty="0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</a:p>
                    <a:p>
                      <a:pPr algn="ctr"/>
                      <a:endParaRPr lang="bn-IN" sz="3600" dirty="0" smtClean="0">
                        <a:solidFill>
                          <a:srgbClr val="2B4D9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600" dirty="0" err="1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মিলিলিটার</a:t>
                      </a:r>
                      <a:r>
                        <a:rPr lang="en-US" sz="3600" dirty="0" smtClean="0">
                          <a:solidFill>
                            <a:srgbClr val="2B4D9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3600" dirty="0">
                        <a:solidFill>
                          <a:srgbClr val="2B4D9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888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</a:p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১লি.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</a:p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ডে.লি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</a:p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১০০০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মি.লি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7888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</a:p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ডে.লি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</a:p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১০০মি.লি.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Equal 3"/>
          <p:cNvSpPr/>
          <p:nvPr/>
        </p:nvSpPr>
        <p:spPr>
          <a:xfrm>
            <a:off x="4191000" y="3557866"/>
            <a:ext cx="504700" cy="296368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Equal 4"/>
          <p:cNvSpPr/>
          <p:nvPr/>
        </p:nvSpPr>
        <p:spPr>
          <a:xfrm>
            <a:off x="7629400" y="3557866"/>
            <a:ext cx="533400" cy="304800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>
            <a:off x="7657304" y="5029200"/>
            <a:ext cx="543295" cy="197715"/>
          </a:xfrm>
          <a:prstGeom prst="mathEqual">
            <a:avLst>
              <a:gd name="adj1" fmla="val 33379"/>
              <a:gd name="adj2" fmla="val 11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48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882">
        <p:blinds dir="vert"/>
      </p:transition>
    </mc:Choice>
    <mc:Fallback>
      <p:transition spd="slow" advTm="1188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541</Words>
  <Application>Microsoft Office PowerPoint</Application>
  <PresentationFormat>Widescreen</PresentationFormat>
  <Paragraphs>127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Lato Black</vt:lpstr>
      <vt:lpstr>Niagara Solid</vt:lpstr>
      <vt:lpstr>NikoshBAN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Fahmida</cp:lastModifiedBy>
  <cp:revision>273</cp:revision>
  <dcterms:created xsi:type="dcterms:W3CDTF">2006-08-16T00:00:00Z</dcterms:created>
  <dcterms:modified xsi:type="dcterms:W3CDTF">2020-10-26T04:45:08Z</dcterms:modified>
</cp:coreProperties>
</file>