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93" r:id="rId3"/>
    <p:sldId id="294" r:id="rId4"/>
    <p:sldId id="302" r:id="rId5"/>
    <p:sldId id="295" r:id="rId6"/>
    <p:sldId id="296" r:id="rId7"/>
    <p:sldId id="256" r:id="rId8"/>
    <p:sldId id="290" r:id="rId9"/>
    <p:sldId id="271" r:id="rId10"/>
    <p:sldId id="258" r:id="rId11"/>
    <p:sldId id="272" r:id="rId12"/>
    <p:sldId id="291" r:id="rId13"/>
    <p:sldId id="277" r:id="rId14"/>
    <p:sldId id="279" r:id="rId15"/>
    <p:sldId id="292" r:id="rId16"/>
    <p:sldId id="274" r:id="rId17"/>
    <p:sldId id="275" r:id="rId18"/>
    <p:sldId id="276" r:id="rId19"/>
    <p:sldId id="261" r:id="rId20"/>
    <p:sldId id="300" r:id="rId21"/>
    <p:sldId id="301" r:id="rId22"/>
    <p:sldId id="299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7E72F-DC69-463A-8A9F-E6C3CBBFEA2E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ECFB3-2808-4089-9E05-739CA8559F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5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9E14F9-DDCD-4650-982D-FD04B73956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165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F50E8B8-0C5F-4AB4-91E6-4F8616671FE8}" type="datetimeFigureOut">
              <a:rPr lang="en-US" smtClean="0"/>
              <a:pPr/>
              <a:t>6/25/2019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E06D0B8-5130-4F1E-84E6-0A71D427A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Picture 3" descr="-white_and_red_roses-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838200" y="2514600"/>
              <a:ext cx="7010400" cy="264687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16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5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2857500" cy="21431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962400"/>
            <a:ext cx="8915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সমস্ত সিস্টেম চালু রাখতে শক্তির দরকার। পাওয়ার কানেক্টরের মাধ্যমে পাওয়ার সাপ্লাই ইউনিট থেকে মাদারবোর্ড ও এর বিভিন্ন অংশ বিদ্যুৎ পায়। সাধারণত ২০ পিন বা ২৪ পিন বিশিষ্ট সকেটের মাধ্যমে মাদারবোর্ড পাওয়ার পায়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99" y="1607231"/>
            <a:ext cx="2133600" cy="1287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আর এটা হল পাওয়ার জ্যাক 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Vrinda"/>
              </a:rPr>
              <a:t>–</a:t>
            </a: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</a:t>
            </a:r>
            <a:endParaRPr kumimoji="0" lang="en-US" sz="10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" name="AutoShape 5" descr="undefined"/>
          <p:cNvSpPr>
            <a:spLocks noChangeAspect="1" noChangeArrowheads="1"/>
          </p:cNvSpPr>
          <p:nvPr/>
        </p:nvSpPr>
        <p:spPr bwMode="auto">
          <a:xfrm>
            <a:off x="0" y="138113"/>
            <a:ext cx="285750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33946" y="76200"/>
            <a:ext cx="2876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কানেক্টর</a:t>
            </a:r>
            <a:endParaRPr lang="en-US" sz="4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9468" y="2960727"/>
            <a:ext cx="18213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জ্যাক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630" y="1752600"/>
            <a:ext cx="2109970" cy="12081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7108380" y="2895600"/>
            <a:ext cx="1654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সাপ্লাই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2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4481">
            <a:off x="350484" y="2026681"/>
            <a:ext cx="5098763" cy="14433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52400"/>
            <a:ext cx="2754280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এজিপি স্লট</a:t>
            </a:r>
            <a:endParaRPr lang="en-US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79" y="5334000"/>
            <a:ext cx="9143850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স্লটে ডিসপ্লে সিষ্টেমের জন্য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AGP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 বসানো হয়।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95400"/>
            <a:ext cx="3206866" cy="322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 rot="1070088">
            <a:off x="6114126" y="3661951"/>
            <a:ext cx="165942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AGP </a:t>
            </a:r>
            <a:r>
              <a:rPr lang="bn-BD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 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535347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572000" cy="3276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54114"/>
            <a:ext cx="490070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সিডি/হার্ডডিক্স ড্রাইভ কানেক্টর</a:t>
            </a:r>
            <a:endParaRPr lang="en-US" sz="4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4572000"/>
            <a:ext cx="8823249" cy="193899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 সিডি/হার্ডডিক্স ড্রাইভ সংযোগের জন্য ব্যবহৃত হয়।</a:t>
            </a:r>
          </a:p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সিডি/হাডডিক্স ছাড়া অন্য কোন ডিভাইস এই কানেক্টরে</a:t>
            </a:r>
          </a:p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যুক্ত করা যায় না।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2" y="1781112"/>
            <a:ext cx="1821841" cy="16955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010400" y="1625893"/>
            <a:ext cx="1981200" cy="1612605"/>
            <a:chOff x="7162801" y="1625893"/>
            <a:chExt cx="1981200" cy="16126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801" y="1625893"/>
              <a:ext cx="1752599" cy="161260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153401" y="1826541"/>
              <a:ext cx="990600" cy="3524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CD Drive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51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2333625" cy="19621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37" y="1456204"/>
            <a:ext cx="3810000" cy="2859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76200"/>
            <a:ext cx="31534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 পোর্ট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7732" y="3815933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সিমোস ব্যাটারী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6200" y="4495800"/>
            <a:ext cx="9220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 মাদারবোর্ডে একটি করে ব্যাটারী পোর্ট থাকে । 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যেখানে একটি নির্দিষ্ট লিথিয়াম চার্জার যুক্ত থাকে।এ ব্যাটারী 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কম্পিউটারে বিদ্যুৎ সংযোগ না থাকলে সিমোস র‌্যামে সরবরাহ</a:t>
            </a: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দিয়ে উহা মুছে যাওয়া থেকে রক্ষা করে।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76200"/>
            <a:ext cx="20297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8278" y="4538008"/>
            <a:ext cx="811472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চিপসেট হলো মাদারবোর্ডের উপর স্থাপিত সবগুলো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চিপের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 IC )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সমষ্টি।ইহা মাদারবোর্ড এবং বিভিন্ন </a:t>
            </a: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কম্পোনেন্ট এর মধ্যে যোগাযোগ স্থাপন।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261" y="1371600"/>
            <a:ext cx="4315887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408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260" y="4048542"/>
            <a:ext cx="8839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আগে </a:t>
            </a:r>
            <a:r>
              <a:rPr lang="as-IN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পোর্ট গুলোর ব্যাবহার ছিল। প্রিন্টার, ক্যামেরা, মডেম, মাউস ইত্যাদি পিসি এর সাথে কানেক্ট করতে এই পোর্টগুলো ব্যাবহার করে হত</a:t>
            </a:r>
            <a:r>
              <a:rPr lang="as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9255"/>
            <a:ext cx="3124200" cy="1357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74" y="1309255"/>
            <a:ext cx="3212226" cy="1357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09800" y="152400"/>
            <a:ext cx="5258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সিরিয়াল পোর্ট ও প্যারালাল পোর্ট</a:t>
            </a:r>
            <a:endParaRPr lang="en-US" sz="4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2706469"/>
            <a:ext cx="2159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প্যারালাল পোর্ট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053" y="2667000"/>
            <a:ext cx="20425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সিরিয়াল পোর্ট 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295400"/>
            <a:ext cx="1600200" cy="16362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7171871" y="2981980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ইউএসবি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পোর্ট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0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4114800"/>
            <a:ext cx="956019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আইবিএম কম্পিউটার এর প্রবর্তিত </a:t>
            </a:r>
            <a:r>
              <a: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Personal System/2 </a:t>
            </a:r>
            <a:r>
              <a:rPr lang="as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নামের এই পোর্টের সাহায্যে মাউস ও কিবোর্ডকে মাদারবোর্ড এর সাথে যুক্ত করা হয় এবং সাউথব্রিজ তাদের কন্ট্রোল করে। এটা ৬ পিন বিশিষ্ট হয়।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94" y="1407529"/>
            <a:ext cx="3560618" cy="23262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228599"/>
            <a:ext cx="3358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পিএস/টু পোর্ট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8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755" y="4488741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 বিভিন্ন পেরিফেরাল যুক্ত করার জন্য বেশ কয়েকটি পিসিআই বা পিসিআই-ই স্লট থাকে। এগুলোতে ল্যান কার্ড, সাউন্ড কার্ড, ভিডিও কার্ড, টিভি কার্ড, মডেম, ওয়াই-ফাই কার্ড ইত্যাদি লাগানো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4600" y="152400"/>
            <a:ext cx="38379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6000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এক্সপেনশান স্লট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438525" cy="29536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25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520167"/>
            <a:ext cx="3821426" cy="2604033"/>
            <a:chOff x="762000" y="520167"/>
            <a:chExt cx="3821426" cy="26040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31" t="5480" r="4169" b="17808"/>
            <a:stretch/>
          </p:blipFill>
          <p:spPr>
            <a:xfrm>
              <a:off x="838200" y="520167"/>
              <a:ext cx="3745226" cy="260403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9" name="Rectangle 8"/>
            <p:cNvSpPr/>
            <p:nvPr/>
          </p:nvSpPr>
          <p:spPr>
            <a:xfrm rot="569853">
              <a:off x="762000" y="2451312"/>
              <a:ext cx="20573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সাউন্ড কার্ড</a:t>
              </a:r>
              <a:endPara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13237" y="562457"/>
            <a:ext cx="3044963" cy="2485544"/>
            <a:chOff x="5413237" y="562457"/>
            <a:chExt cx="3044963" cy="248554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562457"/>
              <a:ext cx="2971800" cy="24855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 rot="2072774">
              <a:off x="5413237" y="2173796"/>
              <a:ext cx="16482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LAN  </a:t>
              </a:r>
              <a:r>
                <a:rPr lang="bn-BD" sz="28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কার্ড</a:t>
              </a:r>
              <a:endParaRPr lang="en-US" sz="28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6072" y="3581399"/>
            <a:ext cx="4830528" cy="2831689"/>
            <a:chOff x="2256072" y="3581399"/>
            <a:chExt cx="4830528" cy="28316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3" t="6422" r="2327" b="5327"/>
            <a:stretch/>
          </p:blipFill>
          <p:spPr>
            <a:xfrm>
              <a:off x="2256072" y="3581399"/>
              <a:ext cx="4830528" cy="283168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 rot="20769347">
              <a:off x="4695604" y="5647295"/>
              <a:ext cx="206018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>
                  <a:latin typeface="NikoshBAN" pitchFamily="2" charset="0"/>
                  <a:cs typeface="NikoshBAN" pitchFamily="2" charset="0"/>
                </a:rPr>
                <a:t>VGA  </a:t>
              </a:r>
              <a:r>
                <a:rPr lang="bn-BD" sz="3600" b="1" dirty="0">
                  <a:latin typeface="NikoshBAN" pitchFamily="2" charset="0"/>
                  <a:cs typeface="NikoshBAN" pitchFamily="2" charset="0"/>
                </a:rPr>
                <a:t>কার্ড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2637631" y="409575"/>
            <a:ext cx="3563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7200" b="1" u="sng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b="1" u="sng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u="sng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7200" b="1" u="sng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1" y="3657600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গ্রুপ-২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as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এক্সপেনশান স্লট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সম্পর্কে আলোচনা কর।</a:t>
            </a:r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568714"/>
            <a:ext cx="845820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গ্রুপ-১</a:t>
            </a:r>
            <a:r>
              <a:rPr lang="bn-BD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সকেট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সম্পর্কে আলোচনা কর। </a:t>
            </a:r>
            <a:endParaRPr lang="bn-I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56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nut 7"/>
          <p:cNvSpPr/>
          <p:nvPr/>
        </p:nvSpPr>
        <p:spPr>
          <a:xfrm>
            <a:off x="0" y="594360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8153400" y="594360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0" y="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8153400" y="0"/>
            <a:ext cx="990600" cy="914400"/>
          </a:xfrm>
          <a:prstGeom prst="donut">
            <a:avLst/>
          </a:prstGeom>
          <a:solidFill>
            <a:srgbClr val="FFFF00"/>
          </a:solidFill>
          <a:ln w="47625">
            <a:solidFill>
              <a:srgbClr val="FF33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>
              <a:solidFill>
                <a:srgbClr val="FFFF00"/>
              </a:solidFill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590800" y="840509"/>
            <a:ext cx="3733800" cy="51054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en-US" sz="28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আব্দুল আলীম </a:t>
            </a:r>
            <a:endParaRPr lang="bn-IN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 বারুইটারী আলিম মাদ্রাসা </a:t>
            </a:r>
            <a:endParaRPr lang="bn-IN" sz="2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bn-BD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 (রাষ্ট্র বিজ্ঞান) </a:t>
            </a:r>
            <a:endParaRPr lang="bn-BD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aalim3620@gmail.com</a:t>
            </a:r>
          </a:p>
          <a:p>
            <a:pPr>
              <a:lnSpc>
                <a:spcPct val="90000"/>
              </a:lnSpc>
            </a:pPr>
            <a:r>
              <a:rPr 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Mobile: </a:t>
            </a:r>
            <a:r>
              <a:rPr lang="en-US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01713735152</a:t>
            </a:r>
            <a:endParaRPr lang="bn-BD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352800" y="1373909"/>
            <a:ext cx="2209800" cy="22098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29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14600" y="76200"/>
            <a:ext cx="3733800" cy="1295400"/>
            <a:chOff x="2514600" y="76200"/>
            <a:chExt cx="3733800" cy="1295400"/>
          </a:xfrm>
        </p:grpSpPr>
        <p:sp>
          <p:nvSpPr>
            <p:cNvPr id="2" name="Cloud Callout 1"/>
            <p:cNvSpPr/>
            <p:nvPr/>
          </p:nvSpPr>
          <p:spPr>
            <a:xfrm>
              <a:off x="2514600" y="76200"/>
              <a:ext cx="3733800" cy="1295400"/>
            </a:xfrm>
            <a:prstGeom prst="cloud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200400" y="127337"/>
              <a:ext cx="2286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60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50800" algn="tl" rotWithShape="0">
                      <a:srgbClr val="000000"/>
                    </a:outerShdw>
                  </a:effectLst>
                  <a:latin typeface="NikoshBAN" pitchFamily="2" charset="0"/>
                  <a:cs typeface="NikoshBAN" pitchFamily="2" charset="0"/>
                </a:rPr>
                <a:t> মূল্যায়ন</a:t>
              </a:r>
              <a:endPara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Left Arrow 25"/>
          <p:cNvSpPr/>
          <p:nvPr/>
        </p:nvSpPr>
        <p:spPr>
          <a:xfrm>
            <a:off x="2971800" y="4191000"/>
            <a:ext cx="4191000" cy="841269"/>
          </a:xfrm>
          <a:prstGeom prst="leftArrow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পোর্ট দুইটির নাম কি?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057400" y="5885835"/>
            <a:ext cx="4403854" cy="895965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প্রসেসর সকেটটির নাম কি?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7764" y="1295400"/>
            <a:ext cx="4759078" cy="1085479"/>
            <a:chOff x="287764" y="1488875"/>
            <a:chExt cx="4759078" cy="1085479"/>
          </a:xfrm>
        </p:grpSpPr>
        <p:sp>
          <p:nvSpPr>
            <p:cNvPr id="8" name="Rectangle 7"/>
            <p:cNvSpPr/>
            <p:nvPr/>
          </p:nvSpPr>
          <p:spPr>
            <a:xfrm>
              <a:off x="1829295" y="1743357"/>
              <a:ext cx="3217547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মাদারবোর্ড </a:t>
              </a:r>
              <a:r>
                <a:rPr lang="en-US" sz="4800" b="1" spc="50" dirty="0" err="1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7764" y="1488875"/>
              <a:ext cx="1447305" cy="108547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5" name="Group 4"/>
          <p:cNvGrpSpPr/>
          <p:nvPr/>
        </p:nvGrpSpPr>
        <p:grpSpPr>
          <a:xfrm>
            <a:off x="228600" y="2514600"/>
            <a:ext cx="5295215" cy="1409700"/>
            <a:chOff x="228600" y="2609850"/>
            <a:chExt cx="5295215" cy="14097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609850"/>
              <a:ext cx="2157944" cy="14097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ectangle 18"/>
            <p:cNvSpPr/>
            <p:nvPr/>
          </p:nvSpPr>
          <p:spPr>
            <a:xfrm>
              <a:off x="2493818" y="2899201"/>
              <a:ext cx="3029997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চিত্রটি কিসের</a:t>
              </a:r>
              <a:r>
                <a:rPr lang="en-US" sz="4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?</a:t>
              </a:r>
              <a:endPara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9" y="4093124"/>
            <a:ext cx="2874931" cy="18782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032268"/>
            <a:ext cx="2286000" cy="17495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0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200400" y="533400"/>
            <a:ext cx="2971800" cy="2209800"/>
            <a:chOff x="3048000" y="533400"/>
            <a:chExt cx="2971800" cy="2209800"/>
          </a:xfrm>
        </p:grpSpPr>
        <p:sp>
          <p:nvSpPr>
            <p:cNvPr id="5" name="Oval Callout 4"/>
            <p:cNvSpPr/>
            <p:nvPr/>
          </p:nvSpPr>
          <p:spPr>
            <a:xfrm>
              <a:off x="3048000" y="533400"/>
              <a:ext cx="2971800" cy="2209800"/>
            </a:xfrm>
            <a:prstGeom prst="wedgeEllipseCallout">
              <a:avLst>
                <a:gd name="adj1" fmla="val -40413"/>
                <a:gd name="adj2" fmla="val 85158"/>
              </a:avLst>
            </a:prstGeom>
            <a:solidFill>
              <a:srgbClr val="C00000"/>
            </a:solidFill>
            <a:ln w="60325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0" y="533400"/>
              <a:ext cx="2971800" cy="2209800"/>
            </a:xfrm>
            <a:prstGeom prst="ellipse">
              <a:avLst/>
            </a:prstGeom>
            <a:ln w="63500" cap="rnd">
              <a:solidFill>
                <a:srgbClr val="FFC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3" name="Rectangle 2"/>
          <p:cNvSpPr/>
          <p:nvPr/>
        </p:nvSpPr>
        <p:spPr>
          <a:xfrm>
            <a:off x="3124200" y="1828800"/>
            <a:ext cx="2895601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741003"/>
            <a:ext cx="815340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</a:t>
            </a:r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 সম্পর্কে বিস্তারিত ব্যাখ্যা কর।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381000" y="3505200"/>
            <a:ext cx="8305800" cy="21336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5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6000" y="685800"/>
            <a:ext cx="4293379" cy="4267200"/>
          </a:xfrm>
          <a:prstGeom prst="rect">
            <a:avLst/>
          </a:prstGeom>
          <a:noFill/>
          <a:ln/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743200" y="3657600"/>
            <a:ext cx="35052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05000" y="4419600"/>
            <a:ext cx="556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শিক্ষ</a:t>
            </a:r>
            <a:r>
              <a:rPr lang="bn-BD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র্থীদের</a:t>
            </a:r>
            <a:endParaRPr lang="en-US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5950803"/>
            <a:ext cx="4191000" cy="830997"/>
          </a:xfrm>
          <a:prstGeom prst="rect">
            <a:avLst/>
          </a:prstGeom>
          <a:noFill/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রাশেদ রায়হান লিটন / কম্পিউটার শিক্ষক</a:t>
            </a:r>
          </a:p>
          <a:p>
            <a:pPr algn="ctr"/>
            <a:r>
              <a:rPr lang="bn-IN" sz="2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দুর্গাপুর মাধ্যমিক বিদ্যালয়/কুমারখালী।</a:t>
            </a:r>
            <a:endParaRPr lang="en-US" sz="2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4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609600"/>
            <a:ext cx="6502400" cy="487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27423" y="5715000"/>
            <a:ext cx="84641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</a:t>
            </a:r>
            <a:r>
              <a:rPr lang="bn-BD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 </a:t>
            </a:r>
            <a:r>
              <a:rPr lang="bn-BD" sz="40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 এবং চিন্তা করে </a:t>
            </a:r>
            <a:r>
              <a:rPr lang="bn-BD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বল,চিত্রটি কিসের?</a:t>
            </a:r>
            <a:endParaRPr lang="en-US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5170" y="-28039"/>
            <a:ext cx="3608680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</a:p>
        </p:txBody>
      </p:sp>
    </p:spTree>
    <p:extLst>
      <p:ext uri="{BB962C8B-B14F-4D97-AF65-F5344CB8AC3E}">
        <p14:creationId xmlns:p14="http://schemas.microsoft.com/office/powerpoint/2010/main" val="257210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8896" y="609600"/>
            <a:ext cx="7103227" cy="132343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000" b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8000" b="1" u="sng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 বিষয়</a:t>
            </a:r>
            <a:endParaRPr lang="en-US" sz="8000" b="1" u="sng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319" y="2590800"/>
            <a:ext cx="4285147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</a:t>
            </a:r>
          </a:p>
        </p:txBody>
      </p:sp>
    </p:spTree>
    <p:extLst>
      <p:ext uri="{BB962C8B-B14F-4D97-AF65-F5344CB8AC3E}">
        <p14:creationId xmlns:p14="http://schemas.microsoft.com/office/powerpoint/2010/main" val="41166931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895600"/>
            <a:ext cx="88392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১।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মাদারবোর্ড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কী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তা বলতে পারবে।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ctr"/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। 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মাদারবোর্ডে যুক্ত বিভিন্ন যন্ত্রাংশের নাম বলতে পারবে।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</a:t>
            </a:r>
            <a:endParaRPr lang="bn-BD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ctr"/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৩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।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প্রসেসর সকেট </a:t>
            </a:r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সম্পর্কে বলতে পারবে।</a:t>
            </a:r>
          </a:p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৪। </a:t>
            </a:r>
            <a:r>
              <a:rPr lang="as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এক্সপেনশান স্লট</a:t>
            </a:r>
            <a:r>
              <a:rPr lang="bn-BD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ea typeface="Mangal" pitchFamily="18" charset="0"/>
                <a:cs typeface="NikoshBAN" pitchFamily="2" charset="0"/>
              </a:rPr>
              <a:t> সম্পর্কে বলতে পারবে।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ea typeface="Mangal" pitchFamily="18" charset="0"/>
              <a:cs typeface="NikoshBAN" pitchFamily="2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617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bn-BD" sz="6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4191000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 বা মেইনবোর্ড হল কম্পিউটারের ভেতরে অবস্থিত সার্কিট বোর্ড যাতে সিস্টেম এর প্রয়োজনীয় বিভিন্ন ডিভাইস পরষ্পরের সাথে সংযুক্ত থাকে এবং নতুন ডিভাইস সংযুক্ত করার ব্যাবস্থা থাকে।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-762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</a:t>
            </a:r>
            <a:r>
              <a:rPr lang="en-US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কি?</a:t>
            </a:r>
            <a:endParaRPr lang="en-US" sz="6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149697"/>
            <a:ext cx="3810000" cy="2857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76200"/>
            <a:ext cx="5995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 নজরে মাদারবোর্ডের বিভিন্ন অংশ</a:t>
            </a:r>
            <a:endParaRPr lang="en-US" sz="40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500" y="3276600"/>
            <a:ext cx="1236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প্রসেসর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158514">
            <a:off x="5933789" y="3389957"/>
            <a:ext cx="1618623" cy="274784"/>
            <a:chOff x="20662" y="736307"/>
            <a:chExt cx="1558674" cy="274784"/>
          </a:xfrm>
          <a:solidFill>
            <a:srgbClr val="C00000"/>
          </a:solidFill>
        </p:grpSpPr>
        <p:sp>
          <p:nvSpPr>
            <p:cNvPr id="6" name="Oval 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endCxn id="5" idx="1"/>
            </p:cNvCxnSpPr>
            <p:nvPr/>
          </p:nvCxnSpPr>
          <p:spPr>
            <a:xfrm rot="21441486">
              <a:off x="234477" y="846405"/>
              <a:ext cx="1344859" cy="2233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rot="2315830">
            <a:off x="6064376" y="5380384"/>
            <a:ext cx="1435744" cy="642785"/>
            <a:chOff x="20662" y="406659"/>
            <a:chExt cx="1372694" cy="924967"/>
          </a:xfrm>
          <a:solidFill>
            <a:srgbClr val="C00000"/>
          </a:solidFill>
        </p:grpSpPr>
        <p:sp>
          <p:nvSpPr>
            <p:cNvPr id="17" name="Oval 16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rot="19723293">
              <a:off x="316890" y="406659"/>
              <a:ext cx="1076466" cy="924967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6803295" y="6091535"/>
            <a:ext cx="1795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 কানেক্টর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 rot="158514">
            <a:off x="5872799" y="4459949"/>
            <a:ext cx="1757085" cy="274784"/>
            <a:chOff x="20662" y="736307"/>
            <a:chExt cx="1692008" cy="274784"/>
          </a:xfrm>
          <a:solidFill>
            <a:srgbClr val="C00000"/>
          </a:solidFill>
        </p:grpSpPr>
        <p:sp>
          <p:nvSpPr>
            <p:cNvPr id="22" name="Oval 2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rot="21441486">
              <a:off x="235773" y="843212"/>
              <a:ext cx="1476897" cy="63788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7620000" y="4343400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র‌্যাম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 rot="5400000">
            <a:off x="3947393" y="5501408"/>
            <a:ext cx="1219199" cy="274784"/>
            <a:chOff x="20662" y="736307"/>
            <a:chExt cx="1174043" cy="274784"/>
          </a:xfrm>
          <a:solidFill>
            <a:srgbClr val="C00000"/>
          </a:solidFill>
        </p:grpSpPr>
        <p:sp>
          <p:nvSpPr>
            <p:cNvPr id="26" name="Oval 2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 flipH="1">
              <a:off x="235140" y="858692"/>
              <a:ext cx="959565" cy="19901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3338629" y="6096000"/>
            <a:ext cx="2948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সিডি/হার্ডডিক্স ড্রাইভ কানেক্টর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 rot="8466997">
            <a:off x="2266888" y="5302392"/>
            <a:ext cx="1435744" cy="642785"/>
            <a:chOff x="20662" y="406659"/>
            <a:chExt cx="1372694" cy="924967"/>
          </a:xfrm>
          <a:solidFill>
            <a:srgbClr val="C00000"/>
          </a:solidFill>
        </p:grpSpPr>
        <p:sp>
          <p:nvSpPr>
            <p:cNvPr id="32" name="Oval 3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9723293">
              <a:off x="316890" y="406659"/>
              <a:ext cx="1076466" cy="924967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 rot="870785">
            <a:off x="1447800" y="6096000"/>
            <a:ext cx="162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সিমোস ব্যাটারী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 rot="10237055">
            <a:off x="1447809" y="3901613"/>
            <a:ext cx="2434670" cy="190606"/>
            <a:chOff x="38856" y="736808"/>
            <a:chExt cx="1624724" cy="274282"/>
          </a:xfrm>
          <a:solidFill>
            <a:srgbClr val="C00000"/>
          </a:solidFill>
        </p:grpSpPr>
        <p:sp>
          <p:nvSpPr>
            <p:cNvPr id="36" name="Oval 35"/>
            <p:cNvSpPr/>
            <p:nvPr/>
          </p:nvSpPr>
          <p:spPr>
            <a:xfrm>
              <a:off x="38856" y="736808"/>
              <a:ext cx="219329" cy="27428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>
              <a:stCxn id="36" idx="6"/>
            </p:cNvCxnSpPr>
            <p:nvPr/>
          </p:nvCxnSpPr>
          <p:spPr>
            <a:xfrm rot="259727" flipV="1">
              <a:off x="259871" y="777780"/>
              <a:ext cx="1403709" cy="210704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381000" y="3962400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এজিপি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 rot="1128814">
            <a:off x="1125662" y="2314454"/>
            <a:ext cx="2445702" cy="877706"/>
            <a:chOff x="1051481" y="2483444"/>
            <a:chExt cx="2445702" cy="877706"/>
          </a:xfrm>
        </p:grpSpPr>
        <p:sp>
          <p:nvSpPr>
            <p:cNvPr id="43" name="Oval 42"/>
            <p:cNvSpPr/>
            <p:nvPr/>
          </p:nvSpPr>
          <p:spPr>
            <a:xfrm rot="10540273">
              <a:off x="2903617" y="2903306"/>
              <a:ext cx="212566" cy="22046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051481" y="2483444"/>
              <a:ext cx="2445702" cy="877706"/>
              <a:chOff x="1051481" y="2483444"/>
              <a:chExt cx="2445702" cy="877706"/>
            </a:xfrm>
          </p:grpSpPr>
          <p:sp>
            <p:nvSpPr>
              <p:cNvPr id="42" name="Oval 41"/>
              <p:cNvSpPr/>
              <p:nvPr/>
            </p:nvSpPr>
            <p:spPr>
              <a:xfrm rot="10540273">
                <a:off x="2522618" y="2598508"/>
                <a:ext cx="212566" cy="220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 rot="10540273">
                <a:off x="3284617" y="3131908"/>
                <a:ext cx="212566" cy="220466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/>
              <p:cNvCxnSpPr>
                <a:stCxn id="42" idx="1"/>
                <a:endCxn id="44" idx="1"/>
              </p:cNvCxnSpPr>
              <p:nvPr/>
            </p:nvCxnSpPr>
            <p:spPr>
              <a:xfrm rot="16200000" flipH="1">
                <a:off x="2824022" y="2666493"/>
                <a:ext cx="533400" cy="761999"/>
              </a:xfrm>
              <a:prstGeom prst="line">
                <a:avLst/>
              </a:prstGeom>
              <a:ln w="6032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 rot="9671186">
                <a:off x="1051481" y="2483444"/>
                <a:ext cx="1796664" cy="877706"/>
              </a:xfrm>
              <a:prstGeom prst="straightConnector1">
                <a:avLst/>
              </a:prstGeom>
              <a:solidFill>
                <a:srgbClr val="C00000"/>
              </a:solidFill>
              <a:ln w="539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 rot="3493813">
            <a:off x="97638" y="1574717"/>
            <a:ext cx="1382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পিসিআই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 rot="9085608">
            <a:off x="1233750" y="3360481"/>
            <a:ext cx="3706451" cy="1916071"/>
            <a:chOff x="38856" y="-423992"/>
            <a:chExt cx="2268260" cy="2757225"/>
          </a:xfrm>
          <a:solidFill>
            <a:srgbClr val="C00000"/>
          </a:solidFill>
        </p:grpSpPr>
        <p:sp>
          <p:nvSpPr>
            <p:cNvPr id="54" name="Oval 53"/>
            <p:cNvSpPr/>
            <p:nvPr/>
          </p:nvSpPr>
          <p:spPr>
            <a:xfrm>
              <a:off x="38856" y="736808"/>
              <a:ext cx="219329" cy="274282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54" idx="6"/>
            </p:cNvCxnSpPr>
            <p:nvPr/>
          </p:nvCxnSpPr>
          <p:spPr>
            <a:xfrm rot="2022129" flipV="1">
              <a:off x="425377" y="-423992"/>
              <a:ext cx="1881739" cy="2757225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 rot="2942544">
            <a:off x="-92427" y="4938160"/>
            <a:ext cx="1896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মেমোরী কন্টোলার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 rot="11267642">
            <a:off x="1194841" y="3321898"/>
            <a:ext cx="1321272" cy="373516"/>
            <a:chOff x="89997" y="695896"/>
            <a:chExt cx="881722" cy="537491"/>
          </a:xfrm>
          <a:solidFill>
            <a:srgbClr val="C00000"/>
          </a:solidFill>
        </p:grpSpPr>
        <p:sp>
          <p:nvSpPr>
            <p:cNvPr id="45" name="Oval 44"/>
            <p:cNvSpPr/>
            <p:nvPr/>
          </p:nvSpPr>
          <p:spPr>
            <a:xfrm>
              <a:off x="89997" y="695896"/>
              <a:ext cx="149633" cy="249048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>
              <a:stCxn id="45" idx="6"/>
            </p:cNvCxnSpPr>
            <p:nvPr/>
          </p:nvCxnSpPr>
          <p:spPr>
            <a:xfrm rot="21132358">
              <a:off x="252675" y="712882"/>
              <a:ext cx="719044" cy="520505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 rot="4141925">
            <a:off x="-116171" y="2850401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ফ্লপি ড্রাইভ কানেক্টর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 rot="3478908" flipH="1">
            <a:off x="1134551" y="1588196"/>
            <a:ext cx="1708187" cy="772934"/>
            <a:chOff x="20662" y="241447"/>
            <a:chExt cx="1755492" cy="1112251"/>
          </a:xfrm>
          <a:solidFill>
            <a:srgbClr val="C00000"/>
          </a:solidFill>
        </p:grpSpPr>
        <p:sp>
          <p:nvSpPr>
            <p:cNvPr id="62" name="Oval 61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>
            <a:xfrm rot="8878908" flipH="1" flipV="1">
              <a:off x="323736" y="241447"/>
              <a:ext cx="1452418" cy="1112251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 rot="20735685">
            <a:off x="873598" y="819079"/>
            <a:ext cx="1401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আইএসএ স্লট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5" name="Group 64"/>
          <p:cNvGrpSpPr/>
          <p:nvPr/>
        </p:nvGrpSpPr>
        <p:grpSpPr>
          <a:xfrm rot="8186799">
            <a:off x="1074835" y="4750592"/>
            <a:ext cx="2241433" cy="1150334"/>
            <a:chOff x="20662" y="193289"/>
            <a:chExt cx="1653216" cy="1655329"/>
          </a:xfrm>
          <a:solidFill>
            <a:srgbClr val="C00000"/>
          </a:solidFill>
        </p:grpSpPr>
        <p:sp>
          <p:nvSpPr>
            <p:cNvPr id="66" name="Oval 65"/>
            <p:cNvSpPr/>
            <p:nvPr/>
          </p:nvSpPr>
          <p:spPr>
            <a:xfrm>
              <a:off x="20662" y="736307"/>
              <a:ext cx="237523" cy="274784"/>
            </a:xfrm>
            <a:prstGeom prst="ellipse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66" idx="6"/>
            </p:cNvCxnSpPr>
            <p:nvPr/>
          </p:nvCxnSpPr>
          <p:spPr>
            <a:xfrm rot="2333003" flipV="1">
              <a:off x="381284" y="193289"/>
              <a:ext cx="1292594" cy="1655329"/>
            </a:xfrm>
            <a:prstGeom prst="straightConnector1">
              <a:avLst/>
            </a:prstGeom>
            <a:grpFill/>
            <a:ln w="539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/>
          <p:cNvSpPr txBox="1"/>
          <p:nvPr/>
        </p:nvSpPr>
        <p:spPr>
          <a:xfrm rot="2202111">
            <a:off x="597904" y="6008452"/>
            <a:ext cx="922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চিপসেট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5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/>
      <p:bldP spid="24" grpId="0"/>
      <p:bldP spid="30" grpId="0"/>
      <p:bldP spid="34" grpId="0"/>
      <p:bldP spid="41" grpId="0"/>
      <p:bldP spid="52" grpId="0"/>
      <p:bldP spid="58" grpId="0"/>
      <p:bldP spid="59" grpId="0"/>
      <p:bldP spid="64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88" y="3047999"/>
            <a:ext cx="2819812" cy="3204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-76200"/>
            <a:ext cx="26212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r>
              <a:rPr lang="en-US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</a:t>
            </a:r>
            <a:endParaRPr lang="en-US" sz="4400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" y="609600"/>
            <a:ext cx="891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এটা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মাদারবোর্ডে থাকা একটি সকেট যাতে প্রসেসর কোনো ঝামেলা বা ক্ষতি ছাড়াই বসানো যায় ও খোলা যায়। বিভিন্ন মডেলের প্রসেসরের জন্য বিভিন্ন সকেট রয়েছে। দুই ধরণের সকেট রয়েছে। একটা হল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ZIF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 আরেকটি হল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LGA. LGA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 সবাই চেনেন।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Land Grid Array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LGA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বলা হয়।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Zero Insertion Force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ZIF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বলে। এখন 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LGA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 সবচেয়ে বেশি ব্যাবহৃত হয়।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9427" y="6289779"/>
            <a:ext cx="21771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ZIF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67869"/>
            <a:ext cx="3406356" cy="3356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6018" y="6299077"/>
            <a:ext cx="22669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LGA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সকেট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6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8700"/>
            <a:ext cx="4762500" cy="30099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-76200"/>
            <a:ext cx="202010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র‌্যাম</a:t>
            </a:r>
            <a:r>
              <a:rPr lang="as-IN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স্ল</a:t>
            </a:r>
            <a:r>
              <a:rPr lang="bn-BD" sz="54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en-US" sz="5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196" y="4227255"/>
            <a:ext cx="87992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মাদারবোর্ডের এই স্লটে র‌্যাম বসানো থাকে। মাদারবোর্ডে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SIMM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DIMM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উভয় ধরনের স্লটই থাকতে 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পারে তবে বর্তমানে প্রচলিত বেশিরভাগ মাদারবোর্ডেই </a:t>
            </a:r>
            <a:endParaRPr lang="en-US" sz="40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শুধুমাত্র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DIMM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স্লট থাকে।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34363" y="940344"/>
            <a:ext cx="1700181" cy="3231164"/>
            <a:chOff x="6534363" y="940344"/>
            <a:chExt cx="1700181" cy="3231164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31179">
              <a:off x="5768872" y="1705835"/>
              <a:ext cx="3231164" cy="170018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158031">
              <a:off x="6975646" y="2981082"/>
              <a:ext cx="707245" cy="523220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BD" sz="2800" b="1" u="sng" dirty="0">
                  <a:ln w="11430"/>
                  <a:solidFill>
                    <a:srgbClr val="00206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র‌্যাম</a:t>
              </a:r>
              <a:endParaRPr lang="en-US" sz="28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566</Words>
  <Application>Microsoft Office PowerPoint</Application>
  <PresentationFormat>On-screen Show (4:3)</PresentationFormat>
  <Paragraphs>97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Century Schoolbook</vt:lpstr>
      <vt:lpstr>Mangal</vt:lpstr>
      <vt:lpstr>Nikosh</vt:lpstr>
      <vt:lpstr>NikoshBAN</vt:lpstr>
      <vt:lpstr>Times New Roman</vt:lpstr>
      <vt:lpstr>Vrinda</vt:lpstr>
      <vt:lpstr>Wingdings</vt:lpstr>
      <vt:lpstr>Wingdings 2</vt:lpstr>
      <vt:lpstr>Office Theme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bariski.bhanu@yahoo.com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WonderBoy</dc:creator>
  <cp:lastModifiedBy>SHAMIM</cp:lastModifiedBy>
  <cp:revision>103</cp:revision>
  <dcterms:created xsi:type="dcterms:W3CDTF">2013-04-01T06:28:23Z</dcterms:created>
  <dcterms:modified xsi:type="dcterms:W3CDTF">2019-06-25T16:04:14Z</dcterms:modified>
</cp:coreProperties>
</file>