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1" r:id="rId13"/>
    <p:sldId id="278" r:id="rId14"/>
    <p:sldId id="277" r:id="rId15"/>
    <p:sldId id="271" r:id="rId16"/>
    <p:sldId id="279" r:id="rId17"/>
    <p:sldId id="272" r:id="rId18"/>
    <p:sldId id="273" r:id="rId19"/>
    <p:sldId id="274" r:id="rId20"/>
    <p:sldId id="275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DDF1-220C-4832-9460-E6B8C11FF52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F54D-BE7A-494E-88A9-D0017CD13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5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DDF1-220C-4832-9460-E6B8C11FF52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F54D-BE7A-494E-88A9-D0017CD13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0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DDF1-220C-4832-9460-E6B8C11FF52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F54D-BE7A-494E-88A9-D0017CD13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1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DDF1-220C-4832-9460-E6B8C11FF52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F54D-BE7A-494E-88A9-D0017CD13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1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DDF1-220C-4832-9460-E6B8C11FF52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F54D-BE7A-494E-88A9-D0017CD13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5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DDF1-220C-4832-9460-E6B8C11FF52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F54D-BE7A-494E-88A9-D0017CD13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3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DDF1-220C-4832-9460-E6B8C11FF52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F54D-BE7A-494E-88A9-D0017CD13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8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DDF1-220C-4832-9460-E6B8C11FF52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F54D-BE7A-494E-88A9-D0017CD13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1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DDF1-220C-4832-9460-E6B8C11FF52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F54D-BE7A-494E-88A9-D0017CD13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1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DDF1-220C-4832-9460-E6B8C11FF52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F54D-BE7A-494E-88A9-D0017CD13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0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DDF1-220C-4832-9460-E6B8C11FF52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F54D-BE7A-494E-88A9-D0017CD13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5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4DDF1-220C-4832-9460-E6B8C11FF52A}" type="datetimeFigureOut">
              <a:rPr lang="en-US" smtClean="0"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F54D-BE7A-494E-88A9-D0017CD13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6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17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46964" y="291370"/>
            <a:ext cx="5157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OOD MORNING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32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7" y="977432"/>
            <a:ext cx="5217458" cy="36080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32012" y="5082988"/>
            <a:ext cx="1097280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Mita</a:t>
            </a:r>
            <a:r>
              <a:rPr lang="en-US" sz="3200" dirty="0" smtClean="0"/>
              <a:t> , Zara and her parents are at </a:t>
            </a:r>
            <a:r>
              <a:rPr lang="en-US" sz="3200" dirty="0" err="1" smtClean="0"/>
              <a:t>Hazrat</a:t>
            </a:r>
            <a:r>
              <a:rPr lang="en-US" sz="3200" dirty="0"/>
              <a:t> </a:t>
            </a:r>
            <a:r>
              <a:rPr lang="en-US" sz="3200" dirty="0" err="1" smtClean="0"/>
              <a:t>Shahjalal</a:t>
            </a:r>
            <a:r>
              <a:rPr lang="en-US" sz="3200" dirty="0" smtClean="0"/>
              <a:t>  International Airport. They are waiting in the lounge.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30" y="977432"/>
            <a:ext cx="5567082" cy="360801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348317" y="143886"/>
            <a:ext cx="420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 smtClean="0"/>
              <a:t>Listen for information</a:t>
            </a:r>
            <a:endParaRPr lang="en-US" sz="3200" i="1" u="sng" dirty="0"/>
          </a:p>
        </p:txBody>
      </p:sp>
    </p:spTree>
    <p:extLst>
      <p:ext uri="{BB962C8B-B14F-4D97-AF65-F5344CB8AC3E}">
        <p14:creationId xmlns:p14="http://schemas.microsoft.com/office/powerpoint/2010/main" val="367489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42" y="188259"/>
            <a:ext cx="6172199" cy="4191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753" y="4814047"/>
            <a:ext cx="11483788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They are flying by  Bangladesh </a:t>
            </a:r>
            <a:r>
              <a:rPr lang="en-US" sz="3200" dirty="0" err="1" smtClean="0"/>
              <a:t>Biman</a:t>
            </a:r>
            <a:r>
              <a:rPr lang="en-US" sz="3200" dirty="0" smtClean="0"/>
              <a:t> . </a:t>
            </a:r>
            <a:r>
              <a:rPr lang="en-US" sz="3200" dirty="0" err="1" smtClean="0"/>
              <a:t>Mita</a:t>
            </a:r>
            <a:r>
              <a:rPr lang="en-US" sz="3200" dirty="0" smtClean="0"/>
              <a:t> </a:t>
            </a:r>
            <a:r>
              <a:rPr lang="en-US" sz="3200" dirty="0" smtClean="0"/>
              <a:t>is hoping to have a great time in Thailand.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477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4" y="0"/>
            <a:ext cx="12070976" cy="5365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047" y="5617329"/>
            <a:ext cx="11833411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As they wait, the two cousins start planning what they would do once they reach Bangkok.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7706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18" y="1196788"/>
            <a:ext cx="7395882" cy="39399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9929" y="5325035"/>
            <a:ext cx="10690412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immigration officer will check your passport and stamp it. And  then you are ready to travel. </a:t>
            </a:r>
            <a:r>
              <a:rPr lang="en-US" sz="2400" dirty="0" err="1" smtClean="0">
                <a:solidFill>
                  <a:schemeClr val="bg1"/>
                </a:solidFill>
              </a:rPr>
              <a:t>Mita</a:t>
            </a:r>
            <a:r>
              <a:rPr lang="en-US" sz="2400" dirty="0" smtClean="0">
                <a:solidFill>
                  <a:schemeClr val="bg1"/>
                </a:solidFill>
              </a:rPr>
              <a:t> , Zara and her parents start filling in the from.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72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046" y="1676079"/>
            <a:ext cx="2952751" cy="38592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57" y="1671634"/>
            <a:ext cx="3388659" cy="38637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93216" y="242047"/>
            <a:ext cx="4333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u="sng" dirty="0" smtClean="0"/>
              <a:t>Filling in a form</a:t>
            </a:r>
            <a:endParaRPr lang="en-US" sz="4400" i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726141" y="5728447"/>
            <a:ext cx="11040035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i="1" dirty="0" err="1" smtClean="0"/>
              <a:t>Mita</a:t>
            </a:r>
            <a:r>
              <a:rPr lang="en-US" sz="2800" i="1" dirty="0" smtClean="0"/>
              <a:t> got her visa from the Royal Thai Embassy in Dhaka. Her visa number is T 9115138. the visa was issued in Dhaka on 29 June 2012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8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6672" y="277936"/>
            <a:ext cx="5140109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3200" i="1" u="sng" dirty="0" smtClean="0"/>
              <a:t>     </a:t>
            </a:r>
            <a:r>
              <a:rPr lang="en-US" sz="3200" i="1" u="sng" dirty="0" smtClean="0">
                <a:solidFill>
                  <a:schemeClr val="bg1"/>
                </a:solidFill>
              </a:rPr>
              <a:t>Immigration officer</a:t>
            </a:r>
            <a:endParaRPr lang="en-US" sz="3200" i="1" u="sng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7" y="1291018"/>
            <a:ext cx="5298142" cy="376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4093" y="5342325"/>
            <a:ext cx="1136276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</a:rPr>
              <a:t>Zara’s  parents </a:t>
            </a:r>
            <a:r>
              <a:rPr lang="en-US" sz="2000" i="1" dirty="0" err="1" smtClean="0">
                <a:solidFill>
                  <a:srgbClr val="C00000"/>
                </a:solidFill>
              </a:rPr>
              <a:t>Mrs</a:t>
            </a:r>
            <a:r>
              <a:rPr lang="en-US" sz="2000" i="1" dirty="0" smtClean="0">
                <a:solidFill>
                  <a:srgbClr val="C00000"/>
                </a:solidFill>
              </a:rPr>
              <a:t>  </a:t>
            </a:r>
            <a:r>
              <a:rPr lang="en-US" sz="2000" i="1" dirty="0" err="1" smtClean="0">
                <a:solidFill>
                  <a:srgbClr val="C00000"/>
                </a:solidFill>
              </a:rPr>
              <a:t>Jhuma</a:t>
            </a:r>
            <a:r>
              <a:rPr lang="en-US" sz="2000" i="1" dirty="0" smtClean="0">
                <a:solidFill>
                  <a:srgbClr val="C00000"/>
                </a:solidFill>
              </a:rPr>
              <a:t> </a:t>
            </a:r>
            <a:r>
              <a:rPr lang="en-US" sz="2000" i="1" dirty="0">
                <a:solidFill>
                  <a:srgbClr val="C00000"/>
                </a:solidFill>
              </a:rPr>
              <a:t>I</a:t>
            </a:r>
            <a:r>
              <a:rPr lang="en-US" sz="2000" i="1" dirty="0" smtClean="0">
                <a:solidFill>
                  <a:srgbClr val="C00000"/>
                </a:solidFill>
              </a:rPr>
              <a:t>slam, </a:t>
            </a:r>
            <a:r>
              <a:rPr lang="en-US" sz="2000" i="1" dirty="0" err="1" smtClean="0">
                <a:solidFill>
                  <a:srgbClr val="C00000"/>
                </a:solidFill>
              </a:rPr>
              <a:t>Mr</a:t>
            </a:r>
            <a:r>
              <a:rPr lang="en-US" sz="2000" i="1" dirty="0" smtClean="0">
                <a:solidFill>
                  <a:srgbClr val="C00000"/>
                </a:solidFill>
              </a:rPr>
              <a:t>  </a:t>
            </a:r>
            <a:r>
              <a:rPr lang="en-US" sz="2000" i="1" dirty="0" err="1" smtClean="0">
                <a:solidFill>
                  <a:srgbClr val="C00000"/>
                </a:solidFill>
              </a:rPr>
              <a:t>Mazharul</a:t>
            </a:r>
            <a:r>
              <a:rPr lang="en-US" sz="2000" i="1" dirty="0" smtClean="0">
                <a:solidFill>
                  <a:srgbClr val="C00000"/>
                </a:solidFill>
              </a:rPr>
              <a:t> Islam, Zara and </a:t>
            </a:r>
            <a:r>
              <a:rPr lang="en-US" sz="2000" i="1" dirty="0" err="1" smtClean="0">
                <a:solidFill>
                  <a:srgbClr val="C00000"/>
                </a:solidFill>
              </a:rPr>
              <a:t>Mita</a:t>
            </a:r>
            <a:r>
              <a:rPr lang="en-US" sz="2000" i="1" dirty="0" smtClean="0">
                <a:solidFill>
                  <a:srgbClr val="C00000"/>
                </a:solidFill>
              </a:rPr>
              <a:t> , fill in their departure cards and move towards the immigration counter. </a:t>
            </a:r>
            <a:r>
              <a:rPr lang="en-US" sz="2000" i="1" dirty="0" err="1" smtClean="0">
                <a:solidFill>
                  <a:srgbClr val="C00000"/>
                </a:solidFill>
              </a:rPr>
              <a:t>Mita</a:t>
            </a:r>
            <a:r>
              <a:rPr lang="en-US" sz="2000" i="1" dirty="0" smtClean="0">
                <a:solidFill>
                  <a:srgbClr val="C00000"/>
                </a:solidFill>
              </a:rPr>
              <a:t> stands in front of one of the booths. She hands in her passport and the departure card to the officer.</a:t>
            </a:r>
            <a:endParaRPr lang="en-US" sz="2000" i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496" y="1197518"/>
            <a:ext cx="3400986" cy="385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6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" y="2049674"/>
            <a:ext cx="5701553" cy="44260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9987" y="430306"/>
            <a:ext cx="39668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/>
              <a:t>Silent Reading</a:t>
            </a:r>
            <a:endParaRPr lang="en-US" sz="44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637" y="2049674"/>
            <a:ext cx="5589646" cy="442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0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6122" y="449451"/>
            <a:ext cx="5021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i="1" u="sng" dirty="0" smtClean="0"/>
              <a:t>Individual Work</a:t>
            </a:r>
            <a:endParaRPr lang="en-US" sz="5400" i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537883" y="3429000"/>
            <a:ext cx="11147612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dirty="0" smtClean="0">
                <a:solidFill>
                  <a:schemeClr val="bg1"/>
                </a:solidFill>
              </a:rPr>
              <a:t>Why does a person need a passport?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chemeClr val="bg1"/>
                </a:solidFill>
              </a:rPr>
              <a:t>What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does an immigration officer do at the airport?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5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9360" y="452735"/>
            <a:ext cx="3688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Group Work</a:t>
            </a:r>
            <a:endParaRPr lang="en-US" sz="5400" b="1" u="sng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212" y="259632"/>
            <a:ext cx="2366682" cy="15683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618564" y="1996299"/>
            <a:ext cx="11026588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Choose the correct answer to each question from the alternatives:-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8017" y="3146613"/>
            <a:ext cx="1036768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Where do Zara and her parents live?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(a)     in the U.S.A         (b)     in the U.K       (c )        in Canada      (d)                  In France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2.    Who are going to Thailand?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sz="1600" dirty="0" smtClean="0">
                <a:solidFill>
                  <a:schemeClr val="bg1"/>
                </a:solidFill>
              </a:rPr>
              <a:t>   (a) </a:t>
            </a:r>
            <a:r>
              <a:rPr lang="en-US" sz="1600" dirty="0" err="1">
                <a:solidFill>
                  <a:schemeClr val="bg1"/>
                </a:solidFill>
              </a:rPr>
              <a:t>M</a:t>
            </a:r>
            <a:r>
              <a:rPr lang="en-US" sz="1600" dirty="0" err="1" smtClean="0">
                <a:solidFill>
                  <a:schemeClr val="bg1"/>
                </a:solidFill>
              </a:rPr>
              <a:t>ita</a:t>
            </a:r>
            <a:r>
              <a:rPr lang="en-US" sz="1600" dirty="0" smtClean="0">
                <a:solidFill>
                  <a:schemeClr val="bg1"/>
                </a:solidFill>
              </a:rPr>
              <a:t> and  her uncle   (b)    </a:t>
            </a:r>
            <a:r>
              <a:rPr lang="en-US" sz="1600" dirty="0">
                <a:solidFill>
                  <a:schemeClr val="bg1"/>
                </a:solidFill>
              </a:rPr>
              <a:t>Z</a:t>
            </a:r>
            <a:r>
              <a:rPr lang="en-US" sz="1600" dirty="0" smtClean="0">
                <a:solidFill>
                  <a:schemeClr val="bg1"/>
                </a:solidFill>
              </a:rPr>
              <a:t>ara  and her parents (c )    </a:t>
            </a:r>
            <a:r>
              <a:rPr lang="en-US" sz="1600" dirty="0" err="1" smtClean="0">
                <a:solidFill>
                  <a:schemeClr val="bg1"/>
                </a:solidFill>
              </a:rPr>
              <a:t>Mita</a:t>
            </a:r>
            <a:r>
              <a:rPr lang="en-US" sz="1600" dirty="0" smtClean="0">
                <a:solidFill>
                  <a:schemeClr val="bg1"/>
                </a:solidFill>
              </a:rPr>
              <a:t> and  her parents  (d)  </a:t>
            </a:r>
            <a:r>
              <a:rPr lang="en-US" sz="1600" dirty="0" err="1" smtClean="0">
                <a:solidFill>
                  <a:schemeClr val="bg1"/>
                </a:solidFill>
              </a:rPr>
              <a:t>mita</a:t>
            </a:r>
            <a:r>
              <a:rPr lang="en-US" sz="1600" dirty="0" smtClean="0">
                <a:solidFill>
                  <a:schemeClr val="bg1"/>
                </a:solidFill>
              </a:rPr>
              <a:t> as </a:t>
            </a:r>
            <a:r>
              <a:rPr lang="en-US" sz="1600" dirty="0" err="1" smtClean="0">
                <a:solidFill>
                  <a:schemeClr val="bg1"/>
                </a:solidFill>
              </a:rPr>
              <a:t>wellas</a:t>
            </a:r>
            <a:r>
              <a:rPr lang="en-US" sz="1600" dirty="0" smtClean="0">
                <a:solidFill>
                  <a:schemeClr val="bg1"/>
                </a:solidFill>
              </a:rPr>
              <a:t> Zara and her parents.</a:t>
            </a:r>
          </a:p>
          <a:p>
            <a:pPr marL="342900" indent="-342900">
              <a:buAutoNum type="arabicPeriod" startAt="3"/>
            </a:pPr>
            <a:r>
              <a:rPr lang="en-US" dirty="0" smtClean="0">
                <a:solidFill>
                  <a:schemeClr val="bg1"/>
                </a:solidFill>
              </a:rPr>
              <a:t>Royal   Thai  Embassy-------------------her visa.</a:t>
            </a:r>
          </a:p>
          <a:p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      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1600" dirty="0" smtClean="0">
                <a:solidFill>
                  <a:schemeClr val="bg1"/>
                </a:solidFill>
              </a:rPr>
              <a:t>a)        issued                        (b)    wrote           (c )      allowed             (D)              permitted 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4.    The immigration officer-------------------</a:t>
            </a:r>
            <a:r>
              <a:rPr lang="en-US" sz="1600" dirty="0" err="1" smtClean="0">
                <a:solidFill>
                  <a:schemeClr val="bg1"/>
                </a:solidFill>
              </a:rPr>
              <a:t>Mita’s</a:t>
            </a:r>
            <a:r>
              <a:rPr lang="en-US" sz="1600" dirty="0" smtClean="0">
                <a:solidFill>
                  <a:schemeClr val="bg1"/>
                </a:solidFill>
              </a:rPr>
              <a:t>  paper.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   </a:t>
            </a:r>
            <a:r>
              <a:rPr lang="en-US" dirty="0" smtClean="0">
                <a:solidFill>
                  <a:schemeClr val="bg1"/>
                </a:solidFill>
              </a:rPr>
              <a:t>(a)    certifies           (b )   examines         (c )    cancels                (d)              copies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5.   They are going to--------Thailand.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      (a)       study in     (b)       live in                (c )          stay in                   (d)                             visit  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83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8623" y="726141"/>
            <a:ext cx="3576918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chemeClr val="bg1"/>
                </a:solidFill>
              </a:rPr>
              <a:t>   EVALUATION</a:t>
            </a:r>
            <a:endParaRPr lang="en-US" sz="4400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0576" y="2717349"/>
            <a:ext cx="921123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i="1" dirty="0" smtClean="0">
                <a:solidFill>
                  <a:schemeClr val="bg1"/>
                </a:solidFill>
              </a:rPr>
              <a:t>Read the text and answer the question:</a:t>
            </a:r>
            <a:endParaRPr lang="en-US" sz="36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3917" y="3846783"/>
            <a:ext cx="7126942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Why have </a:t>
            </a:r>
            <a:r>
              <a:rPr lang="en-US" dirty="0" err="1" smtClean="0">
                <a:solidFill>
                  <a:schemeClr val="bg1"/>
                </a:solidFill>
              </a:rPr>
              <a:t>zara’s</a:t>
            </a:r>
            <a:r>
              <a:rPr lang="en-US" dirty="0" smtClean="0">
                <a:solidFill>
                  <a:schemeClr val="bg1"/>
                </a:solidFill>
              </a:rPr>
              <a:t> family come to Bangladesh ?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What is necessary to fill up the form?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When did she get passport?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What are the names of Zara’s parents?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Where does </a:t>
            </a:r>
            <a:r>
              <a:rPr lang="en-US" dirty="0" err="1" smtClean="0">
                <a:solidFill>
                  <a:schemeClr val="bg1"/>
                </a:solidFill>
              </a:rPr>
              <a:t>Mita</a:t>
            </a:r>
            <a:r>
              <a:rPr lang="en-US" dirty="0" smtClean="0">
                <a:solidFill>
                  <a:schemeClr val="bg1"/>
                </a:solidFill>
              </a:rPr>
              <a:t> stand after filling in her departure card?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9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4418" y="519970"/>
            <a:ext cx="4224500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Identity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712694" y="2608729"/>
            <a:ext cx="4935071" cy="3899647"/>
          </a:xfrm>
          <a:prstGeom prst="doubleWav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Md </a:t>
            </a:r>
            <a:r>
              <a:rPr lang="en-US" dirty="0" err="1">
                <a:solidFill>
                  <a:srgbClr val="00B0F0"/>
                </a:solidFill>
              </a:rPr>
              <a:t>S</a:t>
            </a:r>
            <a:r>
              <a:rPr lang="en-US" dirty="0" err="1" smtClean="0">
                <a:solidFill>
                  <a:srgbClr val="00B0F0"/>
                </a:solidFill>
              </a:rPr>
              <a:t>hafiqul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I</a:t>
            </a:r>
            <a:r>
              <a:rPr lang="en-US" dirty="0" smtClean="0">
                <a:solidFill>
                  <a:srgbClr val="00B0F0"/>
                </a:solidFill>
              </a:rPr>
              <a:t>slam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Assistant Teacher</a:t>
            </a:r>
          </a:p>
          <a:p>
            <a:pPr algn="ctr"/>
            <a:r>
              <a:rPr lang="en-US" dirty="0" err="1" smtClean="0">
                <a:solidFill>
                  <a:srgbClr val="00B0F0"/>
                </a:solidFill>
              </a:rPr>
              <a:t>Sonatan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darussannat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dakhil</a:t>
            </a:r>
            <a:r>
              <a:rPr lang="en-US" dirty="0" smtClean="0">
                <a:solidFill>
                  <a:srgbClr val="00B0F0"/>
                </a:solidFill>
              </a:rPr>
              <a:t> Madrasha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Kawnia</a:t>
            </a:r>
            <a:r>
              <a:rPr lang="en-US" dirty="0" smtClean="0">
                <a:solidFill>
                  <a:schemeClr val="tx1"/>
                </a:solidFill>
              </a:rPr>
              <a:t>, Rangpur.</a:t>
            </a:r>
          </a:p>
          <a:p>
            <a:pPr algn="ctr"/>
            <a:r>
              <a:rPr lang="en-US" dirty="0" smtClean="0">
                <a:solidFill>
                  <a:srgbClr val="00B050"/>
                </a:solidFill>
              </a:rPr>
              <a:t>Mail: shafiqulislam42347@gmail.com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637929" y="2823882"/>
            <a:ext cx="4020671" cy="387275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/>
              <a:t>English 1</a:t>
            </a:r>
            <a:r>
              <a:rPr lang="en-US" sz="2800" i="1" baseline="30000" dirty="0" smtClean="0"/>
              <a:t>st</a:t>
            </a:r>
            <a:r>
              <a:rPr lang="en-US" sz="2800" i="1" dirty="0" smtClean="0"/>
              <a:t>  paper</a:t>
            </a:r>
          </a:p>
          <a:p>
            <a:pPr algn="ctr"/>
            <a:r>
              <a:rPr lang="en-US" dirty="0" smtClean="0"/>
              <a:t>Class: Eight</a:t>
            </a:r>
          </a:p>
          <a:p>
            <a:pPr algn="ctr"/>
            <a:r>
              <a:rPr lang="en-US" dirty="0" smtClean="0"/>
              <a:t>Lesson: (1) (2) and (3) </a:t>
            </a:r>
          </a:p>
          <a:p>
            <a:pPr algn="ctr"/>
            <a:r>
              <a:rPr lang="en-US" dirty="0" smtClean="0"/>
              <a:t>Date: 04/01/2021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1321" y="735123"/>
            <a:ext cx="4047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HOME WORK</a:t>
            </a:r>
            <a:endParaRPr lang="en-US" sz="54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704159" y="129091"/>
            <a:ext cx="2313823" cy="1726603"/>
            <a:chOff x="1524000" y="1173507"/>
            <a:chExt cx="5733369" cy="4523763"/>
          </a:xfrm>
        </p:grpSpPr>
        <p:grpSp>
          <p:nvGrpSpPr>
            <p:cNvPr id="4" name="Group 3"/>
            <p:cNvGrpSpPr/>
            <p:nvPr/>
          </p:nvGrpSpPr>
          <p:grpSpPr>
            <a:xfrm>
              <a:off x="1524000" y="1173507"/>
              <a:ext cx="5733369" cy="4523763"/>
              <a:chOff x="1333500" y="-7883"/>
              <a:chExt cx="6400800" cy="7086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676400" y="1371600"/>
                <a:ext cx="5715000" cy="3886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lowchart: Extract 7"/>
              <p:cNvSpPr/>
              <p:nvPr/>
            </p:nvSpPr>
            <p:spPr>
              <a:xfrm>
                <a:off x="1333500" y="-7883"/>
                <a:ext cx="6400800" cy="1371600"/>
              </a:xfrm>
              <a:prstGeom prst="flowChartExtra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133850" y="1363717"/>
                <a:ext cx="800100" cy="389408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314700" y="5249917"/>
                <a:ext cx="2438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314700" y="6164317"/>
                <a:ext cx="2438400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5314569" y="2952906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514600" y="2952906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12694" y="2264918"/>
            <a:ext cx="91440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Fill in each gaps with suitable  words from the text: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2694" y="3989619"/>
            <a:ext cx="10305288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Most of these ethnic people (a)------------live in Bangladesh have their own lifestyles. They (b)------------build their houses on bamboo or wooden platforms called ‘ </a:t>
            </a:r>
            <a:r>
              <a:rPr lang="en-US" dirty="0" err="1" smtClean="0">
                <a:solidFill>
                  <a:schemeClr val="bg1"/>
                </a:solidFill>
              </a:rPr>
              <a:t>machang</a:t>
            </a:r>
            <a:r>
              <a:rPr lang="en-US" dirty="0" smtClean="0">
                <a:solidFill>
                  <a:schemeClr val="bg1"/>
                </a:solidFill>
              </a:rPr>
              <a:t>’.  They take rice(c )----------their staple food. They eat vegetables, maize and fish, poultry and meat with rice. Clothes are(d)----------by women. Ethnic people(e) -----------hunting, fishing, song, music, dances, theatre and fairs.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81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9683" y="5822576"/>
            <a:ext cx="622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u="sng" dirty="0" smtClean="0">
                <a:solidFill>
                  <a:srgbClr val="92D050"/>
                </a:solidFill>
              </a:rPr>
              <a:t>THANK YOU ALL STUDENT</a:t>
            </a:r>
            <a:endParaRPr lang="en-US" sz="4000" i="1" u="sng" dirty="0">
              <a:solidFill>
                <a:srgbClr val="92D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2"/>
            <a:ext cx="5957047" cy="5499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272" y="134471"/>
            <a:ext cx="5943610" cy="549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4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4443" y="721676"/>
            <a:ext cx="58162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i="1" u="sng" dirty="0" smtClean="0">
                <a:ln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LOOK AT THE PICTURE</a:t>
            </a:r>
            <a:endParaRPr lang="en-US" sz="4800" b="1" i="1" u="sng" cap="none" spc="0" dirty="0">
              <a:ln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25" y="2770094"/>
            <a:ext cx="3496747" cy="37517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89" y="2474258"/>
            <a:ext cx="3593223" cy="37517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45" y="2474258"/>
            <a:ext cx="3871296" cy="37517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3982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0768" y="524073"/>
            <a:ext cx="6153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Look at more picture</a:t>
            </a:r>
            <a:endParaRPr lang="en-US" sz="5400" b="1" u="sng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982" y="2101942"/>
            <a:ext cx="3639553" cy="4245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376" y="2101943"/>
            <a:ext cx="3039036" cy="4245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5" y="2101943"/>
            <a:ext cx="3859306" cy="4245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016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0" y="3234505"/>
            <a:ext cx="6239126" cy="3284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32" y="3344779"/>
            <a:ext cx="4848726" cy="3284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510355" y="190274"/>
            <a:ext cx="60879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TODAYS TOPIC</a:t>
            </a:r>
            <a:endParaRPr lang="en-US" sz="5400" b="1" i="1" u="sng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0412" y="1288088"/>
            <a:ext cx="756786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GOING ON A FOREIGN Trip </a:t>
            </a:r>
          </a:p>
          <a:p>
            <a:pPr algn="ctr"/>
            <a:r>
              <a:rPr lang="en-US" sz="2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Lesson-(1) at the airport (2) filling in a from (3) going through immigration.</a:t>
            </a:r>
            <a:endParaRPr lang="en-US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126" y="382532"/>
            <a:ext cx="2755232" cy="249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4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5537" y="717430"/>
            <a:ext cx="5354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u="sng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Learning outcome</a:t>
            </a:r>
            <a:endParaRPr lang="en-US" sz="5400" b="1" i="1" u="sng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8779" y="2105526"/>
            <a:ext cx="859054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/>
              <a:t>By the end of the lessons the learners will be able to---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707105" y="3296653"/>
            <a:ext cx="6531023" cy="175432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i="1" dirty="0" smtClean="0">
                <a:solidFill>
                  <a:schemeClr val="bg1"/>
                </a:solidFill>
              </a:rPr>
              <a:t>Listen for information.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i="1" dirty="0" smtClean="0">
                <a:solidFill>
                  <a:schemeClr val="bg1"/>
                </a:solidFill>
              </a:rPr>
              <a:t>Read and understand text.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i="1" dirty="0" smtClean="0">
                <a:solidFill>
                  <a:schemeClr val="bg1"/>
                </a:solidFill>
              </a:rPr>
              <a:t>Word meaning.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i="1" dirty="0" smtClean="0">
                <a:solidFill>
                  <a:schemeClr val="bg1"/>
                </a:solidFill>
              </a:rPr>
              <a:t>Choose the best answer from the alternative.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i="1" dirty="0" smtClean="0">
                <a:solidFill>
                  <a:schemeClr val="bg1"/>
                </a:solidFill>
              </a:rPr>
              <a:t>Read the lesson and answer the question.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i="1" dirty="0" smtClean="0">
                <a:solidFill>
                  <a:schemeClr val="bg1"/>
                </a:solidFill>
              </a:rPr>
              <a:t>Fill in each gaps with suitable words from the text.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3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5984" y="388331"/>
            <a:ext cx="56066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u="sng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Word meaning</a:t>
            </a:r>
            <a:endParaRPr lang="en-US" sz="5400" b="1" i="1" u="sng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0216" y="2058108"/>
            <a:ext cx="7026410" cy="424731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     </a:t>
            </a:r>
            <a:r>
              <a:rPr lang="bn-BD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Lounge -----------</a:t>
            </a:r>
            <a:r>
              <a:rPr lang="bn-BD" dirty="0" smtClean="0">
                <a:solidFill>
                  <a:schemeClr val="bg1"/>
                </a:solidFill>
              </a:rPr>
              <a:t>বসার জন্য আরামদায়ক কক্ষ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bn-BD" dirty="0" smtClean="0">
                <a:solidFill>
                  <a:schemeClr val="bg1"/>
                </a:solidFill>
              </a:rPr>
              <a:t>      </a:t>
            </a:r>
            <a:r>
              <a:rPr lang="en-US" dirty="0" smtClean="0">
                <a:solidFill>
                  <a:schemeClr val="bg1"/>
                </a:solidFill>
              </a:rPr>
              <a:t>Immigration -----</a:t>
            </a:r>
            <a:r>
              <a:rPr lang="bn-BD" dirty="0" smtClean="0">
                <a:solidFill>
                  <a:schemeClr val="bg1"/>
                </a:solidFill>
              </a:rPr>
              <a:t>অভিবাসন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bn-BD" dirty="0" smtClean="0">
                <a:solidFill>
                  <a:schemeClr val="bg1"/>
                </a:solidFill>
              </a:rPr>
              <a:t>      </a:t>
            </a:r>
            <a:r>
              <a:rPr lang="en-US" dirty="0" smtClean="0">
                <a:solidFill>
                  <a:schemeClr val="bg1"/>
                </a:solidFill>
              </a:rPr>
              <a:t>Board --------------</a:t>
            </a:r>
            <a:r>
              <a:rPr lang="bn-BD" dirty="0" smtClean="0">
                <a:solidFill>
                  <a:schemeClr val="bg1"/>
                </a:solidFill>
              </a:rPr>
              <a:t>আরোহন করা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bn-BD" dirty="0" smtClean="0">
                <a:solidFill>
                  <a:schemeClr val="bg1"/>
                </a:solidFill>
              </a:rPr>
              <a:t>      </a:t>
            </a:r>
            <a:r>
              <a:rPr lang="en-US" dirty="0" smtClean="0">
                <a:solidFill>
                  <a:schemeClr val="bg1"/>
                </a:solidFill>
              </a:rPr>
              <a:t>Information -------</a:t>
            </a:r>
            <a:r>
              <a:rPr lang="bn-BD" dirty="0" smtClean="0">
                <a:solidFill>
                  <a:schemeClr val="bg1"/>
                </a:solidFill>
              </a:rPr>
              <a:t>তথ্য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bn-BD" dirty="0" smtClean="0">
                <a:solidFill>
                  <a:schemeClr val="bg1"/>
                </a:solidFill>
              </a:rPr>
              <a:t>      </a:t>
            </a:r>
            <a:r>
              <a:rPr lang="en-US" dirty="0" smtClean="0">
                <a:solidFill>
                  <a:schemeClr val="bg1"/>
                </a:solidFill>
              </a:rPr>
              <a:t>Passport -----------</a:t>
            </a:r>
            <a:r>
              <a:rPr lang="bn-BD" dirty="0" smtClean="0">
                <a:solidFill>
                  <a:schemeClr val="bg1"/>
                </a:solidFill>
              </a:rPr>
              <a:t>বিদেশ ভ্রমন করার অনুমতি পত্র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bn-BD" dirty="0" smtClean="0">
                <a:solidFill>
                  <a:schemeClr val="bg1"/>
                </a:solidFill>
              </a:rPr>
              <a:t>      </a:t>
            </a:r>
            <a:r>
              <a:rPr lang="en-US" dirty="0" smtClean="0">
                <a:solidFill>
                  <a:schemeClr val="bg1"/>
                </a:solidFill>
              </a:rPr>
              <a:t>Travel ---------------</a:t>
            </a:r>
            <a:r>
              <a:rPr lang="bn-BD" dirty="0" smtClean="0">
                <a:solidFill>
                  <a:schemeClr val="bg1"/>
                </a:solidFill>
              </a:rPr>
              <a:t>ভ্রমন করা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bn-BD" dirty="0" smtClean="0">
                <a:solidFill>
                  <a:schemeClr val="bg1"/>
                </a:solidFill>
              </a:rPr>
              <a:t>      </a:t>
            </a:r>
            <a:r>
              <a:rPr lang="en-US" dirty="0" smtClean="0">
                <a:solidFill>
                  <a:schemeClr val="bg1"/>
                </a:solidFill>
              </a:rPr>
              <a:t>Embassy------------</a:t>
            </a:r>
            <a:r>
              <a:rPr lang="bn-BD" dirty="0" smtClean="0">
                <a:solidFill>
                  <a:schemeClr val="bg1"/>
                </a:solidFill>
              </a:rPr>
              <a:t>দূতাবাস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bn-BD" dirty="0" smtClean="0">
                <a:solidFill>
                  <a:schemeClr val="bg1"/>
                </a:solidFill>
              </a:rPr>
              <a:t>      </a:t>
            </a:r>
            <a:r>
              <a:rPr lang="en-US" dirty="0" smtClean="0">
                <a:solidFill>
                  <a:schemeClr val="bg1"/>
                </a:solidFill>
              </a:rPr>
              <a:t>Allow ----------------</a:t>
            </a:r>
            <a:r>
              <a:rPr lang="bn-BD" dirty="0" smtClean="0">
                <a:solidFill>
                  <a:schemeClr val="bg1"/>
                </a:solidFill>
              </a:rPr>
              <a:t>অনুমতি দেওয়া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bn-BD" dirty="0" smtClean="0">
                <a:solidFill>
                  <a:schemeClr val="bg1"/>
                </a:solidFill>
              </a:rPr>
              <a:t>      </a:t>
            </a:r>
            <a:r>
              <a:rPr lang="en-US" dirty="0" smtClean="0">
                <a:solidFill>
                  <a:schemeClr val="bg1"/>
                </a:solidFill>
              </a:rPr>
              <a:t>Tourist ---------------</a:t>
            </a:r>
            <a:r>
              <a:rPr lang="bn-BD" dirty="0" smtClean="0">
                <a:solidFill>
                  <a:schemeClr val="bg1"/>
                </a:solidFill>
              </a:rPr>
              <a:t>পর্যটক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bn-BD" dirty="0" smtClean="0">
                <a:solidFill>
                  <a:schemeClr val="bg1"/>
                </a:solidFill>
              </a:rPr>
              <a:t>      </a:t>
            </a:r>
            <a:r>
              <a:rPr lang="en-US" dirty="0" smtClean="0">
                <a:solidFill>
                  <a:schemeClr val="bg1"/>
                </a:solidFill>
              </a:rPr>
              <a:t>Visa -------------------</a:t>
            </a:r>
            <a:r>
              <a:rPr lang="bn-BD" dirty="0" smtClean="0">
                <a:solidFill>
                  <a:schemeClr val="bg1"/>
                </a:solidFill>
              </a:rPr>
              <a:t>ছাড়পত্র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bn-BD" dirty="0" smtClean="0">
                <a:solidFill>
                  <a:schemeClr val="bg1"/>
                </a:solidFill>
              </a:rPr>
              <a:t>      </a:t>
            </a:r>
            <a:r>
              <a:rPr lang="en-US" dirty="0" smtClean="0">
                <a:solidFill>
                  <a:schemeClr val="bg1"/>
                </a:solidFill>
              </a:rPr>
              <a:t>Departure -----------</a:t>
            </a:r>
            <a:r>
              <a:rPr lang="bn-BD" dirty="0" smtClean="0">
                <a:solidFill>
                  <a:schemeClr val="bg1"/>
                </a:solidFill>
              </a:rPr>
              <a:t>বহির্গমন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bn-BD" dirty="0" smtClean="0">
                <a:solidFill>
                  <a:schemeClr val="bg1"/>
                </a:solidFill>
              </a:rPr>
              <a:t>      </a:t>
            </a:r>
            <a:r>
              <a:rPr lang="en-US" dirty="0" smtClean="0">
                <a:solidFill>
                  <a:schemeClr val="bg1"/>
                </a:solidFill>
              </a:rPr>
              <a:t>Towards --------------</a:t>
            </a:r>
            <a:r>
              <a:rPr lang="bn-BD" dirty="0" smtClean="0">
                <a:solidFill>
                  <a:schemeClr val="bg1"/>
                </a:solidFill>
              </a:rPr>
              <a:t>প্রতি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bn-BD" dirty="0" smtClean="0">
                <a:solidFill>
                  <a:schemeClr val="bg1"/>
                </a:solidFill>
              </a:rPr>
              <a:t>      </a:t>
            </a:r>
            <a:r>
              <a:rPr lang="en-US" dirty="0" smtClean="0">
                <a:solidFill>
                  <a:schemeClr val="bg1"/>
                </a:solidFill>
              </a:rPr>
              <a:t>Stamp -----------------</a:t>
            </a:r>
            <a:r>
              <a:rPr lang="bn-BD" dirty="0" smtClean="0">
                <a:solidFill>
                  <a:schemeClr val="bg1"/>
                </a:solidFill>
              </a:rPr>
              <a:t>ছাপ দেওয়া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bn-BD" dirty="0" smtClean="0">
                <a:solidFill>
                  <a:schemeClr val="bg1"/>
                </a:solidFill>
              </a:rPr>
              <a:t>      </a:t>
            </a:r>
            <a:r>
              <a:rPr lang="en-US" dirty="0" smtClean="0">
                <a:solidFill>
                  <a:schemeClr val="bg1"/>
                </a:solidFill>
              </a:rPr>
              <a:t>Journey ---------------</a:t>
            </a:r>
            <a:r>
              <a:rPr lang="bn-BD" dirty="0" smtClean="0">
                <a:solidFill>
                  <a:schemeClr val="bg1"/>
                </a:solidFill>
              </a:rPr>
              <a:t>ভ্রমন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booth--------------------</a:t>
            </a:r>
            <a:r>
              <a:rPr lang="bn-BD" dirty="0" smtClean="0">
                <a:solidFill>
                  <a:schemeClr val="bg1"/>
                </a:solidFill>
              </a:rPr>
              <a:t>চালাঘর,</a:t>
            </a:r>
            <a:r>
              <a:rPr lang="en-US" dirty="0" smtClean="0">
                <a:solidFill>
                  <a:schemeClr val="bg1"/>
                </a:solidFill>
              </a:rPr>
              <a:t>  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5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4052" y="446501"/>
            <a:ext cx="3441032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i="1" u="sng" dirty="0" smtClean="0">
                <a:solidFill>
                  <a:schemeClr val="bg1"/>
                </a:solidFill>
              </a:rPr>
              <a:t>Describing Text</a:t>
            </a:r>
            <a:endParaRPr lang="en-US" sz="3200" i="1" u="sng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136" y="1745456"/>
            <a:ext cx="5189313" cy="3367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1109619"/>
            <a:ext cx="3980330" cy="4121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8941" y="5567082"/>
            <a:ext cx="11268635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Zara lives with her parents in London. They have come to Bangladesh to visit Zara’s aunt and  uncle.</a:t>
            </a:r>
            <a:r>
              <a:rPr lang="en-US" sz="1200" dirty="0" smtClean="0">
                <a:solidFill>
                  <a:schemeClr val="bg1"/>
                </a:solidFill>
              </a:rPr>
              <a:t>.  </a:t>
            </a:r>
            <a:r>
              <a:rPr lang="en-US" sz="2000" dirty="0" smtClean="0">
                <a:solidFill>
                  <a:schemeClr val="bg1"/>
                </a:solidFill>
              </a:rPr>
              <a:t>She is very close to her cousin </a:t>
            </a:r>
            <a:r>
              <a:rPr lang="en-US" sz="2000" dirty="0" err="1" smtClean="0">
                <a:solidFill>
                  <a:schemeClr val="bg1"/>
                </a:solidFill>
              </a:rPr>
              <a:t>Mita</a:t>
            </a:r>
            <a:r>
              <a:rPr lang="en-US" sz="2000" dirty="0" smtClean="0">
                <a:solidFill>
                  <a:schemeClr val="bg1"/>
                </a:solidFill>
              </a:rPr>
              <a:t>. Both  the families have visited many interesting places together in Bangladesh.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63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2" y="1385047"/>
            <a:ext cx="4585446" cy="3751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141" y="1385046"/>
            <a:ext cx="3227295" cy="3751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59" y="1385046"/>
            <a:ext cx="3574115" cy="37517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526" y="5459506"/>
            <a:ext cx="12024474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They decided to go to Thailand. But </a:t>
            </a:r>
            <a:r>
              <a:rPr lang="en-US" sz="2800" dirty="0" err="1" smtClean="0">
                <a:solidFill>
                  <a:schemeClr val="bg1"/>
                </a:solidFill>
              </a:rPr>
              <a:t>Mita’s</a:t>
            </a:r>
            <a:r>
              <a:rPr lang="en-US" sz="2800" dirty="0" smtClean="0">
                <a:solidFill>
                  <a:schemeClr val="bg1"/>
                </a:solidFill>
              </a:rPr>
              <a:t>  parents were too busy with their work, so they could not go. However , </a:t>
            </a:r>
            <a:r>
              <a:rPr lang="en-US" sz="2800" dirty="0" err="1" smtClean="0">
                <a:solidFill>
                  <a:schemeClr val="bg1"/>
                </a:solidFill>
              </a:rPr>
              <a:t>Mita</a:t>
            </a:r>
            <a:r>
              <a:rPr lang="en-US" sz="2800" dirty="0" smtClean="0">
                <a:solidFill>
                  <a:schemeClr val="bg1"/>
                </a:solidFill>
              </a:rPr>
              <a:t>  was going with them.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6235" y="255494"/>
            <a:ext cx="398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u="sng" dirty="0" smtClean="0"/>
              <a:t>Describing text</a:t>
            </a:r>
            <a:endParaRPr lang="en-US" sz="4000" i="1" u="sng" dirty="0"/>
          </a:p>
        </p:txBody>
      </p:sp>
    </p:spTree>
    <p:extLst>
      <p:ext uri="{BB962C8B-B14F-4D97-AF65-F5344CB8AC3E}">
        <p14:creationId xmlns:p14="http://schemas.microsoft.com/office/powerpoint/2010/main" val="27686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789</Words>
  <Application>Microsoft Office PowerPoint</Application>
  <PresentationFormat>Widescreen</PresentationFormat>
  <Paragraphs>80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sonaton madrasha</dc:creator>
  <cp:lastModifiedBy>sonaton madrasha</cp:lastModifiedBy>
  <cp:revision>83</cp:revision>
  <dcterms:created xsi:type="dcterms:W3CDTF">2021-01-03T13:08:42Z</dcterms:created>
  <dcterms:modified xsi:type="dcterms:W3CDTF">2021-01-05T03:22:55Z</dcterms:modified>
</cp:coreProperties>
</file>