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2" r:id="rId4"/>
  </p:sldMasterIdLst>
  <p:sldIdLst>
    <p:sldId id="257" r:id="rId5"/>
    <p:sldId id="294" r:id="rId6"/>
    <p:sldId id="268" r:id="rId7"/>
    <p:sldId id="271" r:id="rId8"/>
    <p:sldId id="260" r:id="rId9"/>
    <p:sldId id="273" r:id="rId10"/>
    <p:sldId id="287" r:id="rId11"/>
    <p:sldId id="288" r:id="rId12"/>
    <p:sldId id="289" r:id="rId13"/>
    <p:sldId id="263" r:id="rId14"/>
    <p:sldId id="264" r:id="rId15"/>
    <p:sldId id="275" r:id="rId16"/>
    <p:sldId id="278" r:id="rId17"/>
    <p:sldId id="280" r:id="rId18"/>
    <p:sldId id="279" r:id="rId19"/>
    <p:sldId id="281" r:id="rId20"/>
    <p:sldId id="261" r:id="rId21"/>
    <p:sldId id="282" r:id="rId22"/>
    <p:sldId id="291" r:id="rId23"/>
    <p:sldId id="286" r:id="rId24"/>
    <p:sldId id="284" r:id="rId25"/>
    <p:sldId id="285" r:id="rId26"/>
    <p:sldId id="29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1" d="100"/>
          <a:sy n="71" d="100"/>
        </p:scale>
        <p:origin x="618"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158522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555706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093483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279B9-DEB3-42A2-8FA0-47F49C73D60B}"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444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7421A12-63F1-4025-84B0-0C4B46649405}"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843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89D304-93A7-4999-BC22-55D69DDC1057}"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88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34F290-C900-44E5-BF5D-48CB6E6757C8}" type="datetime1">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39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57FD0C-CD23-43C6-8471-7B5135FB9DBF}" type="datetime1">
              <a:rPr lang="en-US" smtClean="0">
                <a:solidFill>
                  <a:prstClr val="black">
                    <a:tint val="75000"/>
                  </a:prstClr>
                </a:solidFill>
              </a:rPr>
              <a:pPr/>
              <a:t>1/5/2021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113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6E6818-B01D-4484-A54E-9F8831FEDDFB}" type="datetime1">
              <a:rPr lang="en-US" smtClean="0">
                <a:solidFill>
                  <a:prstClr val="black">
                    <a:tint val="75000"/>
                  </a:prstClr>
                </a:solidFill>
              </a:rPr>
              <a:pPr/>
              <a:t>1/5/2021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6407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5A562-DB06-429E-8B3A-FE69C79430A4}" type="datetime1">
              <a:rPr lang="en-US" smtClean="0">
                <a:solidFill>
                  <a:prstClr val="black">
                    <a:tint val="75000"/>
                  </a:prstClr>
                </a:solidFill>
              </a:rPr>
              <a:pPr/>
              <a:t>1/5/2021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530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D28311-DAD4-4EED-876F-D3863CAE3FF5}" type="datetime1">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4904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803343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E94233-2308-464B-90B7-CAEFFC56497C}" type="datetime1">
              <a:rPr lang="en-US" smtClean="0">
                <a:solidFill>
                  <a:prstClr val="black">
                    <a:tint val="75000"/>
                  </a:prstClr>
                </a:solidFill>
              </a:rPr>
              <a:pPr/>
              <a:t>1/5/2021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866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122E00-20D5-4540-ABCE-DA4AE716EAFA}"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05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FA6750-1062-49B9-96D9-EEDC00C65A3B}"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9115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41ED8159-F60E-4444-AF01-0E612615BC4B}" type="slidenum">
              <a:rPr lang="en-US" smtClean="0"/>
              <a:pPr/>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5664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211210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41ED8159-F60E-4444-AF01-0E612615BC4B}" type="slidenum">
              <a:rPr lang="en-US" smtClean="0"/>
              <a:pPr/>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27798537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625048342"/>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E814DE-DF58-46E0-9706-F8676367DBF5}" type="datetimeFigureOut">
              <a:rPr lang="en-US" smtClean="0"/>
              <a:pPr/>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302454493"/>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E814DE-DF58-46E0-9706-F8676367DBF5}"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5817527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814DE-DF58-46E0-9706-F8676367DBF5}" type="datetimeFigureOut">
              <a:rPr lang="en-US" smtClean="0"/>
              <a:pPr/>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49844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87655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41ED8159-F60E-4444-AF01-0E612615BC4B}" type="slidenum">
              <a:rPr lang="en-US" smtClean="0"/>
              <a:pPr/>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42386431"/>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0484790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616006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351872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67646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0021089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4575397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922148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E814DE-DF58-46E0-9706-F8676367DBF5}" type="datetimeFigureOut">
              <a:rPr lang="en-US" smtClean="0"/>
              <a:pPr/>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0716643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E814DE-DF58-46E0-9706-F8676367DBF5}"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908449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138360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814DE-DF58-46E0-9706-F8676367DBF5}" type="datetimeFigureOut">
              <a:rPr lang="en-US" smtClean="0"/>
              <a:pPr/>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4878481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004926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955935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Date Placeholder 2"/>
          <p:cNvSpPr>
            <a:spLocks noGrp="1"/>
          </p:cNvSpPr>
          <p:nvPr>
            <p:ph type="dt" sz="half" idx="10"/>
          </p:nvPr>
        </p:nvSpPr>
        <p:spPr/>
        <p:txBody>
          <a:bodyPr/>
          <a:lstStyle/>
          <a:p>
            <a:fld id="{23E814DE-DF58-46E0-9706-F8676367DBF5}"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1202134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87074223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578376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7374980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72899508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6228556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220329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E814DE-DF58-46E0-9706-F8676367DBF5}" type="datetimeFigureOut">
              <a:rPr lang="en-US" smtClean="0"/>
              <a:pPr/>
              <a:t>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131946091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E814DE-DF58-46E0-9706-F8676367DBF5}" type="datetimeFigureOut">
              <a:rPr lang="en-US" smtClean="0"/>
              <a:pPr/>
              <a:t>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4020437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E814DE-DF58-46E0-9706-F8676367DBF5}" type="datetimeFigureOut">
              <a:rPr lang="en-US" smtClean="0"/>
              <a:pPr/>
              <a:t>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510852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814DE-DF58-46E0-9706-F8676367DBF5}" type="datetimeFigureOut">
              <a:rPr lang="en-US" smtClean="0"/>
              <a:pPr/>
              <a:t>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983439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2262492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E814DE-DF58-46E0-9706-F8676367DBF5}" type="datetimeFigureOut">
              <a:rPr lang="en-US" smtClean="0"/>
              <a:pPr/>
              <a:t>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8159-F60E-4444-AF01-0E612615BC4B}" type="slidenum">
              <a:rPr lang="en-US" smtClean="0"/>
              <a:pPr/>
              <a:t>‹#›</a:t>
            </a:fld>
            <a:endParaRPr lang="en-US"/>
          </a:p>
        </p:txBody>
      </p:sp>
    </p:spTree>
    <p:extLst>
      <p:ext uri="{BB962C8B-B14F-4D97-AF65-F5344CB8AC3E}">
        <p14:creationId xmlns:p14="http://schemas.microsoft.com/office/powerpoint/2010/main" val="3555241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E814DE-DF58-46E0-9706-F8676367DBF5}" type="datetimeFigureOut">
              <a:rPr lang="en-US" smtClean="0"/>
              <a:pPr/>
              <a:t>1/5/2021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D8159-F60E-4444-AF01-0E612615BC4B}" type="slidenum">
              <a:rPr lang="en-US" smtClean="0"/>
              <a:pPr/>
              <a:t>‹#›</a:t>
            </a:fld>
            <a:endParaRPr lang="en-US"/>
          </a:p>
        </p:txBody>
      </p:sp>
    </p:spTree>
    <p:extLst>
      <p:ext uri="{BB962C8B-B14F-4D97-AF65-F5344CB8AC3E}">
        <p14:creationId xmlns:p14="http://schemas.microsoft.com/office/powerpoint/2010/main" val="3276236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84683-AAD1-4EE0-B1B6-B18165D19F83}" type="datetime1">
              <a:rPr lang="en-US" smtClean="0">
                <a:solidFill>
                  <a:prstClr val="black">
                    <a:tint val="75000"/>
                  </a:prstClr>
                </a:solidFill>
              </a:rPr>
              <a:pPr/>
              <a:t>1/5/2021</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90411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23E814DE-DF58-46E0-9706-F8676367DBF5}" type="datetimeFigureOut">
              <a:rPr lang="en-US" smtClean="0"/>
              <a:pPr/>
              <a:t>1/5/2021</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41ED8159-F60E-4444-AF01-0E612615BC4B}" type="slidenum">
              <a:rPr lang="en-US" smtClean="0"/>
              <a:pPr/>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085678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23E814DE-DF58-46E0-9706-F8676367DBF5}" type="datetimeFigureOut">
              <a:rPr lang="en-US" smtClean="0"/>
              <a:pPr/>
              <a:t>1/5/2021</a:t>
            </a:fld>
            <a:endParaRPr lang="en-US"/>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1ED8159-F60E-4444-AF01-0E612615BC4B}" type="slidenum">
              <a:rPr lang="en-US" smtClean="0"/>
              <a:pPr/>
              <a:t>‹#›</a:t>
            </a:fld>
            <a:endParaRPr lang="en-US"/>
          </a:p>
        </p:txBody>
      </p:sp>
    </p:spTree>
    <p:extLst>
      <p:ext uri="{BB962C8B-B14F-4D97-AF65-F5344CB8AC3E}">
        <p14:creationId xmlns:p14="http://schemas.microsoft.com/office/powerpoint/2010/main" val="265481975"/>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hyperlink" Target="file:///F:\ICT%20Anam%202\.ht.pptx"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moshiur.r72@gmail.com" TargetMode="Externa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18.xml"/><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0" y="351268"/>
            <a:ext cx="12192000" cy="2117612"/>
          </a:xfrm>
          <a:prstGeom prst="rect">
            <a:avLst/>
          </a:prstGeom>
          <a:noFill/>
          <a:ln w="9525">
            <a:noFill/>
            <a:miter lim="800000"/>
            <a:headEnd/>
            <a:tailEnd/>
          </a:ln>
          <a:effectLst>
            <a:outerShdw dist="35921" dir="2700000" algn="ctr" rotWithShape="0">
              <a:schemeClr val="bg2"/>
            </a:outerShdw>
          </a:effectLst>
          <a:scene3d>
            <a:camera prst="orthographicFront"/>
            <a:lightRig rig="threePt" dir="t"/>
          </a:scene3d>
          <a:sp3d>
            <a:bevelT/>
          </a:sp3d>
          <a:extLst/>
        </p:spPr>
        <p:txBody>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spcBef>
                <a:spcPts val="0"/>
              </a:spcBef>
              <a:buFontTx/>
              <a:buNone/>
              <a:defRPr/>
            </a:pPr>
            <a:r>
              <a:rPr lang="en-US" sz="16600" b="1" dirty="0" smtClean="0">
                <a:solidFill>
                  <a:schemeClr val="bg1"/>
                </a:solidFill>
                <a:latin typeface="NikoshBAN" pitchFamily="2" charset="0"/>
                <a:cs typeface="NikoshBAN" pitchFamily="2" charset="0"/>
              </a:rPr>
              <a:t>স্বাগতম.html</a:t>
            </a:r>
            <a:endParaRPr lang="en-US" sz="13800" b="1" dirty="0" smtClean="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15559641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861" y="1091504"/>
            <a:ext cx="10651781" cy="2062103"/>
          </a:xfrm>
          <a:prstGeom prst="rect">
            <a:avLst/>
          </a:prstGeom>
        </p:spPr>
        <p:txBody>
          <a:bodyPr wrap="square">
            <a:spAutoFit/>
          </a:bodyPr>
          <a:lstStyle/>
          <a:p>
            <a:pPr algn="just"/>
            <a:r>
              <a:rPr lang="bn-BD" sz="3200" dirty="0">
                <a:solidFill>
                  <a:srgbClr val="002060"/>
                </a:solidFill>
                <a:latin typeface="SolaimanLipi" panose="02000500020000020004" pitchFamily="2" charset="0"/>
                <a:cs typeface="SolaimanLipi" panose="02000500020000020004" pitchFamily="2" charset="0"/>
              </a:rPr>
              <a:t>ওয়েব পেজ হলো এক ধরনের ডকুমেন্ট যা ওয়ার্ল্ড ওয়াইড ওয়েব</a:t>
            </a:r>
            <a:r>
              <a:rPr lang="en-US" sz="3200" dirty="0">
                <a:solidFill>
                  <a:srgbClr val="002060"/>
                </a:solidFill>
                <a:latin typeface="SolaimanLipi" panose="02000500020000020004" pitchFamily="2" charset="0"/>
                <a:cs typeface="SolaimanLipi" panose="02000500020000020004" pitchFamily="2" charset="0"/>
              </a:rPr>
              <a:t> </a:t>
            </a:r>
            <a:r>
              <a:rPr lang="en-US" sz="3200" dirty="0" smtClean="0">
                <a:solidFill>
                  <a:srgbClr val="002060"/>
                </a:solidFill>
                <a:latin typeface="SolaimanLipi" panose="02000500020000020004" pitchFamily="2" charset="0"/>
                <a:cs typeface="SolaimanLipi" panose="02000500020000020004" pitchFamily="2" charset="0"/>
              </a:rPr>
              <a:t>(</a:t>
            </a:r>
            <a:r>
              <a:rPr lang="en-US" sz="3200" dirty="0" smtClean="0">
                <a:solidFill>
                  <a:srgbClr val="002060"/>
                </a:solidFill>
                <a:latin typeface="Times New Roman" panose="02020603050405020304" pitchFamily="18" charset="0"/>
                <a:cs typeface="Times New Roman" panose="02020603050405020304" pitchFamily="18" charset="0"/>
              </a:rPr>
              <a:t>World </a:t>
            </a:r>
            <a:r>
              <a:rPr lang="en-US" sz="3200" dirty="0">
                <a:solidFill>
                  <a:srgbClr val="002060"/>
                </a:solidFill>
                <a:latin typeface="Times New Roman" panose="02020603050405020304" pitchFamily="18" charset="0"/>
                <a:cs typeface="Times New Roman" panose="02020603050405020304" pitchFamily="18" charset="0"/>
              </a:rPr>
              <a:t>Wide </a:t>
            </a:r>
            <a:r>
              <a:rPr lang="en-US" sz="3200" dirty="0" smtClean="0">
                <a:solidFill>
                  <a:srgbClr val="002060"/>
                </a:solidFill>
                <a:latin typeface="Times New Roman" panose="02020603050405020304" pitchFamily="18" charset="0"/>
                <a:cs typeface="Times New Roman" panose="02020603050405020304" pitchFamily="18" charset="0"/>
              </a:rPr>
              <a:t>Web-WWW)</a:t>
            </a:r>
            <a:r>
              <a:rPr lang="bn-BD" sz="3200" dirty="0" smtClean="0">
                <a:solidFill>
                  <a:srgbClr val="002060"/>
                </a:solidFill>
                <a:latin typeface="SolaimanLipi" panose="02000500020000020004" pitchFamily="2" charset="0"/>
                <a:cs typeface="SolaimanLipi" panose="02000500020000020004" pitchFamily="2" charset="0"/>
              </a:rPr>
              <a:t> </a:t>
            </a:r>
            <a:r>
              <a:rPr lang="bn-BD" sz="3200" dirty="0">
                <a:solidFill>
                  <a:srgbClr val="002060"/>
                </a:solidFill>
                <a:latin typeface="SolaimanLipi" panose="02000500020000020004" pitchFamily="2" charset="0"/>
                <a:cs typeface="SolaimanLipi" panose="02000500020000020004" pitchFamily="2" charset="0"/>
              </a:rPr>
              <a:t>ও ইন্টারনেট ব্রাউজারে ব্যবহারের জন্য উপযুক্ত। </a:t>
            </a:r>
            <a:r>
              <a:rPr lang="en-US" sz="3200" dirty="0" err="1" smtClean="0">
                <a:solidFill>
                  <a:srgbClr val="002060"/>
                </a:solidFill>
                <a:latin typeface="SolaimanLipi" panose="02000500020000020004" pitchFamily="2" charset="0"/>
                <a:cs typeface="SolaimanLipi" panose="02000500020000020004" pitchFamily="2" charset="0"/>
              </a:rPr>
              <a:t>ইন্টারনেট</a:t>
            </a:r>
            <a:r>
              <a:rPr lang="en-US" sz="3200" dirty="0" smtClean="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ব্যবহারকারীদের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দেখার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উপযোগী</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সাথে</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সংযুক্ত</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বিভিন্ন</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দেশের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সার্ভারে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রাখা</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ফাইলকে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smtClean="0">
                <a:solidFill>
                  <a:srgbClr val="002060"/>
                </a:solidFill>
                <a:latin typeface="SolaimanLipi" panose="02000500020000020004" pitchFamily="2" charset="0"/>
                <a:cs typeface="SolaimanLipi" panose="02000500020000020004" pitchFamily="2" charset="0"/>
              </a:rPr>
              <a:t>ওয়েবপেইজ</a:t>
            </a:r>
            <a:r>
              <a:rPr lang="en-US" sz="3200" dirty="0" smtClean="0">
                <a:solidFill>
                  <a:srgbClr val="002060"/>
                </a:solidFill>
                <a:latin typeface="SolaimanLipi" panose="02000500020000020004" pitchFamily="2" charset="0"/>
                <a:cs typeface="SolaimanLipi" panose="02000500020000020004" pitchFamily="2" charset="0"/>
              </a:rPr>
              <a:t> </a:t>
            </a:r>
            <a:r>
              <a:rPr lang="en-US" sz="3200" dirty="0" err="1" smtClean="0">
                <a:solidFill>
                  <a:srgbClr val="002060"/>
                </a:solidFill>
                <a:latin typeface="SolaimanLipi" panose="02000500020000020004" pitchFamily="2" charset="0"/>
                <a:cs typeface="SolaimanLipi" panose="02000500020000020004" pitchFamily="2" charset="0"/>
              </a:rPr>
              <a:t>বলে</a:t>
            </a:r>
            <a:r>
              <a:rPr lang="en-US" sz="3200" dirty="0" smtClean="0">
                <a:solidFill>
                  <a:srgbClr val="002060"/>
                </a:solidFill>
                <a:latin typeface="SolaimanLipi" panose="02000500020000020004" pitchFamily="2" charset="0"/>
                <a:cs typeface="SolaimanLipi" panose="02000500020000020004" pitchFamily="2" charset="0"/>
              </a:rPr>
              <a:t>।</a:t>
            </a:r>
            <a:endParaRPr lang="en-US" sz="3200" dirty="0">
              <a:solidFill>
                <a:srgbClr val="002060"/>
              </a:solidFill>
              <a:latin typeface="SolaimanLipi" panose="02000500020000020004" pitchFamily="2" charset="0"/>
              <a:cs typeface="SolaimanLipi" panose="02000500020000020004" pitchFamily="2" charset="0"/>
            </a:endParaRPr>
          </a:p>
        </p:txBody>
      </p:sp>
      <p:sp>
        <p:nvSpPr>
          <p:cNvPr id="9" name="AutoShape 8"/>
          <p:cNvSpPr>
            <a:spLocks noChangeArrowheads="1"/>
          </p:cNvSpPr>
          <p:nvPr/>
        </p:nvSpPr>
        <p:spPr bwMode="auto">
          <a:xfrm>
            <a:off x="1594442" y="208850"/>
            <a:ext cx="3617638" cy="88265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500" b="1" dirty="0" err="1" smtClean="0">
                <a:solidFill>
                  <a:srgbClr val="FF0000"/>
                </a:solidFill>
                <a:latin typeface="SolaimanLipi" panose="02000500020000020004" pitchFamily="2" charset="0"/>
                <a:cs typeface="SolaimanLipi" panose="02000500020000020004" pitchFamily="2" charset="0"/>
              </a:rPr>
              <a:t>ওয়েবপেজ</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a:solidFill>
                  <a:srgbClr val="FF0000"/>
                </a:solidFill>
                <a:latin typeface="SolaimanLipi" panose="02000500020000020004" pitchFamily="2" charset="0"/>
                <a:cs typeface="SolaimanLipi" panose="02000500020000020004" pitchFamily="2" charset="0"/>
              </a:rPr>
              <a:t>কী</a:t>
            </a:r>
            <a:r>
              <a:rPr lang="en-US" sz="4500" b="1" dirty="0">
                <a:solidFill>
                  <a:srgbClr val="FF0000"/>
                </a:solidFill>
                <a:latin typeface="SolaimanLipi" panose="02000500020000020004" pitchFamily="2" charset="0"/>
                <a:cs typeface="SolaimanLipi" panose="02000500020000020004" pitchFamily="2" charset="0"/>
              </a:rPr>
              <a:t>?</a:t>
            </a:r>
          </a:p>
        </p:txBody>
      </p:sp>
      <p:sp>
        <p:nvSpPr>
          <p:cNvPr id="14" name="AutoShape 8"/>
          <p:cNvSpPr>
            <a:spLocks noChangeArrowheads="1"/>
          </p:cNvSpPr>
          <p:nvPr/>
        </p:nvSpPr>
        <p:spPr bwMode="auto">
          <a:xfrm>
            <a:off x="1607437" y="3415547"/>
            <a:ext cx="7236117" cy="882654"/>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500" b="1" dirty="0" err="1" smtClean="0">
                <a:solidFill>
                  <a:srgbClr val="FF0000"/>
                </a:solidFill>
                <a:latin typeface="SolaimanLipi" panose="02000500020000020004" pitchFamily="2" charset="0"/>
                <a:cs typeface="SolaimanLipi" panose="02000500020000020004" pitchFamily="2" charset="0"/>
              </a:rPr>
              <a:t>ওয়েবপেজে</a:t>
            </a:r>
            <a:r>
              <a:rPr lang="en-US" sz="4500" b="1" dirty="0" smtClean="0">
                <a:solidFill>
                  <a:srgbClr val="FF0000"/>
                </a:solidFill>
                <a:latin typeface="SolaimanLipi" panose="02000500020000020004" pitchFamily="2" charset="0"/>
                <a:cs typeface="SolaimanLipi" panose="02000500020000020004" pitchFamily="2" charset="0"/>
              </a:rPr>
              <a:t> </a:t>
            </a:r>
            <a:r>
              <a:rPr lang="bn-IN" sz="4500" b="1" dirty="0" smtClean="0">
                <a:solidFill>
                  <a:srgbClr val="FF0000"/>
                </a:solidFill>
                <a:latin typeface="SolaimanLipi" panose="02000500020000020004" pitchFamily="2" charset="0"/>
                <a:cs typeface="SolaimanLipi" panose="02000500020000020004" pitchFamily="2" charset="0"/>
              </a:rPr>
              <a:t>কী কী</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তথ্য</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থাকতে</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পারে</a:t>
            </a:r>
            <a:r>
              <a:rPr lang="en-US" sz="4500" b="1" dirty="0" smtClean="0">
                <a:solidFill>
                  <a:srgbClr val="FF0000"/>
                </a:solidFill>
                <a:latin typeface="SolaimanLipi" panose="02000500020000020004" pitchFamily="2" charset="0"/>
                <a:cs typeface="SolaimanLipi" panose="02000500020000020004" pitchFamily="2" charset="0"/>
              </a:rPr>
              <a:t>?</a:t>
            </a:r>
            <a:endParaRPr lang="en-US" sz="4500" b="1" dirty="0">
              <a:solidFill>
                <a:srgbClr val="FF0000"/>
              </a:solidFill>
              <a:latin typeface="SolaimanLipi" panose="02000500020000020004" pitchFamily="2" charset="0"/>
              <a:cs typeface="SolaimanLipi" panose="02000500020000020004" pitchFamily="2" charset="0"/>
            </a:endParaRPr>
          </a:p>
        </p:txBody>
      </p:sp>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6168" y="4494115"/>
            <a:ext cx="2905635" cy="1415487"/>
          </a:xfrm>
          <a:prstGeom prst="rect">
            <a:avLst/>
          </a:prstGeom>
        </p:spPr>
      </p:pic>
      <p:sp>
        <p:nvSpPr>
          <p:cNvPr id="21" name="TextBox 20"/>
          <p:cNvSpPr txBox="1"/>
          <p:nvPr/>
        </p:nvSpPr>
        <p:spPr>
          <a:xfrm>
            <a:off x="334618" y="4898278"/>
            <a:ext cx="1911626" cy="769441"/>
          </a:xfrm>
          <a:prstGeom prst="rect">
            <a:avLst/>
          </a:prstGeom>
          <a:noFill/>
        </p:spPr>
        <p:txBody>
          <a:bodyPr wrap="square" rtlCol="0">
            <a:spAutoFit/>
          </a:bodyPr>
          <a:lstStyle/>
          <a:p>
            <a:pPr algn="ctr"/>
            <a:r>
              <a:rPr lang="en-US" sz="4400" dirty="0" smtClean="0">
                <a:latin typeface="Times New Roman" panose="02020603050405020304" pitchFamily="18" charset="0"/>
                <a:cs typeface="Times New Roman" panose="02020603050405020304" pitchFamily="18" charset="0"/>
              </a:rPr>
              <a:t>ICT</a:t>
            </a:r>
            <a:endParaRPr lang="en-US" sz="44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752385" y="5928148"/>
            <a:ext cx="1412074" cy="784830"/>
          </a:xfrm>
          <a:prstGeom prst="rect">
            <a:avLst/>
          </a:prstGeom>
          <a:noFill/>
        </p:spPr>
        <p:txBody>
          <a:bodyPr wrap="square" rtlCol="0">
            <a:spAutoFit/>
          </a:bodyPr>
          <a:lstStyle/>
          <a:p>
            <a:r>
              <a:rPr lang="en-US" sz="4500" b="1" dirty="0" err="1" smtClean="0">
                <a:solidFill>
                  <a:srgbClr val="FF0000"/>
                </a:solidFill>
                <a:latin typeface="SolaimanLipi" panose="02000500020000020004" pitchFamily="2" charset="0"/>
                <a:cs typeface="SolaimanLipi" panose="02000500020000020004" pitchFamily="2" charset="0"/>
              </a:rPr>
              <a:t>টেক্সট</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17" name="TextBox 16"/>
          <p:cNvSpPr txBox="1"/>
          <p:nvPr/>
        </p:nvSpPr>
        <p:spPr>
          <a:xfrm>
            <a:off x="3382948" y="5917819"/>
            <a:ext cx="1412074" cy="784830"/>
          </a:xfrm>
          <a:prstGeom prst="rect">
            <a:avLst/>
          </a:prstGeom>
          <a:noFill/>
        </p:spPr>
        <p:txBody>
          <a:bodyPr wrap="square" rtlCol="0">
            <a:spAutoFit/>
          </a:bodyPr>
          <a:lstStyle/>
          <a:p>
            <a:r>
              <a:rPr lang="en-US" sz="4500" b="1" dirty="0" err="1" smtClean="0">
                <a:solidFill>
                  <a:srgbClr val="FF0000"/>
                </a:solidFill>
                <a:latin typeface="SolaimanLipi" panose="02000500020000020004" pitchFamily="2" charset="0"/>
                <a:cs typeface="SolaimanLipi" panose="02000500020000020004" pitchFamily="2" charset="0"/>
              </a:rPr>
              <a:t>ইমেজ</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19" name="TextBox 18"/>
          <p:cNvSpPr txBox="1"/>
          <p:nvPr/>
        </p:nvSpPr>
        <p:spPr>
          <a:xfrm>
            <a:off x="5669962" y="5895213"/>
            <a:ext cx="1412074" cy="784830"/>
          </a:xfrm>
          <a:prstGeom prst="rect">
            <a:avLst/>
          </a:prstGeom>
          <a:noFill/>
        </p:spPr>
        <p:txBody>
          <a:bodyPr wrap="square" rtlCol="0">
            <a:spAutoFit/>
          </a:bodyPr>
          <a:lstStyle/>
          <a:p>
            <a:r>
              <a:rPr lang="en-US" sz="4500" b="1" dirty="0" err="1" smtClean="0">
                <a:solidFill>
                  <a:srgbClr val="FF0000"/>
                </a:solidFill>
                <a:latin typeface="SolaimanLipi" panose="02000500020000020004" pitchFamily="2" charset="0"/>
                <a:cs typeface="SolaimanLipi" panose="02000500020000020004" pitchFamily="2" charset="0"/>
              </a:rPr>
              <a:t>অডিও</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3" name="TextBox 2"/>
          <p:cNvSpPr txBox="1"/>
          <p:nvPr/>
        </p:nvSpPr>
        <p:spPr>
          <a:xfrm>
            <a:off x="7354386" y="4682835"/>
            <a:ext cx="2403565"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000" b="1" dirty="0" smtClean="0">
                <a:solidFill>
                  <a:srgbClr val="002060"/>
                </a:solidFill>
                <a:latin typeface="Lucida Handwriting" pitchFamily="66" charset="0"/>
                <a:cs typeface="SolaimanLipi" pitchFamily="2" charset="0"/>
              </a:rPr>
              <a:t>Sky Net Computer</a:t>
            </a:r>
            <a:endParaRPr lang="en-US" sz="3000" b="1" dirty="0">
              <a:solidFill>
                <a:srgbClr val="002060"/>
              </a:solidFill>
              <a:latin typeface="Lucida Handwriting" pitchFamily="66" charset="0"/>
              <a:cs typeface="SolaimanLipi" pitchFamily="2" charset="0"/>
            </a:endParaRPr>
          </a:p>
        </p:txBody>
      </p:sp>
      <p:sp>
        <p:nvSpPr>
          <p:cNvPr id="23" name="TextBox 22"/>
          <p:cNvSpPr txBox="1"/>
          <p:nvPr/>
        </p:nvSpPr>
        <p:spPr>
          <a:xfrm>
            <a:off x="7474326" y="5895535"/>
            <a:ext cx="2260517" cy="784830"/>
          </a:xfrm>
          <a:prstGeom prst="rect">
            <a:avLst/>
          </a:prstGeom>
          <a:noFill/>
        </p:spPr>
        <p:txBody>
          <a:bodyPr wrap="square" rtlCol="0">
            <a:spAutoFit/>
          </a:bodyPr>
          <a:lstStyle/>
          <a:p>
            <a:r>
              <a:rPr lang="en-US" sz="4500" b="1" dirty="0" err="1" smtClean="0">
                <a:solidFill>
                  <a:srgbClr val="FF0000"/>
                </a:solidFill>
                <a:latin typeface="SolaimanLipi" panose="02000500020000020004" pitchFamily="2" charset="0"/>
                <a:cs typeface="SolaimanLipi" panose="02000500020000020004" pitchFamily="2" charset="0"/>
              </a:rPr>
              <a:t>অ্যানিমেশন</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24" name="TextBox 23"/>
          <p:cNvSpPr txBox="1"/>
          <p:nvPr/>
        </p:nvSpPr>
        <p:spPr>
          <a:xfrm>
            <a:off x="9842541" y="5909602"/>
            <a:ext cx="2260517" cy="784830"/>
          </a:xfrm>
          <a:prstGeom prst="rect">
            <a:avLst/>
          </a:prstGeom>
          <a:noFill/>
        </p:spPr>
        <p:txBody>
          <a:bodyPr wrap="square" rtlCol="0">
            <a:spAutoFit/>
          </a:bodyPr>
          <a:lstStyle/>
          <a:p>
            <a:r>
              <a:rPr lang="en-US" sz="4500" b="1" dirty="0" err="1" smtClean="0">
                <a:solidFill>
                  <a:srgbClr val="FF0000"/>
                </a:solidFill>
                <a:latin typeface="SolaimanLipi" panose="02000500020000020004" pitchFamily="2" charset="0"/>
                <a:cs typeface="SolaimanLipi" panose="02000500020000020004" pitchFamily="2" charset="0"/>
              </a:rPr>
              <a:t>ভিডিও</a:t>
            </a:r>
            <a:endParaRPr lang="en-US" sz="4500" b="1" dirty="0">
              <a:solidFill>
                <a:srgbClr val="FF0000"/>
              </a:solidFill>
              <a:latin typeface="SolaimanLipi" panose="02000500020000020004" pitchFamily="2" charset="0"/>
              <a:cs typeface="SolaimanLipi" panose="02000500020000020004"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6096" y="4697038"/>
            <a:ext cx="1259320" cy="104180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27133" y="4616356"/>
            <a:ext cx="1569927" cy="1252601"/>
          </a:xfrm>
          <a:prstGeom prst="rect">
            <a:avLst/>
          </a:prstGeom>
        </p:spPr>
      </p:pic>
    </p:spTree>
    <p:extLst>
      <p:ext uri="{BB962C8B-B14F-4D97-AF65-F5344CB8AC3E}">
        <p14:creationId xmlns:p14="http://schemas.microsoft.com/office/powerpoint/2010/main" val="192422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circle(in)">
                                      <p:cBhvr>
                                        <p:cTn id="17" dur="20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circle(in)">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45" presetClass="entr" presetSubtype="0" repeatCount="indefinite"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2000"/>
                                        <p:tgtEl>
                                          <p:spTgt spid="3"/>
                                        </p:tgtEl>
                                      </p:cBhvr>
                                    </p:animEffect>
                                    <p:anim calcmode="lin" valueType="num">
                                      <p:cBhvr>
                                        <p:cTn id="38" dur="2000" fill="hold"/>
                                        <p:tgtEl>
                                          <p:spTgt spid="3"/>
                                        </p:tgtEl>
                                        <p:attrNameLst>
                                          <p:attrName>ppt_w</p:attrName>
                                        </p:attrNameLst>
                                      </p:cBhvr>
                                      <p:tavLst>
                                        <p:tav tm="0" fmla="#ppt_w*sin(2.5*pi*$)">
                                          <p:val>
                                            <p:fltVal val="0"/>
                                          </p:val>
                                        </p:tav>
                                        <p:tav tm="100000">
                                          <p:val>
                                            <p:fltVal val="1"/>
                                          </p:val>
                                        </p:tav>
                                      </p:tavLst>
                                    </p:anim>
                                    <p:anim calcmode="lin" valueType="num">
                                      <p:cBhvr>
                                        <p:cTn id="3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grpId="0" nodeType="click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circle(in)">
                                      <p:cBhvr>
                                        <p:cTn id="44" dur="2000"/>
                                        <p:tgtEl>
                                          <p:spTgt spid="2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p:bldP spid="22" grpId="0"/>
      <p:bldP spid="17" grpId="0"/>
      <p:bldP spid="19" grpId="0"/>
      <p:bldP spid="3" grpId="0" animBg="1"/>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3434" y="4264616"/>
            <a:ext cx="11213515" cy="2246769"/>
          </a:xfrm>
          <a:prstGeom prst="rect">
            <a:avLst/>
          </a:prstGeom>
        </p:spPr>
        <p:txBody>
          <a:bodyPr wrap="square">
            <a:spAutoFit/>
          </a:bodyPr>
          <a:lstStyle/>
          <a:p>
            <a:pPr algn="just"/>
            <a:r>
              <a:rPr lang="en-US" sz="3500" dirty="0" err="1" smtClean="0">
                <a:solidFill>
                  <a:srgbClr val="002060"/>
                </a:solidFill>
                <a:latin typeface="SolaimanLipi" panose="02000500020000020004" pitchFamily="2" charset="0"/>
                <a:cs typeface="SolaimanLipi" panose="02000500020000020004" pitchFamily="2" charset="0"/>
              </a:rPr>
              <a:t>এক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একাধিক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সমন্বয়ে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প্রেজেন্টেশন</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ওয়েবসাইট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সুতরাং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একই</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ডোমেইনের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অধীনে</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পরস্পর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সংযোগযোগ্য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একধিক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পেজের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সমষ্টিকে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ওয়েবসাইট</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বলে</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ওয়েবে</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প্রথম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ঢুকলে</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প্রদর্শিত</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হয়</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তাকে</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হোম</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পেইজ</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বলে</a:t>
            </a:r>
            <a:r>
              <a:rPr lang="en-US" sz="3500" dirty="0">
                <a:solidFill>
                  <a:srgbClr val="002060"/>
                </a:solidFill>
                <a:latin typeface="SolaimanLipi" panose="02000500020000020004" pitchFamily="2" charset="0"/>
                <a:cs typeface="SolaimanLipi" panose="02000500020000020004" pitchFamily="2" charset="0"/>
              </a:rPr>
              <a:t>।</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2195" r="12381"/>
          <a:stretch/>
        </p:blipFill>
        <p:spPr>
          <a:xfrm>
            <a:off x="0" y="-1"/>
            <a:ext cx="6878472" cy="3698543"/>
          </a:xfrm>
          <a:prstGeom prst="rect">
            <a:avLst/>
          </a:prstGeom>
        </p:spPr>
      </p:pic>
      <p:sp>
        <p:nvSpPr>
          <p:cNvPr id="3" name="TextBox 2"/>
          <p:cNvSpPr txBox="1"/>
          <p:nvPr/>
        </p:nvSpPr>
        <p:spPr>
          <a:xfrm>
            <a:off x="6878472" y="344719"/>
            <a:ext cx="3043451" cy="553998"/>
          </a:xfrm>
          <a:prstGeom prst="rect">
            <a:avLst/>
          </a:prstGeom>
          <a:noFill/>
        </p:spPr>
        <p:txBody>
          <a:bodyPr wrap="square" rtlCol="0">
            <a:spAutoFit/>
          </a:bodyPr>
          <a:lstStyle/>
          <a:p>
            <a:r>
              <a:rPr lang="en-US" sz="3000" dirty="0" err="1" smtClean="0">
                <a:solidFill>
                  <a:srgbClr val="002060"/>
                </a:solidFill>
                <a:latin typeface="SolaimanLipi" panose="02000500020000020004" pitchFamily="2" charset="0"/>
                <a:cs typeface="SolaimanLipi" panose="02000500020000020004" pitchFamily="2" charset="0"/>
              </a:rPr>
              <a:t>ছবিতে</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কি</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দেখতে</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পাচ্ছি</a:t>
            </a:r>
            <a:r>
              <a:rPr lang="en-US" sz="3000" dirty="0" smtClean="0">
                <a:solidFill>
                  <a:srgbClr val="002060"/>
                </a:solidFill>
                <a:latin typeface="SolaimanLipi" panose="02000500020000020004" pitchFamily="2" charset="0"/>
                <a:cs typeface="SolaimanLipi" panose="02000500020000020004" pitchFamily="2" charset="0"/>
              </a:rPr>
              <a:t>?</a:t>
            </a:r>
            <a:endParaRPr lang="en-US" sz="3000" dirty="0">
              <a:solidFill>
                <a:srgbClr val="002060"/>
              </a:solidFill>
              <a:latin typeface="SolaimanLipi" panose="02000500020000020004" pitchFamily="2" charset="0"/>
              <a:cs typeface="SolaimanLipi" panose="02000500020000020004" pitchFamily="2" charset="0"/>
            </a:endParaRPr>
          </a:p>
        </p:txBody>
      </p:sp>
      <p:sp>
        <p:nvSpPr>
          <p:cNvPr id="5" name="TextBox 4"/>
          <p:cNvSpPr txBox="1"/>
          <p:nvPr/>
        </p:nvSpPr>
        <p:spPr>
          <a:xfrm>
            <a:off x="7990764" y="835126"/>
            <a:ext cx="3125336" cy="553998"/>
          </a:xfrm>
          <a:prstGeom prst="rect">
            <a:avLst/>
          </a:prstGeom>
          <a:noFill/>
        </p:spPr>
        <p:txBody>
          <a:bodyPr wrap="square" rtlCol="0">
            <a:spAutoFit/>
          </a:bodyPr>
          <a:lstStyle/>
          <a:p>
            <a:r>
              <a:rPr lang="en-US" sz="3000" dirty="0" err="1" smtClean="0">
                <a:solidFill>
                  <a:srgbClr val="002060"/>
                </a:solidFill>
                <a:latin typeface="SolaimanLipi" panose="02000500020000020004" pitchFamily="2" charset="0"/>
                <a:cs typeface="SolaimanLipi" panose="02000500020000020004" pitchFamily="2" charset="0"/>
              </a:rPr>
              <a:t>কয়েকটি</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ওয়েবপেজ</a:t>
            </a:r>
            <a:r>
              <a:rPr lang="en-US" sz="3000" dirty="0" smtClean="0">
                <a:solidFill>
                  <a:srgbClr val="002060"/>
                </a:solidFill>
                <a:latin typeface="SolaimanLipi" panose="02000500020000020004" pitchFamily="2" charset="0"/>
                <a:cs typeface="SolaimanLipi" panose="02000500020000020004" pitchFamily="2" charset="0"/>
              </a:rPr>
              <a:t>?</a:t>
            </a:r>
            <a:endParaRPr lang="en-US" sz="3000" dirty="0">
              <a:solidFill>
                <a:srgbClr val="002060"/>
              </a:solidFill>
              <a:latin typeface="SolaimanLipi" panose="02000500020000020004" pitchFamily="2" charset="0"/>
              <a:cs typeface="SolaimanLipi" panose="02000500020000020004" pitchFamily="2" charset="0"/>
            </a:endParaRPr>
          </a:p>
        </p:txBody>
      </p:sp>
      <p:sp>
        <p:nvSpPr>
          <p:cNvPr id="6" name="TextBox 5"/>
          <p:cNvSpPr txBox="1"/>
          <p:nvPr/>
        </p:nvSpPr>
        <p:spPr>
          <a:xfrm>
            <a:off x="6878472" y="1434013"/>
            <a:ext cx="5349921" cy="1015663"/>
          </a:xfrm>
          <a:prstGeom prst="rect">
            <a:avLst/>
          </a:prstGeom>
          <a:noFill/>
        </p:spPr>
        <p:txBody>
          <a:bodyPr wrap="square" rtlCol="0">
            <a:spAutoFit/>
          </a:bodyPr>
          <a:lstStyle/>
          <a:p>
            <a:r>
              <a:rPr lang="en-US" sz="3000" dirty="0" err="1">
                <a:solidFill>
                  <a:srgbClr val="002060"/>
                </a:solidFill>
                <a:latin typeface="SolaimanLipi" panose="02000500020000020004" pitchFamily="2" charset="0"/>
                <a:cs typeface="SolaimanLipi" panose="02000500020000020004" pitchFamily="2" charset="0"/>
              </a:rPr>
              <a:t>কয়েকটি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ওয়েবপেজের</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সমষ্টিকে</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কি</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বলা</a:t>
            </a:r>
            <a:r>
              <a:rPr lang="en-US" sz="3000" dirty="0" smtClean="0">
                <a:solidFill>
                  <a:srgbClr val="002060"/>
                </a:solidFill>
                <a:latin typeface="SolaimanLipi" panose="02000500020000020004" pitchFamily="2" charset="0"/>
                <a:cs typeface="SolaimanLipi" panose="02000500020000020004" pitchFamily="2" charset="0"/>
              </a:rPr>
              <a:t> </a:t>
            </a:r>
            <a:r>
              <a:rPr lang="en-US" sz="3000" dirty="0" err="1" smtClean="0">
                <a:solidFill>
                  <a:srgbClr val="002060"/>
                </a:solidFill>
                <a:latin typeface="SolaimanLipi" panose="02000500020000020004" pitchFamily="2" charset="0"/>
                <a:cs typeface="SolaimanLipi" panose="02000500020000020004" pitchFamily="2" charset="0"/>
              </a:rPr>
              <a:t>যায়</a:t>
            </a:r>
            <a:r>
              <a:rPr lang="en-US" sz="3000" dirty="0" smtClean="0">
                <a:solidFill>
                  <a:srgbClr val="002060"/>
                </a:solidFill>
                <a:latin typeface="SolaimanLipi" panose="02000500020000020004" pitchFamily="2" charset="0"/>
                <a:cs typeface="SolaimanLipi" panose="02000500020000020004" pitchFamily="2" charset="0"/>
              </a:rPr>
              <a:t>?</a:t>
            </a:r>
            <a:endParaRPr lang="en-US" sz="3000" dirty="0">
              <a:solidFill>
                <a:srgbClr val="002060"/>
              </a:solidFill>
              <a:latin typeface="SolaimanLipi" panose="02000500020000020004" pitchFamily="2" charset="0"/>
              <a:cs typeface="SolaimanLipi" panose="02000500020000020004" pitchFamily="2" charset="0"/>
            </a:endParaRPr>
          </a:p>
        </p:txBody>
      </p:sp>
      <p:sp>
        <p:nvSpPr>
          <p:cNvPr id="7" name="TextBox 6"/>
          <p:cNvSpPr txBox="1"/>
          <p:nvPr/>
        </p:nvSpPr>
        <p:spPr>
          <a:xfrm>
            <a:off x="7990764" y="2061364"/>
            <a:ext cx="1699146" cy="553998"/>
          </a:xfrm>
          <a:prstGeom prst="rect">
            <a:avLst/>
          </a:prstGeom>
          <a:noFill/>
        </p:spPr>
        <p:txBody>
          <a:bodyPr wrap="square" rtlCol="0">
            <a:spAutoFit/>
          </a:bodyPr>
          <a:lstStyle/>
          <a:p>
            <a:r>
              <a:rPr lang="en-US" sz="3000" dirty="0" err="1" smtClean="0">
                <a:solidFill>
                  <a:srgbClr val="002060"/>
                </a:solidFill>
                <a:latin typeface="SolaimanLipi" panose="02000500020000020004" pitchFamily="2" charset="0"/>
                <a:cs typeface="SolaimanLipi" panose="02000500020000020004" pitchFamily="2" charset="0"/>
              </a:rPr>
              <a:t>ওয়েবসাইট</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2191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heel(1)">
                                      <p:cBhvr>
                                        <p:cTn id="3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38030" y="4290479"/>
            <a:ext cx="10654463" cy="630942"/>
          </a:xfrm>
          <a:prstGeom prst="rect">
            <a:avLst/>
          </a:prstGeom>
          <a:solidFill>
            <a:srgbClr val="00B050"/>
          </a:solidFill>
        </p:spPr>
        <p:txBody>
          <a:bodyPr wrap="square">
            <a:spAutoFit/>
          </a:bodyPr>
          <a:lstStyle/>
          <a:p>
            <a:r>
              <a:rPr lang="en-US" sz="3500" b="1" dirty="0" err="1" smtClean="0">
                <a:solidFill>
                  <a:srgbClr val="002060"/>
                </a:solidFill>
                <a:latin typeface="SolaimanLipi" panose="02000500020000020004" pitchFamily="2" charset="0"/>
                <a:cs typeface="SolaimanLipi" panose="02000500020000020004" pitchFamily="2" charset="0"/>
              </a:rPr>
              <a:t>যে</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কম্পিউটার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থেকে</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আমরা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ওয়েব</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পেইজ</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ব্রাউজ</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করি</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002060"/>
                </a:solidFill>
                <a:latin typeface="SolaimanLipi" panose="02000500020000020004" pitchFamily="2" charset="0"/>
                <a:cs typeface="SolaimanLipi" panose="02000500020000020004" pitchFamily="2" charset="0"/>
              </a:rPr>
              <a:t>তাই</a:t>
            </a:r>
            <a:r>
              <a:rPr lang="en-US" sz="3500" b="1" dirty="0">
                <a:solidFill>
                  <a:srgbClr val="002060"/>
                </a:solidFill>
                <a:latin typeface="SolaimanLipi" panose="02000500020000020004" pitchFamily="2" charset="0"/>
                <a:cs typeface="SolaimanLipi" panose="02000500020000020004" pitchFamily="2" charset="0"/>
              </a:rPr>
              <a:t> </a:t>
            </a:r>
            <a:r>
              <a:rPr lang="en-US" sz="3500" b="1" dirty="0" err="1">
                <a:solidFill>
                  <a:srgbClr val="FF0000"/>
                </a:solidFill>
                <a:latin typeface="SolaimanLipi" panose="02000500020000020004" pitchFamily="2" charset="0"/>
                <a:cs typeface="SolaimanLipi" panose="02000500020000020004" pitchFamily="2" charset="0"/>
              </a:rPr>
              <a:t>ক্লায়েন্ট কম্পিউটার</a:t>
            </a:r>
            <a:r>
              <a:rPr lang="en-US" sz="3500" b="1" dirty="0" smtClean="0">
                <a:solidFill>
                  <a:srgbClr val="002060"/>
                </a:solidFill>
                <a:latin typeface="SolaimanLipi" panose="02000500020000020004" pitchFamily="2" charset="0"/>
                <a:cs typeface="SolaimanLipi" panose="02000500020000020004" pitchFamily="2" charset="0"/>
              </a:rPr>
              <a:t>।</a:t>
            </a:r>
            <a:endParaRPr lang="en-US" sz="3500" b="1" dirty="0">
              <a:solidFill>
                <a:srgbClr val="002060"/>
              </a:solidFill>
              <a:latin typeface="SolaimanLipi" panose="02000500020000020004" pitchFamily="2" charset="0"/>
              <a:cs typeface="SolaimanLipi" panose="02000500020000020004" pitchFamily="2" charset="0"/>
            </a:endParaRPr>
          </a:p>
        </p:txBody>
      </p:sp>
      <p:sp>
        <p:nvSpPr>
          <p:cNvPr id="6" name="AutoShape 8"/>
          <p:cNvSpPr>
            <a:spLocks noChangeArrowheads="1"/>
          </p:cNvSpPr>
          <p:nvPr/>
        </p:nvSpPr>
        <p:spPr bwMode="auto">
          <a:xfrm>
            <a:off x="1346038" y="3483297"/>
            <a:ext cx="4937196" cy="698268"/>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500" b="1" dirty="0" err="1" smtClean="0">
                <a:solidFill>
                  <a:srgbClr val="FF0000"/>
                </a:solidFill>
                <a:latin typeface="SolaimanLipi" panose="02000500020000020004" pitchFamily="2" charset="0"/>
                <a:cs typeface="SolaimanLipi" panose="02000500020000020004" pitchFamily="2" charset="0"/>
              </a:rPr>
              <a:t>ক্লায়েন্ট</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কম্পিউটার</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কী</a:t>
            </a:r>
            <a:r>
              <a:rPr lang="en-US" sz="4800" spc="-150" dirty="0" smtClean="0">
                <a:latin typeface="NikoshBAN" pitchFamily="2" charset="0"/>
                <a:cs typeface="NikoshBAN" pitchFamily="2" charset="0"/>
              </a:rPr>
              <a:t>?</a:t>
            </a:r>
            <a:endParaRPr lang="en-US" sz="4800" dirty="0">
              <a:latin typeface="NikoshBAN" panose="02000000000000000000" pitchFamily="2" charset="0"/>
              <a:cs typeface="NikoshBAN" panose="02000000000000000000" pitchFamily="2" charset="0"/>
            </a:endParaRPr>
          </a:p>
        </p:txBody>
      </p:sp>
      <p:sp>
        <p:nvSpPr>
          <p:cNvPr id="9" name="AutoShape 8"/>
          <p:cNvSpPr>
            <a:spLocks noChangeArrowheads="1"/>
          </p:cNvSpPr>
          <p:nvPr/>
        </p:nvSpPr>
        <p:spPr bwMode="auto">
          <a:xfrm>
            <a:off x="1346038" y="5001450"/>
            <a:ext cx="4728191" cy="698268"/>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500" b="1" dirty="0" err="1" smtClean="0">
                <a:solidFill>
                  <a:srgbClr val="FF0000"/>
                </a:solidFill>
                <a:latin typeface="SolaimanLipi" panose="02000500020000020004" pitchFamily="2" charset="0"/>
                <a:cs typeface="SolaimanLipi" panose="02000500020000020004" pitchFamily="2" charset="0"/>
              </a:rPr>
              <a:t>সার্ভার</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কম্পিউটার</a:t>
            </a:r>
            <a:r>
              <a:rPr lang="en-US" sz="4500" b="1" dirty="0" smtClean="0">
                <a:solidFill>
                  <a:srgbClr val="FF0000"/>
                </a:solidFill>
                <a:latin typeface="SolaimanLipi" panose="02000500020000020004" pitchFamily="2" charset="0"/>
                <a:cs typeface="SolaimanLipi" panose="02000500020000020004" pitchFamily="2" charset="0"/>
              </a:rPr>
              <a:t> </a:t>
            </a:r>
            <a:r>
              <a:rPr lang="en-US" sz="4500" b="1" dirty="0" err="1" smtClean="0">
                <a:solidFill>
                  <a:srgbClr val="FF0000"/>
                </a:solidFill>
                <a:latin typeface="SolaimanLipi" panose="02000500020000020004" pitchFamily="2" charset="0"/>
                <a:cs typeface="SolaimanLipi" panose="02000500020000020004" pitchFamily="2" charset="0"/>
              </a:rPr>
              <a:t>কী</a:t>
            </a:r>
            <a:r>
              <a:rPr lang="en-US" sz="4500" b="1" dirty="0" smtClean="0">
                <a:solidFill>
                  <a:srgbClr val="FF0000"/>
                </a:solidFill>
                <a:latin typeface="SolaimanLipi" panose="02000500020000020004" pitchFamily="2" charset="0"/>
                <a:cs typeface="SolaimanLipi" panose="02000500020000020004" pitchFamily="2" charset="0"/>
              </a:rPr>
              <a:t>?</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11" name="Rectangle 10"/>
          <p:cNvSpPr/>
          <p:nvPr/>
        </p:nvSpPr>
        <p:spPr>
          <a:xfrm>
            <a:off x="1138030" y="5801547"/>
            <a:ext cx="10549683" cy="584775"/>
          </a:xfrm>
          <a:prstGeom prst="rect">
            <a:avLst/>
          </a:prstGeom>
          <a:solidFill>
            <a:srgbClr val="00B0F0"/>
          </a:solidFill>
        </p:spPr>
        <p:txBody>
          <a:bodyPr wrap="none">
            <a:spAutoFit/>
          </a:bodyPr>
          <a:lstStyle/>
          <a:p>
            <a:r>
              <a:rPr lang="en-US" sz="3200" b="1" dirty="0" err="1">
                <a:solidFill>
                  <a:srgbClr val="002060"/>
                </a:solidFill>
                <a:latin typeface="SolaimanLipi" panose="02000500020000020004" pitchFamily="2" charset="0"/>
                <a:cs typeface="SolaimanLipi" panose="02000500020000020004" pitchFamily="2" charset="0"/>
              </a:rPr>
              <a:t>ওয়েব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পেইজ</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smtClean="0">
                <a:solidFill>
                  <a:srgbClr val="002060"/>
                </a:solidFill>
                <a:latin typeface="SolaimanLipi" panose="02000500020000020004" pitchFamily="2" charset="0"/>
                <a:cs typeface="SolaimanLipi" panose="02000500020000020004" pitchFamily="2" charset="0"/>
              </a:rPr>
              <a:t>ওয়েবসাইট</a:t>
            </a:r>
            <a:r>
              <a:rPr lang="en-US" sz="3200" b="1" dirty="0" smtClean="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যে</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সার্ভারে</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সংরক্ষিত</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থাকে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তাকে</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বলা</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হয়</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002060"/>
                </a:solidFill>
                <a:latin typeface="SolaimanLipi" panose="02000500020000020004" pitchFamily="2" charset="0"/>
                <a:cs typeface="SolaimanLipi" panose="02000500020000020004" pitchFamily="2" charset="0"/>
              </a:rPr>
              <a:t>ওয়েব</a:t>
            </a:r>
            <a:r>
              <a:rPr lang="en-US" sz="3200" b="1" dirty="0">
                <a:solidFill>
                  <a:srgbClr val="002060"/>
                </a:solidFill>
                <a:latin typeface="SolaimanLipi" panose="02000500020000020004" pitchFamily="2" charset="0"/>
                <a:cs typeface="SolaimanLipi" panose="02000500020000020004" pitchFamily="2" charset="0"/>
              </a:rPr>
              <a:t> </a:t>
            </a:r>
            <a:r>
              <a:rPr lang="en-US" sz="3200" b="1" dirty="0" err="1">
                <a:solidFill>
                  <a:srgbClr val="FF0000"/>
                </a:solidFill>
                <a:latin typeface="SolaimanLipi" panose="02000500020000020004" pitchFamily="2" charset="0"/>
                <a:cs typeface="SolaimanLipi" panose="02000500020000020004" pitchFamily="2" charset="0"/>
              </a:rPr>
              <a:t>সার্ভার</a:t>
            </a:r>
            <a:r>
              <a:rPr lang="en-US" sz="3200" b="1" dirty="0">
                <a:solidFill>
                  <a:srgbClr val="002060"/>
                </a:solidFill>
                <a:latin typeface="SolaimanLipi" panose="02000500020000020004" pitchFamily="2" charset="0"/>
                <a:cs typeface="SolaimanLipi" panose="02000500020000020004" pitchFamily="2" charset="0"/>
              </a:rPr>
              <a:t>। </a:t>
            </a:r>
          </a:p>
        </p:txBody>
      </p:sp>
      <p:pic>
        <p:nvPicPr>
          <p:cNvPr id="4098" name="Picture 2" descr="Client-server-mod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753" y="0"/>
            <a:ext cx="7090519" cy="3082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8582297" y="1933303"/>
            <a:ext cx="2265364" cy="646331"/>
          </a:xfrm>
          <a:prstGeom prst="rect">
            <a:avLst/>
          </a:prstGeom>
          <a:solidFill>
            <a:srgbClr val="FFFF00"/>
          </a:solidFill>
        </p:spPr>
        <p:txBody>
          <a:bodyPr wrap="none" rtlCol="0">
            <a:spAutoFit/>
          </a:bodyPr>
          <a:lstStyle/>
          <a:p>
            <a:r>
              <a:rPr lang="en-US" sz="3600" b="1" dirty="0" err="1" smtClean="0">
                <a:solidFill>
                  <a:srgbClr val="FF0000"/>
                </a:solidFill>
                <a:latin typeface="SolaimanLipi" panose="02000500020000020004" pitchFamily="2" charset="0"/>
                <a:cs typeface="SolaimanLipi" panose="02000500020000020004" pitchFamily="2" charset="0"/>
              </a:rPr>
              <a:t>ছবিটি</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লক্ষ</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করি</a:t>
            </a:r>
            <a:endParaRPr lang="en-US" sz="36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153341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16834" y="432538"/>
            <a:ext cx="3584636" cy="707886"/>
          </a:xfrm>
          <a:prstGeom prst="rect">
            <a:avLst/>
          </a:prstGeom>
        </p:spPr>
        <p:txBody>
          <a:bodyPr wrap="none">
            <a:spAutoFit/>
          </a:bodyPr>
          <a:lstStyle/>
          <a:p>
            <a:pPr lvl="0" algn="ctr"/>
            <a:r>
              <a:rPr lang="bn-BD" sz="4000" b="1" dirty="0">
                <a:solidFill>
                  <a:srgbClr val="FF0000"/>
                </a:solidFill>
                <a:latin typeface="SolaimanLipi" panose="02000500020000020004" pitchFamily="2" charset="0"/>
                <a:cs typeface="SolaimanLipi" panose="02000500020000020004" pitchFamily="2" charset="0"/>
              </a:rPr>
              <a:t>আইপি অ্যাড্রেস</a:t>
            </a:r>
            <a:r>
              <a:rPr lang="en-US" sz="4000" b="1" dirty="0">
                <a:solidFill>
                  <a:srgbClr val="FF0000"/>
                </a:solidFill>
                <a:latin typeface="SolaimanLipi" panose="02000500020000020004" pitchFamily="2" charset="0"/>
                <a:cs typeface="SolaimanLipi" panose="02000500020000020004" pitchFamily="2" charset="0"/>
              </a:rPr>
              <a:t> </a:t>
            </a:r>
            <a:r>
              <a:rPr lang="bn-IN" sz="4000" b="1" dirty="0" smtClean="0">
                <a:solidFill>
                  <a:srgbClr val="FF0000"/>
                </a:solidFill>
                <a:latin typeface="SolaimanLipi" panose="02000500020000020004" pitchFamily="2" charset="0"/>
                <a:cs typeface="SolaimanLipi" panose="02000500020000020004" pitchFamily="2" charset="0"/>
              </a:rPr>
              <a:t>কী</a:t>
            </a:r>
            <a:r>
              <a:rPr lang="bn-BD" sz="4000" b="1" dirty="0" smtClean="0">
                <a:solidFill>
                  <a:srgbClr val="FF0000"/>
                </a:solidFill>
                <a:latin typeface="SolaimanLipi" panose="02000500020000020004" pitchFamily="2" charset="0"/>
                <a:cs typeface="SolaimanLipi" panose="02000500020000020004" pitchFamily="2" charset="0"/>
              </a:rPr>
              <a:t> </a:t>
            </a:r>
            <a:r>
              <a:rPr lang="bn-BD" sz="4000" b="1" dirty="0">
                <a:solidFill>
                  <a:srgbClr val="FF0000"/>
                </a:solidFill>
                <a:latin typeface="SolaimanLipi" panose="02000500020000020004" pitchFamily="2" charset="0"/>
                <a:cs typeface="SolaimanLipi" panose="02000500020000020004" pitchFamily="2" charset="0"/>
              </a:rPr>
              <a:t>?</a:t>
            </a:r>
            <a:r>
              <a:rPr lang="en-US" sz="4000" b="1" dirty="0">
                <a:solidFill>
                  <a:srgbClr val="FF0000"/>
                </a:solidFill>
                <a:latin typeface="SolaimanLipi" panose="02000500020000020004" pitchFamily="2" charset="0"/>
                <a:cs typeface="SolaimanLipi" panose="02000500020000020004" pitchFamily="2" charset="0"/>
              </a:rPr>
              <a:t> </a:t>
            </a:r>
            <a:r>
              <a:rPr lang="bn-BD" sz="4000" b="1" dirty="0">
                <a:solidFill>
                  <a:srgbClr val="FF0000"/>
                </a:solidFill>
                <a:latin typeface="SolaimanLipi" panose="02000500020000020004" pitchFamily="2" charset="0"/>
                <a:cs typeface="SolaimanLipi" panose="02000500020000020004" pitchFamily="2" charset="0"/>
              </a:rPr>
              <a:t> </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8" name="Rectangle 7"/>
          <p:cNvSpPr/>
          <p:nvPr/>
        </p:nvSpPr>
        <p:spPr>
          <a:xfrm>
            <a:off x="516834" y="1300760"/>
            <a:ext cx="10999303" cy="2708434"/>
          </a:xfrm>
          <a:prstGeom prst="rect">
            <a:avLst/>
          </a:prstGeom>
        </p:spPr>
        <p:txBody>
          <a:bodyPr wrap="square">
            <a:spAutoFit/>
          </a:bodyPr>
          <a:lstStyle/>
          <a:p>
            <a:pPr lvl="0" algn="just"/>
            <a:r>
              <a:rPr lang="bn-BD" sz="3400" dirty="0">
                <a:solidFill>
                  <a:srgbClr val="002060"/>
                </a:solidFill>
                <a:latin typeface="SolaimanLipi" panose="02000500020000020004" pitchFamily="2" charset="0"/>
                <a:cs typeface="SolaimanLipi" panose="02000500020000020004" pitchFamily="2" charset="0"/>
              </a:rPr>
              <a:t>বিশ্বের প্রতিটি মানুষের নিজের পরিচয়ের জন্য একটি সুনির্দিষ্ট নাম আছে। এক নামে এক গ্রামে বা দেশে একাধিক লোক থাকতে পারে, কিন্তু প্রত্যেক মানুষের জন্যই আলাদা-আলাদা ঠিকানা থাকে। টেলিফোনের ক্ষেত্রে প্রতিটি ফোন সেটের জন্য যেমন একটি নম্বর আছে তেমনি ইন্টারনেটে প্রতিটি কম্পিউটারের জন্য একটি আইডিন্টিটি থাকে যা আইপি </a:t>
            </a:r>
            <a:r>
              <a:rPr lang="bn-BD" sz="3400" dirty="0">
                <a:solidFill>
                  <a:srgbClr val="002060"/>
                </a:solidFill>
                <a:latin typeface="Times New Roman" panose="02020603050405020304" pitchFamily="18" charset="0"/>
                <a:cs typeface="SolaimanLipi" panose="02000500020000020004" pitchFamily="2" charset="0"/>
              </a:rPr>
              <a:t>(</a:t>
            </a:r>
            <a:r>
              <a:rPr lang="en-US" sz="3400" dirty="0">
                <a:solidFill>
                  <a:srgbClr val="002060"/>
                </a:solidFill>
                <a:latin typeface="Times New Roman" panose="02020603050405020304" pitchFamily="18" charset="0"/>
                <a:cs typeface="Times New Roman" panose="02020603050405020304" pitchFamily="18" charset="0"/>
              </a:rPr>
              <a:t>Internet protocol</a:t>
            </a:r>
            <a:r>
              <a:rPr lang="bn-BD" sz="3400" dirty="0">
                <a:solidFill>
                  <a:srgbClr val="002060"/>
                </a:solidFill>
                <a:latin typeface="SolaimanLipi" panose="02000500020000020004" pitchFamily="2" charset="0"/>
                <a:cs typeface="SolaimanLipi" panose="02000500020000020004" pitchFamily="2" charset="0"/>
              </a:rPr>
              <a:t>) অ্যাড্রেস</a:t>
            </a:r>
            <a:r>
              <a:rPr lang="en-US" sz="3400" dirty="0">
                <a:solidFill>
                  <a:srgbClr val="002060"/>
                </a:solidFill>
                <a:latin typeface="SolaimanLipi" panose="02000500020000020004" pitchFamily="2"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 নামে পরিচিত। </a:t>
            </a:r>
          </a:p>
        </p:txBody>
      </p:sp>
      <p:sp>
        <p:nvSpPr>
          <p:cNvPr id="10" name="Rectangle 9"/>
          <p:cNvSpPr/>
          <p:nvPr/>
        </p:nvSpPr>
        <p:spPr>
          <a:xfrm>
            <a:off x="589405" y="4289296"/>
            <a:ext cx="10999303" cy="2185214"/>
          </a:xfrm>
          <a:prstGeom prst="rect">
            <a:avLst/>
          </a:prstGeom>
        </p:spPr>
        <p:txBody>
          <a:bodyPr wrap="square">
            <a:spAutoFit/>
          </a:bodyPr>
          <a:lstStyle/>
          <a:p>
            <a:pPr algn="just"/>
            <a:r>
              <a:rPr lang="bn-BD" sz="3400" dirty="0">
                <a:solidFill>
                  <a:srgbClr val="002060"/>
                </a:solidFill>
                <a:latin typeface="SolaimanLipi" panose="02000500020000020004" pitchFamily="2" charset="0"/>
                <a:cs typeface="SolaimanLipi" panose="02000500020000020004" pitchFamily="2" charset="0"/>
              </a:rPr>
              <a:t>আইপি (</a:t>
            </a:r>
            <a:r>
              <a:rPr lang="en-US" sz="3400" dirty="0">
                <a:solidFill>
                  <a:srgbClr val="002060"/>
                </a:solidFill>
                <a:latin typeface="Times New Roman" panose="02020603050405020304" pitchFamily="18" charset="0"/>
                <a:cs typeface="Times New Roman" panose="02020603050405020304" pitchFamily="18" charset="0"/>
              </a:rPr>
              <a:t>Internet protocol</a:t>
            </a:r>
            <a:r>
              <a:rPr lang="bn-BD" sz="3400" dirty="0">
                <a:solidFill>
                  <a:srgbClr val="002060"/>
                </a:solidFill>
                <a:latin typeface="Times New Roman" panose="02020603050405020304" pitchFamily="18"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অ্যাড্রেস</a:t>
            </a:r>
            <a:r>
              <a:rPr lang="en-US" sz="3400" dirty="0">
                <a:solidFill>
                  <a:srgbClr val="002060"/>
                </a:solidFill>
                <a:latin typeface="SolaimanLipi" panose="02000500020000020004" pitchFamily="2" charset="0"/>
                <a:cs typeface="SolaimanLipi" panose="02000500020000020004" pitchFamily="2" charset="0"/>
              </a:rPr>
              <a:t> </a:t>
            </a:r>
            <a:r>
              <a:rPr lang="bn-BD" sz="3400" dirty="0">
                <a:solidFill>
                  <a:srgbClr val="002060"/>
                </a:solidFill>
                <a:latin typeface="SolaimanLipi" panose="02000500020000020004" pitchFamily="2" charset="0"/>
                <a:cs typeface="SolaimanLipi" panose="02000500020000020004" pitchFamily="2" charset="0"/>
              </a:rPr>
              <a:t>প্রকাশের জন্য মোট ৪টি অকটেট </a:t>
            </a:r>
            <a:r>
              <a:rPr lang="bn-BD" sz="3400" dirty="0" smtClean="0">
                <a:solidFill>
                  <a:srgbClr val="002060"/>
                </a:solidFill>
                <a:latin typeface="SolaimanLipi" panose="02000500020000020004" pitchFamily="2" charset="0"/>
                <a:cs typeface="SolaimanLipi" panose="02000500020000020004" pitchFamily="2" charset="0"/>
              </a:rPr>
              <a:t>(৮ </a:t>
            </a:r>
            <a:r>
              <a:rPr lang="bn-BD" sz="3400" dirty="0">
                <a:solidFill>
                  <a:srgbClr val="002060"/>
                </a:solidFill>
                <a:latin typeface="SolaimanLipi" panose="02000500020000020004" pitchFamily="2" charset="0"/>
                <a:cs typeface="SolaimanLipi" panose="02000500020000020004" pitchFamily="2" charset="0"/>
              </a:rPr>
              <a:t>বিটের </a:t>
            </a:r>
            <a:r>
              <a:rPr lang="bn-BD" sz="3400" dirty="0" smtClean="0">
                <a:solidFill>
                  <a:srgbClr val="002060"/>
                </a:solidFill>
                <a:latin typeface="SolaimanLipi" panose="02000500020000020004" pitchFamily="2" charset="0"/>
                <a:cs typeface="SolaimanLipi" panose="02000500020000020004" pitchFamily="2" charset="0"/>
              </a:rPr>
              <a:t>বাইনারী) </a:t>
            </a:r>
            <a:r>
              <a:rPr lang="bn-BD" sz="3400" dirty="0">
                <a:solidFill>
                  <a:srgbClr val="002060"/>
                </a:solidFill>
                <a:latin typeface="SolaimanLipi" panose="02000500020000020004" pitchFamily="2" charset="0"/>
                <a:cs typeface="SolaimanLipi" panose="02000500020000020004" pitchFamily="2" charset="0"/>
              </a:rPr>
              <a:t>সংখ্যা প্রয়োজন। কাজেই সম্পূর্ণ ঠিকানা প্রকাশের জন্য ৩২ বিট প্রয়োজন। প্রতিটি অকটেট (</a:t>
            </a:r>
            <a:r>
              <a:rPr lang="en-US" sz="3400" dirty="0">
                <a:solidFill>
                  <a:srgbClr val="002060"/>
                </a:solidFill>
                <a:latin typeface="SolaimanLipi" panose="02000500020000020004" pitchFamily="2" charset="0"/>
                <a:cs typeface="SolaimanLipi" panose="02000500020000020004" pitchFamily="2" charset="0"/>
              </a:rPr>
              <a:t>.</a:t>
            </a:r>
            <a:r>
              <a:rPr lang="bn-BD" sz="3400" dirty="0">
                <a:solidFill>
                  <a:srgbClr val="002060"/>
                </a:solidFill>
                <a:latin typeface="SolaimanLipi" panose="02000500020000020004" pitchFamily="2" charset="0"/>
                <a:cs typeface="SolaimanLipi" panose="02000500020000020004" pitchFamily="2" charset="0"/>
              </a:rPr>
              <a:t>) দ্বারা পৃথক করা হয়। </a:t>
            </a:r>
            <a:r>
              <a:rPr lang="en-US" sz="3400" dirty="0" err="1" smtClean="0">
                <a:solidFill>
                  <a:srgbClr val="002060"/>
                </a:solidFill>
                <a:latin typeface="SolaimanLipi" panose="02000500020000020004" pitchFamily="2" charset="0"/>
                <a:cs typeface="SolaimanLipi" panose="02000500020000020004" pitchFamily="2" charset="0"/>
              </a:rPr>
              <a:t>আইপি</a:t>
            </a:r>
            <a:r>
              <a:rPr lang="en-US" sz="3400" dirty="0" smtClean="0">
                <a:solidFill>
                  <a:srgbClr val="002060"/>
                </a:solidFill>
                <a:latin typeface="SolaimanLipi" panose="02000500020000020004" pitchFamily="2" charset="0"/>
                <a:cs typeface="SolaimanLipi" panose="02000500020000020004" pitchFamily="2" charset="0"/>
              </a:rPr>
              <a:t> </a:t>
            </a:r>
            <a:r>
              <a:rPr lang="en-US" sz="3400" dirty="0" err="1" smtClean="0">
                <a:solidFill>
                  <a:srgbClr val="002060"/>
                </a:solidFill>
                <a:latin typeface="SolaimanLipi" panose="02000500020000020004" pitchFamily="2" charset="0"/>
                <a:cs typeface="SolaimanLipi" panose="02000500020000020004" pitchFamily="2" charset="0"/>
              </a:rPr>
              <a:t>অ্যাড্রেসকে</a:t>
            </a:r>
            <a:r>
              <a:rPr lang="en-US" sz="3400" dirty="0" smtClean="0">
                <a:solidFill>
                  <a:srgbClr val="002060"/>
                </a:solidFill>
                <a:latin typeface="SolaimanLipi" panose="02000500020000020004" pitchFamily="2" charset="0"/>
                <a:cs typeface="SolaimanLipi" panose="02000500020000020004" pitchFamily="2" charset="0"/>
              </a:rPr>
              <a:t> </a:t>
            </a:r>
            <a:r>
              <a:rPr lang="en-US" sz="3400" dirty="0" err="1" smtClean="0">
                <a:solidFill>
                  <a:srgbClr val="002060"/>
                </a:solidFill>
                <a:latin typeface="SolaimanLipi" panose="02000500020000020004" pitchFamily="2" charset="0"/>
                <a:cs typeface="SolaimanLipi" panose="02000500020000020004" pitchFamily="2" charset="0"/>
              </a:rPr>
              <a:t>আবার</a:t>
            </a:r>
            <a:r>
              <a:rPr lang="en-US" sz="3400" dirty="0" smtClean="0">
                <a:solidFill>
                  <a:srgbClr val="002060"/>
                </a:solidFill>
                <a:latin typeface="SolaimanLipi" panose="02000500020000020004" pitchFamily="2" charset="0"/>
                <a:cs typeface="SolaimanLipi" panose="02000500020000020004" pitchFamily="2" charset="0"/>
              </a:rPr>
              <a:t> ৫টি </a:t>
            </a:r>
            <a:r>
              <a:rPr lang="en-US" sz="3400" dirty="0" err="1" smtClean="0">
                <a:solidFill>
                  <a:srgbClr val="002060"/>
                </a:solidFill>
                <a:latin typeface="SolaimanLipi" panose="02000500020000020004" pitchFamily="2" charset="0"/>
                <a:cs typeface="SolaimanLipi" panose="02000500020000020004" pitchFamily="2" charset="0"/>
              </a:rPr>
              <a:t>ক্লাসে</a:t>
            </a:r>
            <a:r>
              <a:rPr lang="en-US" sz="3400" dirty="0" smtClean="0">
                <a:solidFill>
                  <a:srgbClr val="002060"/>
                </a:solidFill>
                <a:latin typeface="SolaimanLipi" panose="02000500020000020004" pitchFamily="2" charset="0"/>
                <a:cs typeface="SolaimanLipi" panose="02000500020000020004" pitchFamily="2" charset="0"/>
              </a:rPr>
              <a:t> </a:t>
            </a:r>
            <a:r>
              <a:rPr lang="en-US" sz="3400" dirty="0" err="1" smtClean="0">
                <a:solidFill>
                  <a:srgbClr val="002060"/>
                </a:solidFill>
                <a:latin typeface="SolaimanLipi" panose="02000500020000020004" pitchFamily="2" charset="0"/>
                <a:cs typeface="SolaimanLipi" panose="02000500020000020004" pitchFamily="2" charset="0"/>
              </a:rPr>
              <a:t>ভাগ</a:t>
            </a:r>
            <a:r>
              <a:rPr lang="en-US" sz="3400" dirty="0" smtClean="0">
                <a:solidFill>
                  <a:srgbClr val="002060"/>
                </a:solidFill>
                <a:latin typeface="SolaimanLipi" panose="02000500020000020004" pitchFamily="2" charset="0"/>
                <a:cs typeface="SolaimanLipi" panose="02000500020000020004" pitchFamily="2" charset="0"/>
              </a:rPr>
              <a:t> </a:t>
            </a:r>
            <a:r>
              <a:rPr lang="en-US" sz="3400" dirty="0" err="1" smtClean="0">
                <a:solidFill>
                  <a:srgbClr val="002060"/>
                </a:solidFill>
                <a:latin typeface="SolaimanLipi" panose="02000500020000020004" pitchFamily="2" charset="0"/>
                <a:cs typeface="SolaimanLipi" panose="02000500020000020004" pitchFamily="2" charset="0"/>
              </a:rPr>
              <a:t>করা</a:t>
            </a:r>
            <a:r>
              <a:rPr lang="en-US" sz="3400" dirty="0" smtClean="0">
                <a:solidFill>
                  <a:srgbClr val="002060"/>
                </a:solidFill>
                <a:latin typeface="SolaimanLipi" panose="02000500020000020004" pitchFamily="2" charset="0"/>
                <a:cs typeface="SolaimanLipi" panose="02000500020000020004" pitchFamily="2" charset="0"/>
              </a:rPr>
              <a:t> </a:t>
            </a:r>
            <a:r>
              <a:rPr lang="en-US" sz="3400" dirty="0" err="1" smtClean="0">
                <a:solidFill>
                  <a:srgbClr val="002060"/>
                </a:solidFill>
                <a:latin typeface="SolaimanLipi" panose="02000500020000020004" pitchFamily="2" charset="0"/>
                <a:cs typeface="SolaimanLipi" panose="02000500020000020004" pitchFamily="2" charset="0"/>
              </a:rPr>
              <a:t>যায়</a:t>
            </a:r>
            <a:r>
              <a:rPr lang="en-US" sz="3400" dirty="0" smtClean="0">
                <a:solidFill>
                  <a:srgbClr val="002060"/>
                </a:solidFill>
                <a:latin typeface="SolaimanLipi" panose="02000500020000020004" pitchFamily="2" charset="0"/>
                <a:cs typeface="SolaimanLipi" panose="02000500020000020004" pitchFamily="2" charset="0"/>
              </a:rPr>
              <a:t>।</a:t>
            </a:r>
            <a:endParaRPr lang="bn-BD" sz="34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583538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928466"/>
            <a:ext cx="10323444" cy="5816891"/>
          </a:xfrm>
          <a:prstGeom prst="rect">
            <a:avLst/>
          </a:prstGeom>
        </p:spPr>
      </p:pic>
      <p:sp>
        <p:nvSpPr>
          <p:cNvPr id="6" name="Rectangle 5"/>
          <p:cNvSpPr/>
          <p:nvPr/>
        </p:nvSpPr>
        <p:spPr>
          <a:xfrm>
            <a:off x="195942" y="343691"/>
            <a:ext cx="10376452" cy="553998"/>
          </a:xfrm>
          <a:prstGeom prst="rect">
            <a:avLst/>
          </a:prstGeom>
        </p:spPr>
        <p:txBody>
          <a:bodyPr wrap="square">
            <a:spAutoFit/>
          </a:bodyPr>
          <a:lstStyle/>
          <a:p>
            <a:r>
              <a:rPr lang="en-US" sz="3000" b="1" dirty="0" err="1" smtClean="0">
                <a:solidFill>
                  <a:srgbClr val="FF0000"/>
                </a:solidFill>
                <a:latin typeface="SolaimanLipi" panose="02000500020000020004" pitchFamily="2" charset="0"/>
                <a:cs typeface="SolaimanLipi" panose="02000500020000020004" pitchFamily="2" charset="0"/>
              </a:rPr>
              <a:t>নিচে</a:t>
            </a:r>
            <a:r>
              <a:rPr lang="en-US" sz="3000" b="1" dirty="0" smtClean="0">
                <a:solidFill>
                  <a:srgbClr val="FF0000"/>
                </a:solidFill>
                <a:latin typeface="SolaimanLipi" panose="02000500020000020004" pitchFamily="2" charset="0"/>
                <a:cs typeface="SolaimanLipi" panose="02000500020000020004" pitchFamily="2" charset="0"/>
              </a:rPr>
              <a:t> </a:t>
            </a:r>
            <a:r>
              <a:rPr lang="en-US" sz="3000" b="1" dirty="0" err="1" smtClean="0">
                <a:solidFill>
                  <a:srgbClr val="FF0000"/>
                </a:solidFill>
                <a:latin typeface="SolaimanLipi" panose="02000500020000020004" pitchFamily="2" charset="0"/>
                <a:cs typeface="SolaimanLipi" panose="02000500020000020004" pitchFamily="2" charset="0"/>
              </a:rPr>
              <a:t>আইপি</a:t>
            </a:r>
            <a:r>
              <a:rPr lang="en-US" sz="3000" b="1" dirty="0" smtClean="0">
                <a:solidFill>
                  <a:srgbClr val="FF0000"/>
                </a:solidFill>
                <a:latin typeface="SolaimanLipi" panose="02000500020000020004" pitchFamily="2" charset="0"/>
                <a:cs typeface="SolaimanLipi" panose="02000500020000020004" pitchFamily="2" charset="0"/>
              </a:rPr>
              <a:t> </a:t>
            </a:r>
            <a:r>
              <a:rPr lang="en-US" sz="3000" b="1" dirty="0" err="1" smtClean="0">
                <a:solidFill>
                  <a:srgbClr val="FF0000"/>
                </a:solidFill>
                <a:latin typeface="SolaimanLipi" panose="02000500020000020004" pitchFamily="2" charset="0"/>
                <a:cs typeface="SolaimanLipi" panose="02000500020000020004" pitchFamily="2" charset="0"/>
              </a:rPr>
              <a:t>অ্যাড্রেসের</a:t>
            </a:r>
            <a:r>
              <a:rPr lang="en-US" sz="3000" b="1" dirty="0" smtClean="0">
                <a:solidFill>
                  <a:srgbClr val="FF0000"/>
                </a:solidFill>
                <a:latin typeface="SolaimanLipi" panose="02000500020000020004" pitchFamily="2" charset="0"/>
                <a:cs typeface="SolaimanLipi" panose="02000500020000020004" pitchFamily="2" charset="0"/>
              </a:rPr>
              <a:t> </a:t>
            </a:r>
            <a:r>
              <a:rPr lang="en-US" sz="3000" b="1" dirty="0" err="1" smtClean="0">
                <a:solidFill>
                  <a:srgbClr val="FF0000"/>
                </a:solidFill>
                <a:latin typeface="SolaimanLipi" panose="02000500020000020004" pitchFamily="2" charset="0"/>
                <a:cs typeface="SolaimanLipi" panose="02000500020000020004" pitchFamily="2" charset="0"/>
              </a:rPr>
              <a:t>ক্লাস</a:t>
            </a:r>
            <a:r>
              <a:rPr lang="en-US" sz="3000" b="1" dirty="0" smtClean="0">
                <a:solidFill>
                  <a:srgbClr val="FF0000"/>
                </a:solidFill>
                <a:latin typeface="SolaimanLipi" panose="02000500020000020004" pitchFamily="2" charset="0"/>
                <a:cs typeface="SolaimanLipi" panose="02000500020000020004" pitchFamily="2" charset="0"/>
              </a:rPr>
              <a:t> </a:t>
            </a:r>
            <a:r>
              <a:rPr lang="en-US" sz="3000" b="1" dirty="0" err="1" smtClean="0">
                <a:solidFill>
                  <a:srgbClr val="FF0000"/>
                </a:solidFill>
                <a:latin typeface="SolaimanLipi" panose="02000500020000020004" pitchFamily="2" charset="0"/>
                <a:cs typeface="SolaimanLipi" panose="02000500020000020004" pitchFamily="2" charset="0"/>
              </a:rPr>
              <a:t>অনুযায়ী</a:t>
            </a:r>
            <a:r>
              <a:rPr lang="en-US" sz="3000" b="1" dirty="0" smtClean="0">
                <a:solidFill>
                  <a:srgbClr val="FF0000"/>
                </a:solidFill>
                <a:latin typeface="SolaimanLipi" panose="02000500020000020004" pitchFamily="2" charset="0"/>
                <a:cs typeface="SolaimanLipi" panose="02000500020000020004" pitchFamily="2" charset="0"/>
              </a:rPr>
              <a:t> </a:t>
            </a:r>
            <a:r>
              <a:rPr lang="bn-BD" sz="3000" b="1" dirty="0" smtClean="0">
                <a:solidFill>
                  <a:srgbClr val="FF0000"/>
                </a:solidFill>
                <a:latin typeface="SolaimanLipi" panose="02000500020000020004" pitchFamily="2" charset="0"/>
                <a:cs typeface="SolaimanLipi" panose="02000500020000020004" pitchFamily="2" charset="0"/>
              </a:rPr>
              <a:t>নেটওয়ার্ক </a:t>
            </a:r>
            <a:r>
              <a:rPr lang="bn-BD" sz="3000" b="1" dirty="0">
                <a:solidFill>
                  <a:srgbClr val="FF0000"/>
                </a:solidFill>
                <a:latin typeface="SolaimanLipi" panose="02000500020000020004" pitchFamily="2" charset="0"/>
                <a:cs typeface="SolaimanLipi" panose="02000500020000020004" pitchFamily="2" charset="0"/>
              </a:rPr>
              <a:t>আইডি এবং </a:t>
            </a:r>
            <a:r>
              <a:rPr lang="bn-BD" sz="3000" b="1" dirty="0" smtClean="0">
                <a:solidFill>
                  <a:srgbClr val="FF0000"/>
                </a:solidFill>
                <a:latin typeface="SolaimanLipi" panose="02000500020000020004" pitchFamily="2" charset="0"/>
                <a:cs typeface="SolaimanLipi" panose="02000500020000020004" pitchFamily="2" charset="0"/>
              </a:rPr>
              <a:t>হোস্ট </a:t>
            </a:r>
            <a:r>
              <a:rPr lang="bn-BD" sz="3000" b="1" dirty="0">
                <a:solidFill>
                  <a:srgbClr val="FF0000"/>
                </a:solidFill>
                <a:latin typeface="SolaimanLipi" panose="02000500020000020004" pitchFamily="2" charset="0"/>
                <a:cs typeface="SolaimanLipi" panose="02000500020000020004" pitchFamily="2" charset="0"/>
              </a:rPr>
              <a:t>আইডি </a:t>
            </a:r>
            <a:r>
              <a:rPr lang="en-US" sz="3000" b="1" dirty="0" err="1" smtClean="0">
                <a:solidFill>
                  <a:srgbClr val="FF0000"/>
                </a:solidFill>
                <a:latin typeface="SolaimanLipi" panose="02000500020000020004" pitchFamily="2" charset="0"/>
                <a:cs typeface="SolaimanLipi" panose="02000500020000020004" pitchFamily="2" charset="0"/>
              </a:rPr>
              <a:t>দেখানো</a:t>
            </a:r>
            <a:r>
              <a:rPr lang="en-US" sz="3000" b="1" dirty="0" smtClean="0">
                <a:solidFill>
                  <a:srgbClr val="FF0000"/>
                </a:solidFill>
                <a:latin typeface="SolaimanLipi" panose="02000500020000020004" pitchFamily="2" charset="0"/>
                <a:cs typeface="SolaimanLipi" panose="02000500020000020004" pitchFamily="2" charset="0"/>
              </a:rPr>
              <a:t> </a:t>
            </a:r>
            <a:r>
              <a:rPr lang="en-US" sz="3000" b="1" dirty="0" err="1" smtClean="0">
                <a:solidFill>
                  <a:srgbClr val="FF0000"/>
                </a:solidFill>
                <a:latin typeface="SolaimanLipi" panose="02000500020000020004" pitchFamily="2" charset="0"/>
                <a:cs typeface="SolaimanLipi" panose="02000500020000020004" pitchFamily="2" charset="0"/>
              </a:rPr>
              <a:t>হলো</a:t>
            </a:r>
            <a:r>
              <a:rPr lang="en-US" sz="3000" b="1" dirty="0" smtClean="0">
                <a:solidFill>
                  <a:srgbClr val="FF0000"/>
                </a:solidFill>
                <a:latin typeface="SolaimanLipi" panose="02000500020000020004" pitchFamily="2" charset="0"/>
                <a:cs typeface="SolaimanLipi" panose="02000500020000020004" pitchFamily="2" charset="0"/>
              </a:rPr>
              <a:t>- </a:t>
            </a:r>
            <a:endParaRPr lang="en-US" sz="3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485324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457201" y="1604127"/>
            <a:ext cx="11212286" cy="1472635"/>
            <a:chOff x="1295401" y="15308"/>
            <a:chExt cx="10607292" cy="1699194"/>
          </a:xfrm>
        </p:grpSpPr>
        <p:sp>
          <p:nvSpPr>
            <p:cNvPr id="11" name="Right Brace 10"/>
            <p:cNvSpPr/>
            <p:nvPr/>
          </p:nvSpPr>
          <p:spPr>
            <a:xfrm rot="16200000">
              <a:off x="4755956" y="-2522041"/>
              <a:ext cx="775987" cy="7697098"/>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ight Brace 11"/>
            <p:cNvSpPr/>
            <p:nvPr/>
          </p:nvSpPr>
          <p:spPr>
            <a:xfrm rot="16200000">
              <a:off x="10062078" y="172539"/>
              <a:ext cx="775989" cy="2307937"/>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3932462" y="15308"/>
              <a:ext cx="2738671" cy="728010"/>
            </a:xfrm>
            <a:prstGeom prst="rect">
              <a:avLst/>
            </a:prstGeom>
            <a:noFill/>
          </p:spPr>
          <p:txBody>
            <a:bodyPr wrap="square" rtlCol="0">
              <a:spAutoFit/>
            </a:bodyPr>
            <a:lstStyle/>
            <a:p>
              <a:r>
                <a:rPr lang="bn-BD" sz="3500" b="1" dirty="0" smtClean="0">
                  <a:solidFill>
                    <a:srgbClr val="FF0000"/>
                  </a:solidFill>
                  <a:latin typeface="SolaimanLipi" panose="02000500020000020004" pitchFamily="2" charset="0"/>
                  <a:cs typeface="SolaimanLipi" panose="02000500020000020004" pitchFamily="2" charset="0"/>
                </a:rPr>
                <a:t>নেটওয়ার্ক আইডি </a:t>
              </a:r>
              <a:endParaRPr lang="en-US" sz="3500" b="1" dirty="0">
                <a:solidFill>
                  <a:srgbClr val="FF0000"/>
                </a:solidFill>
                <a:latin typeface="SolaimanLipi" panose="02000500020000020004" pitchFamily="2" charset="0"/>
                <a:cs typeface="SolaimanLipi" panose="02000500020000020004" pitchFamily="2" charset="0"/>
              </a:endParaRPr>
            </a:p>
          </p:txBody>
        </p:sp>
        <p:sp>
          <p:nvSpPr>
            <p:cNvPr id="14" name="TextBox 13"/>
            <p:cNvSpPr txBox="1"/>
            <p:nvPr/>
          </p:nvSpPr>
          <p:spPr>
            <a:xfrm>
              <a:off x="9318709" y="48803"/>
              <a:ext cx="2583984" cy="816791"/>
            </a:xfrm>
            <a:prstGeom prst="rect">
              <a:avLst/>
            </a:prstGeom>
            <a:noFill/>
          </p:spPr>
          <p:txBody>
            <a:bodyPr wrap="square" rtlCol="0">
              <a:spAutoFit/>
            </a:bodyPr>
            <a:lstStyle/>
            <a:p>
              <a:r>
                <a:rPr lang="bn-BD" sz="4000" b="1" dirty="0" smtClean="0">
                  <a:solidFill>
                    <a:srgbClr val="FF0000"/>
                  </a:solidFill>
                  <a:latin typeface="SolaimanLipi" panose="02000500020000020004" pitchFamily="2" charset="0"/>
                  <a:cs typeface="SolaimanLipi" panose="02000500020000020004" pitchFamily="2" charset="0"/>
                </a:rPr>
                <a:t>হোস্ট আইডি </a:t>
              </a:r>
              <a:endParaRPr lang="en-US" sz="4000" b="1" dirty="0">
                <a:solidFill>
                  <a:srgbClr val="FF0000"/>
                </a:solidFill>
                <a:latin typeface="SolaimanLipi" panose="02000500020000020004" pitchFamily="2" charset="0"/>
                <a:cs typeface="SolaimanLipi" panose="02000500020000020004" pitchFamily="2" charset="0"/>
              </a:endParaRPr>
            </a:p>
          </p:txBody>
        </p:sp>
      </p:grpSp>
      <p:grpSp>
        <p:nvGrpSpPr>
          <p:cNvPr id="89" name="Group 88"/>
          <p:cNvGrpSpPr/>
          <p:nvPr/>
        </p:nvGrpSpPr>
        <p:grpSpPr>
          <a:xfrm>
            <a:off x="457200" y="3223288"/>
            <a:ext cx="10896600" cy="739112"/>
            <a:chOff x="457200" y="3223288"/>
            <a:chExt cx="10896600" cy="739112"/>
          </a:xfrm>
        </p:grpSpPr>
        <p:grpSp>
          <p:nvGrpSpPr>
            <p:cNvPr id="81" name="Group 80"/>
            <p:cNvGrpSpPr/>
            <p:nvPr/>
          </p:nvGrpSpPr>
          <p:grpSpPr>
            <a:xfrm>
              <a:off x="457200" y="3286418"/>
              <a:ext cx="10896600" cy="523188"/>
              <a:chOff x="927546" y="2951566"/>
              <a:chExt cx="10396802" cy="523188"/>
            </a:xfrm>
          </p:grpSpPr>
          <p:grpSp>
            <p:nvGrpSpPr>
              <p:cNvPr id="7" name="Group 6"/>
              <p:cNvGrpSpPr/>
              <p:nvPr/>
            </p:nvGrpSpPr>
            <p:grpSpPr>
              <a:xfrm>
                <a:off x="927546" y="2951569"/>
                <a:ext cx="2385401" cy="521488"/>
                <a:chOff x="927546" y="2951569"/>
                <a:chExt cx="2385401" cy="521488"/>
              </a:xfrm>
            </p:grpSpPr>
            <p:sp>
              <p:nvSpPr>
                <p:cNvPr id="6" name="Rectangle 5">
                  <a:hlinkClick r:id="rId2" action="ppaction://hlinkpres?slideindex=1&amp;slidetitle="/>
                </p:cNvPr>
                <p:cNvSpPr/>
                <p:nvPr/>
              </p:nvSpPr>
              <p:spPr>
                <a:xfrm>
                  <a:off x="927546" y="2951572"/>
                  <a:ext cx="291654" cy="5214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47" name="Rectangle 46"/>
                <p:cNvSpPr/>
                <p:nvPr/>
              </p:nvSpPr>
              <p:spPr>
                <a:xfrm>
                  <a:off x="1232346" y="2951569"/>
                  <a:ext cx="291654" cy="5214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48" name="Rectangle 47"/>
                <p:cNvSpPr/>
                <p:nvPr/>
              </p:nvSpPr>
              <p:spPr>
                <a:xfrm>
                  <a:off x="3021293" y="2951570"/>
                  <a:ext cx="291654" cy="5214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49" name="Rectangle 48"/>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0" name="Rectangle 49"/>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1" name="Rectangle 50"/>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2" name="Rectangle 51"/>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3" name="Rectangle 52"/>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grpSp>
          <p:grpSp>
            <p:nvGrpSpPr>
              <p:cNvPr id="54" name="Group 53"/>
              <p:cNvGrpSpPr/>
              <p:nvPr/>
            </p:nvGrpSpPr>
            <p:grpSpPr>
              <a:xfrm>
                <a:off x="3685127" y="2951566"/>
                <a:ext cx="2385401" cy="521488"/>
                <a:chOff x="927546" y="2951569"/>
                <a:chExt cx="2385401" cy="521488"/>
              </a:xfrm>
            </p:grpSpPr>
            <p:sp>
              <p:nvSpPr>
                <p:cNvPr id="55" name="Rectangle 54"/>
                <p:cNvSpPr/>
                <p:nvPr/>
              </p:nvSpPr>
              <p:spPr>
                <a:xfrm>
                  <a:off x="927546" y="2951572"/>
                  <a:ext cx="291654" cy="5214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56" name="Rectangle 55"/>
                <p:cNvSpPr/>
                <p:nvPr/>
              </p:nvSpPr>
              <p:spPr>
                <a:xfrm>
                  <a:off x="1232346" y="2951569"/>
                  <a:ext cx="291654" cy="5214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7" name="Rectangle 56"/>
                <p:cNvSpPr/>
                <p:nvPr/>
              </p:nvSpPr>
              <p:spPr>
                <a:xfrm>
                  <a:off x="3021293" y="2951570"/>
                  <a:ext cx="291654" cy="521485"/>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58" name="Rectangle 57"/>
                <p:cNvSpPr/>
                <p:nvPr/>
              </p:nvSpPr>
              <p:spPr>
                <a:xfrm>
                  <a:off x="1524000" y="2951571"/>
                  <a:ext cx="291654" cy="5214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59" name="Rectangle 58"/>
                <p:cNvSpPr/>
                <p:nvPr/>
              </p:nvSpPr>
              <p:spPr>
                <a:xfrm>
                  <a:off x="1802093" y="2951572"/>
                  <a:ext cx="291654" cy="521485"/>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0" name="Rectangle 59"/>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61" name="Rectangle 60"/>
                <p:cNvSpPr/>
                <p:nvPr/>
              </p:nvSpPr>
              <p:spPr>
                <a:xfrm>
                  <a:off x="2411693" y="2951572"/>
                  <a:ext cx="291654" cy="5214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2" name="Rectangle 61"/>
                <p:cNvSpPr/>
                <p:nvPr/>
              </p:nvSpPr>
              <p:spPr>
                <a:xfrm>
                  <a:off x="2716493" y="2951572"/>
                  <a:ext cx="291654" cy="521485"/>
                </a:xfrm>
                <a:prstGeom prst="rect">
                  <a:avLst/>
                </a:prstGeom>
                <a:solidFill>
                  <a:srgbClr val="25FBD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grpSp>
          <p:grpSp>
            <p:nvGrpSpPr>
              <p:cNvPr id="63" name="Group 62"/>
              <p:cNvGrpSpPr/>
              <p:nvPr/>
            </p:nvGrpSpPr>
            <p:grpSpPr>
              <a:xfrm>
                <a:off x="6361767" y="2953266"/>
                <a:ext cx="2385401" cy="521488"/>
                <a:chOff x="927546" y="2951569"/>
                <a:chExt cx="2385401" cy="521488"/>
              </a:xfrm>
            </p:grpSpPr>
            <p:sp>
              <p:nvSpPr>
                <p:cNvPr id="64" name="Rectangle 63"/>
                <p:cNvSpPr/>
                <p:nvPr/>
              </p:nvSpPr>
              <p:spPr>
                <a:xfrm>
                  <a:off x="927546" y="2951572"/>
                  <a:ext cx="291654" cy="521485"/>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5" name="Rectangle 64"/>
                <p:cNvSpPr/>
                <p:nvPr/>
              </p:nvSpPr>
              <p:spPr>
                <a:xfrm>
                  <a:off x="1232346" y="2951569"/>
                  <a:ext cx="291654" cy="521485"/>
                </a:xfrm>
                <a:prstGeom prst="rect">
                  <a:avLst/>
                </a:prstGeom>
                <a:solidFill>
                  <a:srgbClr val="E010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6" name="Rectangle 65"/>
                <p:cNvSpPr/>
                <p:nvPr/>
              </p:nvSpPr>
              <p:spPr>
                <a:xfrm>
                  <a:off x="3021293" y="2951570"/>
                  <a:ext cx="291654" cy="52148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67" name="Rectangle 66"/>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8" name="Rectangle 67"/>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69" name="Rectangle 68"/>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70" name="Rectangle 69"/>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1" name="Rectangle 70"/>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grpSp>
          <p:grpSp>
            <p:nvGrpSpPr>
              <p:cNvPr id="72" name="Group 71"/>
              <p:cNvGrpSpPr/>
              <p:nvPr/>
            </p:nvGrpSpPr>
            <p:grpSpPr>
              <a:xfrm>
                <a:off x="8938947" y="2951566"/>
                <a:ext cx="2385401" cy="521488"/>
                <a:chOff x="927546" y="2951569"/>
                <a:chExt cx="2385401" cy="521488"/>
              </a:xfrm>
            </p:grpSpPr>
            <p:sp>
              <p:nvSpPr>
                <p:cNvPr id="73" name="Rectangle 72"/>
                <p:cNvSpPr/>
                <p:nvPr/>
              </p:nvSpPr>
              <p:spPr>
                <a:xfrm>
                  <a:off x="927546" y="2951572"/>
                  <a:ext cx="291654" cy="52148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4" name="Rectangle 73"/>
                <p:cNvSpPr/>
                <p:nvPr/>
              </p:nvSpPr>
              <p:spPr>
                <a:xfrm>
                  <a:off x="1232346" y="2951569"/>
                  <a:ext cx="291654" cy="521485"/>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5" name="Rectangle 74"/>
                <p:cNvSpPr/>
                <p:nvPr/>
              </p:nvSpPr>
              <p:spPr>
                <a:xfrm>
                  <a:off x="3021293" y="2951570"/>
                  <a:ext cx="291654" cy="521485"/>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1</a:t>
                  </a:r>
                  <a:endParaRPr lang="en-US" sz="2800" b="1" dirty="0">
                    <a:solidFill>
                      <a:schemeClr val="tx1"/>
                    </a:solidFill>
                    <a:effectLst>
                      <a:outerShdw blurRad="38100" dist="38100" dir="2700000" algn="tl">
                        <a:srgbClr val="000000">
                          <a:alpha val="43137"/>
                        </a:srgbClr>
                      </a:outerShdw>
                    </a:effectLst>
                  </a:endParaRPr>
                </a:p>
              </p:txBody>
            </p:sp>
            <p:sp>
              <p:nvSpPr>
                <p:cNvPr id="76" name="Rectangle 75"/>
                <p:cNvSpPr/>
                <p:nvPr/>
              </p:nvSpPr>
              <p:spPr>
                <a:xfrm>
                  <a:off x="1524000" y="2951571"/>
                  <a:ext cx="291654" cy="521485"/>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7" name="Rectangle 76"/>
                <p:cNvSpPr/>
                <p:nvPr/>
              </p:nvSpPr>
              <p:spPr>
                <a:xfrm>
                  <a:off x="1802093" y="2951572"/>
                  <a:ext cx="291654" cy="521485"/>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8" name="Rectangle 77"/>
                <p:cNvSpPr/>
                <p:nvPr/>
              </p:nvSpPr>
              <p:spPr>
                <a:xfrm>
                  <a:off x="2106893" y="2951572"/>
                  <a:ext cx="291654" cy="52148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79" name="Rectangle 78"/>
                <p:cNvSpPr/>
                <p:nvPr/>
              </p:nvSpPr>
              <p:spPr>
                <a:xfrm>
                  <a:off x="2411693" y="2951572"/>
                  <a:ext cx="291654" cy="52148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sp>
              <p:nvSpPr>
                <p:cNvPr id="80" name="Rectangle 79"/>
                <p:cNvSpPr/>
                <p:nvPr/>
              </p:nvSpPr>
              <p:spPr>
                <a:xfrm>
                  <a:off x="2716493" y="2951572"/>
                  <a:ext cx="291654" cy="521485"/>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effectLst>
                        <a:outerShdw blurRad="38100" dist="38100" dir="2700000" algn="tl">
                          <a:srgbClr val="000000">
                            <a:alpha val="43137"/>
                          </a:srgbClr>
                        </a:outerShdw>
                      </a:effectLst>
                    </a:rPr>
                    <a:t>0</a:t>
                  </a:r>
                  <a:endParaRPr lang="en-US" sz="2800" b="1" dirty="0">
                    <a:solidFill>
                      <a:schemeClr val="tx1"/>
                    </a:solidFill>
                    <a:effectLst>
                      <a:outerShdw blurRad="38100" dist="38100" dir="2700000" algn="tl">
                        <a:srgbClr val="000000">
                          <a:alpha val="43137"/>
                        </a:srgbClr>
                      </a:outerShdw>
                    </a:effectLst>
                  </a:endParaRPr>
                </a:p>
              </p:txBody>
            </p:sp>
          </p:grpSp>
        </p:grpSp>
        <p:sp>
          <p:nvSpPr>
            <p:cNvPr id="82" name="TextBox 81"/>
            <p:cNvSpPr txBox="1"/>
            <p:nvPr/>
          </p:nvSpPr>
          <p:spPr>
            <a:xfrm>
              <a:off x="2969493" y="3223288"/>
              <a:ext cx="320922"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
          <p:nvSpPr>
            <p:cNvPr id="83" name="TextBox 82"/>
            <p:cNvSpPr txBox="1"/>
            <p:nvPr/>
          </p:nvSpPr>
          <p:spPr>
            <a:xfrm>
              <a:off x="8593305" y="3224328"/>
              <a:ext cx="320922"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sp>
          <p:nvSpPr>
            <p:cNvPr id="84" name="TextBox 83"/>
            <p:cNvSpPr txBox="1"/>
            <p:nvPr/>
          </p:nvSpPr>
          <p:spPr>
            <a:xfrm>
              <a:off x="5837888" y="3254514"/>
              <a:ext cx="320922" cy="707886"/>
            </a:xfrm>
            <a:prstGeom prst="rect">
              <a:avLst/>
            </a:prstGeom>
            <a:noFill/>
          </p:spPr>
          <p:txBody>
            <a:bodyPr wrap="none" rtlCol="0">
              <a:spAutoFit/>
            </a:bodyPr>
            <a:lstStyle/>
            <a:p>
              <a:r>
                <a:rPr lang="en-US" sz="4000" b="1" dirty="0" smtClean="0">
                  <a:effectLst>
                    <a:outerShdw blurRad="38100" dist="38100" dir="2700000" algn="tl">
                      <a:srgbClr val="000000">
                        <a:alpha val="43137"/>
                      </a:srgbClr>
                    </a:outerShdw>
                  </a:effectLst>
                </a:rPr>
                <a:t>.</a:t>
              </a:r>
              <a:endParaRPr lang="en-US" sz="4000" b="1" dirty="0">
                <a:effectLst>
                  <a:outerShdw blurRad="38100" dist="38100" dir="2700000" algn="tl">
                    <a:srgbClr val="000000">
                      <a:alpha val="43137"/>
                    </a:srgbClr>
                  </a:outerShdw>
                </a:effectLst>
              </a:endParaRPr>
            </a:p>
          </p:txBody>
        </p:sp>
      </p:grpSp>
      <p:grpSp>
        <p:nvGrpSpPr>
          <p:cNvPr id="3" name="Group 2"/>
          <p:cNvGrpSpPr/>
          <p:nvPr/>
        </p:nvGrpSpPr>
        <p:grpSpPr>
          <a:xfrm>
            <a:off x="1388001" y="3909151"/>
            <a:ext cx="9311807" cy="634275"/>
            <a:chOff x="1388001" y="3909151"/>
            <a:chExt cx="9311807" cy="634275"/>
          </a:xfrm>
        </p:grpSpPr>
        <p:sp>
          <p:nvSpPr>
            <p:cNvPr id="92" name="TextBox 91"/>
            <p:cNvSpPr txBox="1"/>
            <p:nvPr/>
          </p:nvSpPr>
          <p:spPr>
            <a:xfrm>
              <a:off x="1388001" y="3958651"/>
              <a:ext cx="930368"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192</a:t>
              </a:r>
              <a:endParaRPr lang="en-US" sz="3200" b="1" dirty="0">
                <a:effectLst>
                  <a:outerShdw blurRad="38100" dist="38100" dir="2700000" algn="tl">
                    <a:srgbClr val="000000">
                      <a:alpha val="43137"/>
                    </a:srgbClr>
                  </a:outerShdw>
                </a:effectLst>
              </a:endParaRPr>
            </a:p>
          </p:txBody>
        </p:sp>
        <p:sp>
          <p:nvSpPr>
            <p:cNvPr id="96" name="TextBox 95"/>
            <p:cNvSpPr txBox="1"/>
            <p:nvPr/>
          </p:nvSpPr>
          <p:spPr>
            <a:xfrm>
              <a:off x="4400658" y="3955451"/>
              <a:ext cx="930368"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168</a:t>
              </a:r>
              <a:endParaRPr lang="en-US" sz="3200" b="1" dirty="0">
                <a:effectLst>
                  <a:outerShdw blurRad="38100" dist="38100" dir="2700000" algn="tl">
                    <a:srgbClr val="000000">
                      <a:alpha val="43137"/>
                    </a:srgbClr>
                  </a:outerShdw>
                </a:effectLst>
              </a:endParaRPr>
            </a:p>
          </p:txBody>
        </p:sp>
        <p:sp>
          <p:nvSpPr>
            <p:cNvPr id="97" name="TextBox 96"/>
            <p:cNvSpPr txBox="1"/>
            <p:nvPr/>
          </p:nvSpPr>
          <p:spPr>
            <a:xfrm>
              <a:off x="7062344" y="3909151"/>
              <a:ext cx="930368"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11</a:t>
              </a:r>
              <a:endParaRPr lang="en-US" sz="3200" b="1" dirty="0">
                <a:effectLst>
                  <a:outerShdw blurRad="38100" dist="38100" dir="2700000" algn="tl">
                    <a:srgbClr val="000000">
                      <a:alpha val="43137"/>
                    </a:srgbClr>
                  </a:outerShdw>
                </a:effectLst>
              </a:endParaRPr>
            </a:p>
          </p:txBody>
        </p:sp>
        <p:sp>
          <p:nvSpPr>
            <p:cNvPr id="98" name="TextBox 97"/>
            <p:cNvSpPr txBox="1"/>
            <p:nvPr/>
          </p:nvSpPr>
          <p:spPr>
            <a:xfrm>
              <a:off x="9769440" y="3909151"/>
              <a:ext cx="930368" cy="584775"/>
            </a:xfrm>
            <a:prstGeom prst="rect">
              <a:avLst/>
            </a:prstGeom>
            <a:noFill/>
          </p:spPr>
          <p:txBody>
            <a:bodyPr wrap="square" rtlCol="0">
              <a:spAutoFit/>
            </a:bodyPr>
            <a:lstStyle/>
            <a:p>
              <a:r>
                <a:rPr lang="en-US" sz="3200" b="1" dirty="0" smtClean="0">
                  <a:effectLst>
                    <a:outerShdw blurRad="38100" dist="38100" dir="2700000" algn="tl">
                      <a:srgbClr val="000000">
                        <a:alpha val="43137"/>
                      </a:srgbClr>
                    </a:outerShdw>
                  </a:effectLst>
                </a:rPr>
                <a:t>01</a:t>
              </a:r>
              <a:endParaRPr lang="en-US" sz="3200" b="1" dirty="0">
                <a:effectLst>
                  <a:outerShdw blurRad="38100" dist="38100" dir="2700000" algn="tl">
                    <a:srgbClr val="000000">
                      <a:alpha val="43137"/>
                    </a:srgbClr>
                  </a:outerShdw>
                </a:effectLst>
              </a:endParaRPr>
            </a:p>
          </p:txBody>
        </p:sp>
      </p:grpSp>
      <p:sp>
        <p:nvSpPr>
          <p:cNvPr id="2" name="Rectangle 1"/>
          <p:cNvSpPr/>
          <p:nvPr/>
        </p:nvSpPr>
        <p:spPr>
          <a:xfrm>
            <a:off x="1985207" y="355026"/>
            <a:ext cx="8743465" cy="630942"/>
          </a:xfrm>
          <a:prstGeom prst="rect">
            <a:avLst/>
          </a:prstGeom>
        </p:spPr>
        <p:txBody>
          <a:bodyPr wrap="square">
            <a:spAutoFit/>
          </a:bodyPr>
          <a:lstStyle/>
          <a:p>
            <a:pPr lvl="0" algn="ctr"/>
            <a:r>
              <a:rPr lang="en-US" sz="3500" b="1" dirty="0" smtClean="0">
                <a:solidFill>
                  <a:srgbClr val="FF0000"/>
                </a:solidFill>
                <a:latin typeface="Nikosh" panose="02000000000000000000" pitchFamily="2" charset="0"/>
                <a:cs typeface="Nikosh" panose="02000000000000000000" pitchFamily="2" charset="0"/>
              </a:rPr>
              <a:t>Class </a:t>
            </a:r>
            <a:r>
              <a:rPr lang="en-US" sz="3500" b="1" dirty="0">
                <a:solidFill>
                  <a:srgbClr val="FF0000"/>
                </a:solidFill>
                <a:latin typeface="Nikosh" panose="02000000000000000000" pitchFamily="2" charset="0"/>
                <a:cs typeface="Nikosh" panose="02000000000000000000" pitchFamily="2" charset="0"/>
              </a:rPr>
              <a:t>C </a:t>
            </a:r>
            <a:r>
              <a:rPr lang="en-US" sz="3500" b="1" dirty="0" err="1" smtClean="0">
                <a:solidFill>
                  <a:srgbClr val="FF0000"/>
                </a:solidFill>
                <a:latin typeface="SolaimanLipi" panose="02000500020000020004" pitchFamily="2" charset="0"/>
                <a:cs typeface="SolaimanLipi" panose="02000500020000020004" pitchFamily="2" charset="0"/>
              </a:rPr>
              <a:t>এর</a:t>
            </a:r>
            <a:r>
              <a:rPr lang="en-US" sz="3500" b="1" dirty="0" smtClean="0">
                <a:solidFill>
                  <a:srgbClr val="FF0000"/>
                </a:solidFill>
                <a:latin typeface="SolaimanLipi" panose="02000500020000020004" pitchFamily="2" charset="0"/>
                <a:cs typeface="SolaimanLipi" panose="02000500020000020004" pitchFamily="2" charset="0"/>
              </a:rPr>
              <a:t> </a:t>
            </a:r>
            <a:r>
              <a:rPr lang="bn-BD" sz="3500" b="1" dirty="0" smtClean="0">
                <a:solidFill>
                  <a:srgbClr val="FF0000"/>
                </a:solidFill>
                <a:latin typeface="SolaimanLipi" panose="02000500020000020004" pitchFamily="2" charset="0"/>
                <a:cs typeface="SolaimanLipi" panose="02000500020000020004" pitchFamily="2" charset="0"/>
              </a:rPr>
              <a:t>আইপি অ্যা</a:t>
            </a:r>
            <a:r>
              <a:rPr lang="en-US" sz="3500" b="1" dirty="0" err="1" smtClean="0">
                <a:solidFill>
                  <a:srgbClr val="FF0000"/>
                </a:solidFill>
                <a:latin typeface="SolaimanLipi" panose="02000500020000020004" pitchFamily="2" charset="0"/>
                <a:cs typeface="SolaimanLipi" panose="02000500020000020004" pitchFamily="2" charset="0"/>
              </a:rPr>
              <a:t>ড্রে</a:t>
            </a:r>
            <a:r>
              <a:rPr lang="bn-BD" sz="3500" b="1" dirty="0" smtClean="0">
                <a:solidFill>
                  <a:srgbClr val="FF0000"/>
                </a:solidFill>
                <a:latin typeface="SolaimanLipi" panose="02000500020000020004" pitchFamily="2" charset="0"/>
                <a:cs typeface="SolaimanLipi" panose="02000500020000020004" pitchFamily="2" charset="0"/>
              </a:rPr>
              <a:t>স </a:t>
            </a:r>
            <a:r>
              <a:rPr lang="bn-BD" sz="3500" b="1" dirty="0">
                <a:solidFill>
                  <a:srgbClr val="FF0000"/>
                </a:solidFill>
                <a:latin typeface="SolaimanLipi" panose="02000500020000020004" pitchFamily="2" charset="0"/>
                <a:cs typeface="SolaimanLipi" panose="02000500020000020004" pitchFamily="2" charset="0"/>
              </a:rPr>
              <a:t> নিচে </a:t>
            </a:r>
            <a:r>
              <a:rPr lang="bn-BD" sz="3500" b="1" dirty="0" smtClean="0">
                <a:solidFill>
                  <a:srgbClr val="FF0000"/>
                </a:solidFill>
                <a:latin typeface="SolaimanLipi" panose="02000500020000020004" pitchFamily="2" charset="0"/>
                <a:cs typeface="SolaimanLipi" panose="02000500020000020004" pitchFamily="2" charset="0"/>
              </a:rPr>
              <a:t>দেখানো </a:t>
            </a:r>
            <a:r>
              <a:rPr lang="bn-BD" sz="3500" b="1" dirty="0">
                <a:solidFill>
                  <a:srgbClr val="FF0000"/>
                </a:solidFill>
                <a:latin typeface="SolaimanLipi" panose="02000500020000020004" pitchFamily="2" charset="0"/>
                <a:cs typeface="SolaimanLipi" panose="02000500020000020004" pitchFamily="2" charset="0"/>
              </a:rPr>
              <a:t>হলো - </a:t>
            </a:r>
            <a:endParaRPr lang="en-US" sz="35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70014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additive="base">
                                        <p:cTn id="7" dur="500"/>
                                        <p:tgtEl>
                                          <p:spTgt spid="89"/>
                                        </p:tgtEl>
                                        <p:attrNameLst>
                                          <p:attrName>ppt_x</p:attrName>
                                        </p:attrNameLst>
                                      </p:cBhvr>
                                      <p:tavLst>
                                        <p:tav tm="0">
                                          <p:val>
                                            <p:strVal val="#ppt_x+#ppt_w*1.125000"/>
                                          </p:val>
                                        </p:tav>
                                        <p:tav tm="100000">
                                          <p:val>
                                            <p:strVal val="#ppt_x"/>
                                          </p:val>
                                        </p:tav>
                                      </p:tavLst>
                                    </p:anim>
                                    <p:animEffect transition="in" filter="wipe(left)">
                                      <p:cBhvr>
                                        <p:cTn id="8" dur="500"/>
                                        <p:tgtEl>
                                          <p:spTgt spid="89"/>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5133" y="205672"/>
            <a:ext cx="5128591" cy="3333584"/>
          </a:xfrm>
          <a:prstGeom prst="rect">
            <a:avLst/>
          </a:prstGeom>
        </p:spPr>
      </p:pic>
      <p:sp>
        <p:nvSpPr>
          <p:cNvPr id="4" name="Rectangle 3"/>
          <p:cNvSpPr/>
          <p:nvPr/>
        </p:nvSpPr>
        <p:spPr>
          <a:xfrm>
            <a:off x="491488" y="381530"/>
            <a:ext cx="5582742" cy="630942"/>
          </a:xfrm>
          <a:prstGeom prst="rect">
            <a:avLst/>
          </a:prstGeom>
          <a:solidFill>
            <a:srgbClr val="00B0F0"/>
          </a:solidFill>
        </p:spPr>
        <p:txBody>
          <a:bodyPr wrap="square">
            <a:spAutoFit/>
          </a:bodyPr>
          <a:lstStyle/>
          <a:p>
            <a:pPr lvl="0"/>
            <a:r>
              <a:rPr lang="en-US" sz="3500" b="1" dirty="0" err="1" smtClean="0">
                <a:solidFill>
                  <a:srgbClr val="FF0000"/>
                </a:solidFill>
                <a:latin typeface="SolaimanLipi" panose="02000500020000020004" pitchFamily="2" charset="0"/>
                <a:cs typeface="SolaimanLipi" panose="02000500020000020004" pitchFamily="2" charset="0"/>
              </a:rPr>
              <a:t>পাশের</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আইকন</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গুলো</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কী</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পরিচিত</a:t>
            </a:r>
            <a:r>
              <a:rPr lang="en-US" sz="3500" b="1" dirty="0" smtClean="0">
                <a:solidFill>
                  <a:srgbClr val="FF0000"/>
                </a:solidFill>
                <a:latin typeface="SolaimanLipi" panose="02000500020000020004" pitchFamily="2" charset="0"/>
                <a:cs typeface="SolaimanLipi" panose="02000500020000020004" pitchFamily="2" charset="0"/>
              </a:rPr>
              <a:t>? </a:t>
            </a:r>
            <a:endParaRPr lang="en-US" sz="3500" b="1" dirty="0">
              <a:solidFill>
                <a:srgbClr val="FF0000"/>
              </a:solidFill>
              <a:latin typeface="SolaimanLipi" panose="02000500020000020004" pitchFamily="2" charset="0"/>
              <a:cs typeface="SolaimanLipi" panose="02000500020000020004" pitchFamily="2" charset="0"/>
            </a:endParaRPr>
          </a:p>
        </p:txBody>
      </p:sp>
      <p:sp>
        <p:nvSpPr>
          <p:cNvPr id="5" name="Rectangle 4"/>
          <p:cNvSpPr/>
          <p:nvPr/>
        </p:nvSpPr>
        <p:spPr>
          <a:xfrm>
            <a:off x="491487" y="1279709"/>
            <a:ext cx="6079130" cy="630942"/>
          </a:xfrm>
          <a:prstGeom prst="rect">
            <a:avLst/>
          </a:prstGeom>
        </p:spPr>
        <p:txBody>
          <a:bodyPr wrap="square">
            <a:spAutoFit/>
          </a:bodyPr>
          <a:lstStyle/>
          <a:p>
            <a:r>
              <a:rPr lang="en-US" sz="3500" b="1" dirty="0" err="1" smtClean="0">
                <a:solidFill>
                  <a:srgbClr val="FF0000"/>
                </a:solidFill>
                <a:latin typeface="SolaimanLipi" panose="02000500020000020004" pitchFamily="2" charset="0"/>
                <a:cs typeface="SolaimanLipi" panose="02000500020000020004" pitchFamily="2" charset="0"/>
              </a:rPr>
              <a:t>বলতে</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পারো</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আইকন</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গুলো</a:t>
            </a:r>
            <a:r>
              <a:rPr lang="en-US" sz="3500" b="1" dirty="0" smtClean="0">
                <a:solidFill>
                  <a:srgbClr val="FF0000"/>
                </a:solidFill>
                <a:latin typeface="SolaimanLipi" panose="02000500020000020004" pitchFamily="2" charset="0"/>
                <a:cs typeface="SolaimanLipi" panose="02000500020000020004" pitchFamily="2" charset="0"/>
              </a:rPr>
              <a:t> </a:t>
            </a:r>
            <a:r>
              <a:rPr lang="en-US" sz="3500" b="1" dirty="0" err="1" smtClean="0">
                <a:solidFill>
                  <a:srgbClr val="FF0000"/>
                </a:solidFill>
                <a:latin typeface="SolaimanLipi" panose="02000500020000020004" pitchFamily="2" charset="0"/>
                <a:cs typeface="SolaimanLipi" panose="02000500020000020004" pitchFamily="2" charset="0"/>
              </a:rPr>
              <a:t>কিসের</a:t>
            </a:r>
            <a:r>
              <a:rPr lang="en-US" sz="3500" b="1" dirty="0" smtClean="0">
                <a:solidFill>
                  <a:srgbClr val="FF0000"/>
                </a:solidFill>
                <a:latin typeface="SolaimanLipi" panose="02000500020000020004" pitchFamily="2" charset="0"/>
                <a:cs typeface="SolaimanLipi" panose="02000500020000020004" pitchFamily="2" charset="0"/>
              </a:rPr>
              <a:t>? </a:t>
            </a:r>
            <a:endParaRPr lang="en-US" sz="3500" b="1" dirty="0">
              <a:solidFill>
                <a:srgbClr val="FF0000"/>
              </a:solidFill>
              <a:latin typeface="SolaimanLipi" panose="02000500020000020004" pitchFamily="2" charset="0"/>
              <a:cs typeface="SolaimanLipi" panose="02000500020000020004" pitchFamily="2" charset="0"/>
            </a:endParaRPr>
          </a:p>
        </p:txBody>
      </p:sp>
      <p:sp>
        <p:nvSpPr>
          <p:cNvPr id="7" name="AutoShape 8"/>
          <p:cNvSpPr>
            <a:spLocks noChangeArrowheads="1"/>
          </p:cNvSpPr>
          <p:nvPr/>
        </p:nvSpPr>
        <p:spPr bwMode="auto">
          <a:xfrm>
            <a:off x="1296149" y="2323145"/>
            <a:ext cx="2154808" cy="698268"/>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r>
              <a:rPr lang="en-US" sz="4500" b="1" dirty="0" err="1" smtClean="0">
                <a:solidFill>
                  <a:srgbClr val="FF0000"/>
                </a:solidFill>
                <a:latin typeface="SolaimanLipi" panose="02000500020000020004" pitchFamily="2" charset="0"/>
                <a:cs typeface="SolaimanLipi" panose="02000500020000020004" pitchFamily="2" charset="0"/>
              </a:rPr>
              <a:t>ব্রাউজার</a:t>
            </a:r>
            <a:endParaRPr lang="en-US" sz="4500" b="1" dirty="0">
              <a:solidFill>
                <a:srgbClr val="FF0000"/>
              </a:solidFill>
              <a:latin typeface="SolaimanLipi" panose="02000500020000020004" pitchFamily="2" charset="0"/>
              <a:cs typeface="SolaimanLipi" panose="02000500020000020004" pitchFamily="2" charset="0"/>
            </a:endParaRPr>
          </a:p>
        </p:txBody>
      </p:sp>
      <p:sp>
        <p:nvSpPr>
          <p:cNvPr id="9" name="Rectangle 8"/>
          <p:cNvSpPr/>
          <p:nvPr/>
        </p:nvSpPr>
        <p:spPr>
          <a:xfrm>
            <a:off x="516642" y="3421690"/>
            <a:ext cx="10393680" cy="3323987"/>
          </a:xfrm>
          <a:prstGeom prst="rect">
            <a:avLst/>
          </a:prstGeom>
        </p:spPr>
        <p:txBody>
          <a:bodyPr wrap="square">
            <a:spAutoFit/>
          </a:bodyPr>
          <a:lstStyle/>
          <a:p>
            <a:pPr algn="just"/>
            <a:r>
              <a:rPr lang="as-IN" sz="3000" dirty="0">
                <a:solidFill>
                  <a:srgbClr val="002060"/>
                </a:solidFill>
                <a:latin typeface="SolaimanLipi" panose="02000500020000020004" pitchFamily="2" charset="0"/>
                <a:cs typeface="SolaimanLipi" panose="02000500020000020004" pitchFamily="2" charset="0"/>
              </a:rPr>
              <a:t>পৃথিবীর বিভিন্ন দেশের সার্ভারে রাখা পরস্পর সংযোগযোগ্য ওয়েবপেজ পরিদর্শন করাকে ওয়েব ব্রাউজিং বলা হয়। ওয়েব ব্রাউজিং হলো পৃথিবীর বিভিন্ন দেশের বিভিন্ন সার্ভারে রাখা ওয়েব পেজ পরিদর্শন প্রক্রিয়া। ওয়েব ব্রাউজিং এর সাহায্যে ইন্টারনেট থেকে অসংখ্য তথ্য আরোহন সম্ভব। ওয়েব ব্রাউজিং-এর জন্য অনেক সফটওয়্যার রয়েছে। যেমন- </a:t>
            </a:r>
            <a:r>
              <a:rPr lang="en-US" sz="3000" dirty="0">
                <a:solidFill>
                  <a:srgbClr val="002060"/>
                </a:solidFill>
                <a:latin typeface="Times New Roman" panose="02020603050405020304" pitchFamily="18" charset="0"/>
                <a:cs typeface="Times New Roman" panose="02020603050405020304" pitchFamily="18" charset="0"/>
              </a:rPr>
              <a:t>Internet Explorer, Opera, Mosaic </a:t>
            </a:r>
            <a:r>
              <a:rPr lang="as-IN" sz="3000" dirty="0" smtClean="0">
                <a:solidFill>
                  <a:srgbClr val="002060"/>
                </a:solidFill>
                <a:latin typeface="SolaimanLipi" panose="02000500020000020004" pitchFamily="2" charset="0"/>
                <a:cs typeface="SolaimanLipi" panose="02000500020000020004" pitchFamily="2" charset="0"/>
              </a:rPr>
              <a:t> </a:t>
            </a:r>
            <a:r>
              <a:rPr lang="as-IN" sz="3000" dirty="0">
                <a:solidFill>
                  <a:srgbClr val="002060"/>
                </a:solidFill>
                <a:latin typeface="SolaimanLipi" panose="02000500020000020004" pitchFamily="2" charset="0"/>
                <a:cs typeface="SolaimanLipi" panose="02000500020000020004" pitchFamily="2" charset="0"/>
              </a:rPr>
              <a:t>ইত্যাদি। আইপি নেটওয়ার্ক তথা ইন্টারনেটের সাথে সংযুক্ত প্রতিটি কম্পিউটারের একটি পৃথক ঠিকানা থাকে। এ ঠিকানাকে আইপি এড্রেস বলে। ওয়েব পেইজ বা ওয়েবসাইট যে সার্ভারে সংরক্ষিত থাকে তাকে বলা হয় ওয়েব সার্ভার। </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40728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barn(inVertical)">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t="25000" r="2000" b="18000"/>
          </a:stretch>
        </a:blipFill>
        <a:effectLst/>
      </p:bgPr>
    </p:bg>
    <p:spTree>
      <p:nvGrpSpPr>
        <p:cNvPr id="1" name=""/>
        <p:cNvGrpSpPr/>
        <p:nvPr/>
      </p:nvGrpSpPr>
      <p:grpSpPr>
        <a:xfrm>
          <a:off x="0" y="0"/>
          <a:ext cx="0" cy="0"/>
          <a:chOff x="0" y="0"/>
          <a:chExt cx="0" cy="0"/>
        </a:xfrm>
      </p:grpSpPr>
      <p:sp>
        <p:nvSpPr>
          <p:cNvPr id="4" name="Rectangular Callout 3"/>
          <p:cNvSpPr/>
          <p:nvPr/>
        </p:nvSpPr>
        <p:spPr>
          <a:xfrm>
            <a:off x="914400" y="954505"/>
            <a:ext cx="2590800" cy="533399"/>
          </a:xfrm>
          <a:prstGeom prst="wedgeRectCallout">
            <a:avLst>
              <a:gd name="adj1" fmla="val -57596"/>
              <a:gd name="adj2" fmla="val 285543"/>
            </a:avLst>
          </a:prstGeom>
          <a:solidFill>
            <a:schemeClr val="accent2">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Back </a:t>
            </a:r>
            <a:r>
              <a:rPr lang="en-US" sz="3200" b="1" dirty="0" err="1"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buttonn</a:t>
            </a:r>
            <a:endPar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5" name="Rectangular Callout 4"/>
          <p:cNvSpPr/>
          <p:nvPr/>
        </p:nvSpPr>
        <p:spPr>
          <a:xfrm>
            <a:off x="3886200" y="954505"/>
            <a:ext cx="2667000" cy="533400"/>
          </a:xfrm>
          <a:prstGeom prst="wedgeRectCallout">
            <a:avLst>
              <a:gd name="adj1" fmla="val -132983"/>
              <a:gd name="adj2" fmla="val 290219"/>
            </a:avLst>
          </a:prstGeom>
          <a:solidFill>
            <a:schemeClr val="accent4">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Forward button</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ular Callout 6"/>
          <p:cNvSpPr/>
          <p:nvPr/>
        </p:nvSpPr>
        <p:spPr>
          <a:xfrm>
            <a:off x="7010400" y="954505"/>
            <a:ext cx="2362200" cy="533400"/>
          </a:xfrm>
          <a:prstGeom prst="wedgeRectCallout">
            <a:avLst>
              <a:gd name="adj1" fmla="val -214922"/>
              <a:gd name="adj2" fmla="val 285389"/>
            </a:avLst>
          </a:prstGeom>
          <a:solidFill>
            <a:schemeClr val="accent5">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Stop button</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Rectangular Callout 7"/>
          <p:cNvSpPr/>
          <p:nvPr/>
        </p:nvSpPr>
        <p:spPr>
          <a:xfrm>
            <a:off x="9525000" y="954504"/>
            <a:ext cx="2057400" cy="533400"/>
          </a:xfrm>
          <a:prstGeom prst="wedgeRectCallout">
            <a:avLst>
              <a:gd name="adj1" fmla="val -84012"/>
              <a:gd name="adj2" fmla="val 287804"/>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 button</a:t>
            </a:r>
            <a:endParaRPr lang="en-US"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9" name="Rectangular Callout 8"/>
          <p:cNvSpPr/>
          <p:nvPr/>
        </p:nvSpPr>
        <p:spPr>
          <a:xfrm>
            <a:off x="685800" y="4953000"/>
            <a:ext cx="2590800" cy="533399"/>
          </a:xfrm>
          <a:prstGeom prst="wedgeRectCallout">
            <a:avLst>
              <a:gd name="adj1" fmla="val 102967"/>
              <a:gd name="adj2" fmla="val -438804"/>
            </a:avLst>
          </a:prstGeom>
          <a:solidFill>
            <a:srgbClr val="92D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Address bar</a:t>
            </a:r>
            <a:endPar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Rectangular Callout 10"/>
          <p:cNvSpPr/>
          <p:nvPr/>
        </p:nvSpPr>
        <p:spPr>
          <a:xfrm>
            <a:off x="3810000" y="4952999"/>
            <a:ext cx="2819400" cy="533399"/>
          </a:xfrm>
          <a:prstGeom prst="wedgeRectCallout">
            <a:avLst>
              <a:gd name="adj1" fmla="val -97781"/>
              <a:gd name="adj2" fmla="val -436390"/>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Refresh button</a:t>
            </a:r>
            <a:endPar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Rectangular Callout 11"/>
          <p:cNvSpPr/>
          <p:nvPr/>
        </p:nvSpPr>
        <p:spPr>
          <a:xfrm>
            <a:off x="7010400" y="4952999"/>
            <a:ext cx="2819400" cy="533399"/>
          </a:xfrm>
          <a:prstGeom prst="wedgeRectCallout">
            <a:avLst>
              <a:gd name="adj1" fmla="val -165843"/>
              <a:gd name="adj2" fmla="val -446048"/>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Home button</a:t>
            </a:r>
            <a:endParaRPr lang="en-US" sz="3200" b="1" dirty="0">
              <a:solidFill>
                <a:prstClr val="black"/>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Rectangle 12"/>
          <p:cNvSpPr/>
          <p:nvPr/>
        </p:nvSpPr>
        <p:spPr>
          <a:xfrm>
            <a:off x="438479" y="165587"/>
            <a:ext cx="3066721" cy="707886"/>
          </a:xfrm>
          <a:prstGeom prst="rect">
            <a:avLst/>
          </a:prstGeom>
        </p:spPr>
        <p:txBody>
          <a:bodyPr wrap="square">
            <a:spAutoFit/>
          </a:bodyPr>
          <a:lstStyle/>
          <a:p>
            <a:pPr lvl="0"/>
            <a:r>
              <a:rPr lang="en-US" sz="4000" b="1" dirty="0" err="1" smtClean="0">
                <a:solidFill>
                  <a:srgbClr val="FF0000"/>
                </a:solidFill>
                <a:latin typeface="SolaimanLipi" panose="02000500020000020004" pitchFamily="2" charset="0"/>
                <a:cs typeface="SolaimanLipi" panose="02000500020000020004" pitchFamily="2" charset="0"/>
              </a:rPr>
              <a:t>ছবিটি</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কিসের</a:t>
            </a:r>
            <a:r>
              <a:rPr lang="en-US" sz="4000" b="1" dirty="0" smtClean="0">
                <a:solidFill>
                  <a:srgbClr val="FF0000"/>
                </a:solidFill>
                <a:latin typeface="SolaimanLipi" panose="02000500020000020004" pitchFamily="2" charset="0"/>
                <a:cs typeface="SolaimanLipi" panose="02000500020000020004" pitchFamily="2" charset="0"/>
              </a:rPr>
              <a:t>? </a:t>
            </a:r>
            <a:endParaRPr lang="en-US" sz="4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19934169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out)">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0558" y="1049607"/>
            <a:ext cx="10850882" cy="2400657"/>
          </a:xfrm>
          <a:prstGeom prst="rect">
            <a:avLst/>
          </a:prstGeom>
        </p:spPr>
        <p:txBody>
          <a:bodyPr wrap="square">
            <a:spAutoFit/>
          </a:bodyPr>
          <a:lstStyle/>
          <a:p>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নেমও</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হচ্ছে</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স্বতন্ত্র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টেক্সট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এমন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সার্ভার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কম্পিউটার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ইন্টারনেটের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সাথে</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সংযুক্ত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থাকবে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মাধ্যমেই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বিশ্বের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যেকোনো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প্রান্তের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ইন্টারনেট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ব্যবহারকারীরা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ওয়েব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সাইট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খুঁজে</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সুতরাং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আইপি</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এড্রেসের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অনুবাদই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হচ্ছে</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যদি</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ডোমেইন</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রেজিস্ট্রি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তবে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সারাবিশ্ব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হতে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একটি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ইউনিক</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আইডেন্টিটি</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অর্থা</a:t>
            </a:r>
            <a:r>
              <a:rPr lang="en-US" sz="3000" dirty="0">
                <a:solidFill>
                  <a:srgbClr val="002060"/>
                </a:solidFill>
                <a:latin typeface="SolaimanLipi" panose="02000500020000020004" pitchFamily="2" charset="0"/>
                <a:cs typeface="SolaimanLipi" panose="02000500020000020004" pitchFamily="2" charset="0"/>
              </a:rPr>
              <a:t>ৎ </a:t>
            </a:r>
            <a:r>
              <a:rPr lang="en-US" sz="3000" dirty="0" err="1">
                <a:solidFill>
                  <a:srgbClr val="002060"/>
                </a:solidFill>
                <a:latin typeface="SolaimanLipi" panose="02000500020000020004" pitchFamily="2" charset="0"/>
                <a:cs typeface="SolaimanLipi" panose="02000500020000020004" pitchFamily="2" charset="0"/>
              </a:rPr>
              <a:t>একই</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নাম</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আর</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কেউ</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নিতে</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পারবে</a:t>
            </a:r>
            <a:r>
              <a:rPr lang="en-US" sz="3000" dirty="0">
                <a:solidFill>
                  <a:srgbClr val="002060"/>
                </a:solidFill>
                <a:latin typeface="SolaimanLipi" panose="02000500020000020004" pitchFamily="2" charset="0"/>
                <a:cs typeface="SolaimanLipi" panose="02000500020000020004" pitchFamily="2" charset="0"/>
              </a:rPr>
              <a:t> </a:t>
            </a:r>
            <a:r>
              <a:rPr lang="en-US" sz="3000" dirty="0" err="1">
                <a:solidFill>
                  <a:srgbClr val="002060"/>
                </a:solidFill>
                <a:latin typeface="SolaimanLipi" panose="02000500020000020004" pitchFamily="2" charset="0"/>
                <a:cs typeface="SolaimanLipi" panose="02000500020000020004" pitchFamily="2" charset="0"/>
              </a:rPr>
              <a:t>না</a:t>
            </a:r>
            <a:r>
              <a:rPr lang="en-US" sz="3000" dirty="0">
                <a:solidFill>
                  <a:srgbClr val="002060"/>
                </a:solidFill>
                <a:latin typeface="SolaimanLipi" panose="02000500020000020004" pitchFamily="2" charset="0"/>
                <a:cs typeface="SolaimanLipi" panose="02000500020000020004" pitchFamily="2" charset="0"/>
              </a:rPr>
              <a:t>। </a:t>
            </a:r>
          </a:p>
        </p:txBody>
      </p:sp>
      <p:sp>
        <p:nvSpPr>
          <p:cNvPr id="6" name="AutoShape 8"/>
          <p:cNvSpPr>
            <a:spLocks noChangeArrowheads="1"/>
          </p:cNvSpPr>
          <p:nvPr/>
        </p:nvSpPr>
        <p:spPr bwMode="auto">
          <a:xfrm>
            <a:off x="1322273" y="350652"/>
            <a:ext cx="3458733" cy="698268"/>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000" b="1" dirty="0" err="1">
                <a:solidFill>
                  <a:srgbClr val="FF0000"/>
                </a:solidFill>
                <a:latin typeface="SolaimanLipi" panose="02000500020000020004" pitchFamily="2" charset="0"/>
                <a:cs typeface="SolaimanLipi" panose="02000500020000020004" pitchFamily="2" charset="0"/>
              </a:rPr>
              <a:t>ডোমেইন</a:t>
            </a:r>
            <a:r>
              <a:rPr lang="en-US" sz="4000" b="1" dirty="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নেম</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13" name="AutoShape 8"/>
          <p:cNvSpPr>
            <a:spLocks noChangeArrowheads="1"/>
          </p:cNvSpPr>
          <p:nvPr/>
        </p:nvSpPr>
        <p:spPr bwMode="auto">
          <a:xfrm>
            <a:off x="1204708" y="3668617"/>
            <a:ext cx="2165510" cy="698268"/>
          </a:xfrm>
          <a:prstGeom prst="chevron">
            <a:avLst>
              <a:gd name="adj" fmla="val 39600"/>
            </a:avLst>
          </a:prstGeom>
          <a:gradFill rotWithShape="1">
            <a:gsLst>
              <a:gs pos="0">
                <a:srgbClr val="929200"/>
              </a:gs>
              <a:gs pos="50000">
                <a:srgbClr val="FFFF00"/>
              </a:gs>
              <a:gs pos="100000">
                <a:srgbClr val="929200"/>
              </a:gs>
            </a:gsLst>
            <a:lin ang="0" scaled="1"/>
          </a:gradFill>
          <a:ln w="9525">
            <a:noFill/>
            <a:miter lim="800000"/>
            <a:headEnd/>
            <a:tailEnd/>
          </a:ln>
        </p:spPr>
        <p:txBody>
          <a:bodyPr wrap="none" lIns="91418" tIns="45710" rIns="91418" bIns="45710" anchor="ctr"/>
          <a:lstStyle/>
          <a:p>
            <a:pPr algn="just"/>
            <a:r>
              <a:rPr lang="en-US" sz="4000" b="1" dirty="0" err="1" smtClean="0">
                <a:solidFill>
                  <a:srgbClr val="FF0000"/>
                </a:solidFill>
                <a:latin typeface="SolaimanLipi" panose="02000500020000020004" pitchFamily="2" charset="0"/>
                <a:cs typeface="SolaimanLipi" panose="02000500020000020004" pitchFamily="2" charset="0"/>
              </a:rPr>
              <a:t>হোস্টিং</a:t>
            </a:r>
            <a:endParaRPr lang="en-US" sz="4000" b="1" dirty="0">
              <a:solidFill>
                <a:srgbClr val="FF0000"/>
              </a:solidFill>
              <a:latin typeface="SolaimanLipi" panose="02000500020000020004" pitchFamily="2" charset="0"/>
              <a:cs typeface="SolaimanLipi" panose="02000500020000020004" pitchFamily="2" charset="0"/>
            </a:endParaRPr>
          </a:p>
        </p:txBody>
      </p:sp>
      <p:sp>
        <p:nvSpPr>
          <p:cNvPr id="15" name="Rectangle 14"/>
          <p:cNvSpPr/>
          <p:nvPr/>
        </p:nvSpPr>
        <p:spPr>
          <a:xfrm>
            <a:off x="647271" y="4532493"/>
            <a:ext cx="10743540" cy="1477328"/>
          </a:xfrm>
          <a:prstGeom prst="rect">
            <a:avLst/>
          </a:prstGeom>
        </p:spPr>
        <p:txBody>
          <a:bodyPr wrap="square">
            <a:spAutoFit/>
          </a:bodyPr>
          <a:lstStyle/>
          <a:p>
            <a:pPr algn="just"/>
            <a:r>
              <a:rPr lang="as-IN" sz="3000" dirty="0">
                <a:solidFill>
                  <a:srgbClr val="002060"/>
                </a:solidFill>
                <a:latin typeface="SolaimanLipi" panose="02000500020000020004" pitchFamily="2" charset="0"/>
                <a:cs typeface="SolaimanLipi" panose="02000500020000020004" pitchFamily="2" charset="0"/>
              </a:rPr>
              <a:t>হোস্টিংকে আমরা অনেকে ওয়েব হোস্টিংও বলে থাকি। সোজা কথায় ইন্টারনেটে ওয়েবের ফাইলগুলো কোনো সার্ভারে রাখাকে ওয়েব হোস্টিং বলে। হোস্টিং হচ্ছে মূলত অনলাইনে ওয়েবসাইট আপলোড করার সার্ভার বা  কম্পিউটারের হার্ডডিস্কের জায়গা। </a:t>
            </a:r>
            <a:endParaRPr lang="en-US" sz="30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84238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35688" y="134471"/>
            <a:ext cx="5226838" cy="686081"/>
          </a:xfrm>
        </p:spPr>
        <p:txBody>
          <a:bodyPr/>
          <a:lstStyle/>
          <a:p>
            <a:r>
              <a:rPr lang="bn-BD" sz="3600" b="1" dirty="0" smtClean="0">
                <a:ln w="0"/>
                <a:effectLst>
                  <a:outerShdw blurRad="38100" dist="19050" dir="2700000" algn="tl" rotWithShape="0">
                    <a:schemeClr val="dk1">
                      <a:alpha val="40000"/>
                    </a:schemeClr>
                  </a:outerShdw>
                </a:effectLst>
                <a:latin typeface="+mn-lt"/>
                <a:cs typeface="SolaimanLipi" panose="02000500020000020004" pitchFamily="2" charset="0"/>
              </a:rPr>
              <a:t>একক কাজ</a:t>
            </a:r>
            <a:endParaRPr lang="en-US" sz="3600" b="1" dirty="0">
              <a:ln w="0"/>
              <a:effectLst>
                <a:outerShdw blurRad="38100" dist="19050" dir="2700000" algn="tl" rotWithShape="0">
                  <a:schemeClr val="dk1">
                    <a:alpha val="40000"/>
                  </a:schemeClr>
                </a:outerShdw>
              </a:effectLst>
              <a:latin typeface="+mn-lt"/>
              <a:cs typeface="SolaimanLipi" panose="02000500020000020004" pitchFamily="2" charset="0"/>
            </a:endParaRPr>
          </a:p>
        </p:txBody>
      </p:sp>
      <p:sp>
        <p:nvSpPr>
          <p:cNvPr id="3" name="AutoShape 56"/>
          <p:cNvSpPr>
            <a:spLocks noChangeArrowheads="1"/>
          </p:cNvSpPr>
          <p:nvPr/>
        </p:nvSpPr>
        <p:spPr bwMode="auto">
          <a:xfrm>
            <a:off x="5935064" y="4043963"/>
            <a:ext cx="342741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ঘ. </a:t>
            </a:r>
            <a:r>
              <a:rPr lang="en-US" sz="2800" dirty="0" err="1" smtClean="0">
                <a:effectLst>
                  <a:outerShdw blurRad="38100" dist="38100" dir="2700000" algn="tl">
                    <a:srgbClr val="000000">
                      <a:alpha val="43137"/>
                    </a:srgbClr>
                  </a:outerShdw>
                </a:effectLst>
                <a:latin typeface="+mn-lt"/>
                <a:cs typeface="SolaimanLipi" panose="02000500020000020004" pitchFamily="2" charset="0"/>
              </a:rPr>
              <a:t>বিং</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4" name="AutoShape 55"/>
          <p:cNvSpPr>
            <a:spLocks noChangeArrowheads="1"/>
          </p:cNvSpPr>
          <p:nvPr/>
        </p:nvSpPr>
        <p:spPr bwMode="auto">
          <a:xfrm>
            <a:off x="5939827" y="3297838"/>
            <a:ext cx="3427413"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effectLst>
                  <a:outerShdw blurRad="38100" dist="38100" dir="2700000" algn="tl">
                    <a:srgbClr val="000000">
                      <a:alpha val="43137"/>
                    </a:srgbClr>
                  </a:outerShdw>
                </a:effectLst>
                <a:latin typeface="+mn-lt"/>
                <a:cs typeface="SolaimanLipi" panose="02000500020000020004" pitchFamily="2" charset="0"/>
              </a:rPr>
              <a:t>খ. </a:t>
            </a:r>
            <a:r>
              <a:rPr lang="en-US" sz="2800" dirty="0" err="1" smtClean="0">
                <a:effectLst>
                  <a:outerShdw blurRad="38100" dist="38100" dir="2700000" algn="tl">
                    <a:srgbClr val="000000">
                      <a:alpha val="43137"/>
                    </a:srgbClr>
                  </a:outerShdw>
                </a:effectLst>
                <a:latin typeface="+mn-lt"/>
                <a:cs typeface="SolaimanLipi" panose="02000500020000020004" pitchFamily="2" charset="0"/>
              </a:rPr>
              <a:t>গুগল</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5" name="AutoShape 55"/>
          <p:cNvSpPr>
            <a:spLocks noChangeArrowheads="1"/>
          </p:cNvSpPr>
          <p:nvPr/>
        </p:nvSpPr>
        <p:spPr bwMode="auto">
          <a:xfrm>
            <a:off x="5943834" y="3279782"/>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খ. </a:t>
            </a:r>
            <a:r>
              <a:rPr lang="en-US" sz="2800" dirty="0" err="1"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গুগল</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6" name="AutoShape 56"/>
          <p:cNvSpPr>
            <a:spLocks noChangeArrowheads="1"/>
          </p:cNvSpPr>
          <p:nvPr/>
        </p:nvSpPr>
        <p:spPr bwMode="auto">
          <a:xfrm>
            <a:off x="5935064" y="4039645"/>
            <a:ext cx="3427412"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ঘ. </a:t>
            </a:r>
            <a:r>
              <a:rPr lang="en-US" sz="2800" dirty="0" err="1"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বিং</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7" name="AutoShape 52"/>
          <p:cNvSpPr>
            <a:spLocks noChangeArrowheads="1"/>
          </p:cNvSpPr>
          <p:nvPr/>
        </p:nvSpPr>
        <p:spPr bwMode="auto">
          <a:xfrm>
            <a:off x="2433038" y="2416774"/>
            <a:ext cx="6938209" cy="547688"/>
          </a:xfrm>
          <a:prstGeom prst="roundRect">
            <a:avLst>
              <a:gd name="adj" fmla="val 50000"/>
            </a:avLst>
          </a:prstGeom>
          <a:ln>
            <a:noFill/>
            <a:headEnd/>
            <a:tailEnd/>
          </a:ln>
          <a:extLst/>
        </p:spPr>
        <p:style>
          <a:lnRef idx="1">
            <a:schemeClr val="accent4"/>
          </a:lnRef>
          <a:fillRef idx="2">
            <a:schemeClr val="accent4"/>
          </a:fillRef>
          <a:effectRef idx="1">
            <a:schemeClr val="accent4"/>
          </a:effectRef>
          <a:fontRef idx="minor">
            <a:schemeClr val="dk1"/>
          </a:fontRef>
        </p:style>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3000" dirty="0"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১.</a:t>
            </a:r>
            <a:r>
              <a:rPr lang="en-US" sz="3000" dirty="0"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কোনটি</a:t>
            </a:r>
            <a:r>
              <a:rPr lang="en-US" sz="3000" dirty="0"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 </a:t>
            </a:r>
            <a:r>
              <a:rPr lang="en-US" sz="3000" dirty="0" err="1"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ব্রাউজার</a:t>
            </a:r>
            <a:r>
              <a:rPr lang="en-US" sz="3000" dirty="0" smtClean="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rPr>
              <a:t>?</a:t>
            </a:r>
            <a:endParaRPr lang="en-US" sz="3000" dirty="0">
              <a:effectLst>
                <a:outerShdw blurRad="38100" dist="38100" dir="2700000" algn="tl">
                  <a:srgbClr val="000000">
                    <a:alpha val="43137"/>
                  </a:srgbClr>
                </a:outerShdw>
              </a:effectLst>
              <a:latin typeface="SolaimanLipi" panose="02000500020000020004" pitchFamily="2" charset="0"/>
              <a:cs typeface="SolaimanLipi" panose="02000500020000020004" pitchFamily="2" charset="0"/>
            </a:endParaRPr>
          </a:p>
        </p:txBody>
      </p:sp>
      <p:sp>
        <p:nvSpPr>
          <p:cNvPr id="8" name="AutoShape 53"/>
          <p:cNvSpPr>
            <a:spLocks noChangeArrowheads="1"/>
          </p:cNvSpPr>
          <p:nvPr/>
        </p:nvSpPr>
        <p:spPr bwMode="auto">
          <a:xfrm>
            <a:off x="2437802" y="3301760"/>
            <a:ext cx="3427413"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effectLst>
                  <a:outerShdw blurRad="38100" dist="38100" dir="2700000" algn="tl">
                    <a:srgbClr val="000000">
                      <a:alpha val="43137"/>
                    </a:srgbClr>
                  </a:outerShdw>
                </a:effectLst>
                <a:latin typeface="+mn-lt"/>
                <a:cs typeface="SolaimanLipi" panose="02000500020000020004" pitchFamily="2" charset="0"/>
              </a:rPr>
              <a:t>ক</a:t>
            </a:r>
            <a:r>
              <a:rPr lang="en-US" sz="2800" spc="-150" dirty="0" smtClean="0">
                <a:effectLst>
                  <a:outerShdw blurRad="38100" dist="38100" dir="2700000" algn="tl">
                    <a:srgbClr val="000000">
                      <a:alpha val="43137"/>
                    </a:srgbClr>
                  </a:outerShdw>
                </a:effectLst>
                <a:latin typeface="+mn-lt"/>
                <a:cs typeface="SolaimanLipi" panose="02000500020000020004" pitchFamily="2" charset="0"/>
              </a:rPr>
              <a:t>. </a:t>
            </a:r>
            <a:r>
              <a:rPr lang="en-US" sz="2800" spc="-150" dirty="0" err="1" smtClean="0">
                <a:effectLst>
                  <a:outerShdw blurRad="38100" dist="38100" dir="2700000" algn="tl">
                    <a:srgbClr val="000000">
                      <a:alpha val="43137"/>
                    </a:srgbClr>
                  </a:outerShdw>
                </a:effectLst>
                <a:latin typeface="+mn-lt"/>
                <a:cs typeface="SolaimanLipi" panose="02000500020000020004" pitchFamily="2" charset="0"/>
              </a:rPr>
              <a:t>ইয়াহু</a:t>
            </a:r>
            <a:endParaRPr lang="en-US" sz="2800" spc="-15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9" name="AutoShape 54"/>
          <p:cNvSpPr>
            <a:spLocks noChangeArrowheads="1"/>
          </p:cNvSpPr>
          <p:nvPr/>
        </p:nvSpPr>
        <p:spPr bwMode="auto">
          <a:xfrm>
            <a:off x="2433039" y="4034438"/>
            <a:ext cx="3427412" cy="547687"/>
          </a:xfrm>
          <a:prstGeom prst="roundRect">
            <a:avLst>
              <a:gd name="adj" fmla="val 50000"/>
            </a:avLst>
          </a:prstGeom>
          <a:solidFill>
            <a:schemeClr val="accent6">
              <a:lumMod val="60000"/>
              <a:lumOff val="40000"/>
            </a:schemeClr>
          </a:solidFill>
          <a:ln w="28575">
            <a:noFill/>
            <a:round/>
            <a:headEnd/>
            <a:tailEnd/>
          </a:ln>
          <a:effectLs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bn-BD" sz="2800" dirty="0">
                <a:effectLst>
                  <a:outerShdw blurRad="38100" dist="38100" dir="2700000" algn="tl">
                    <a:srgbClr val="000000">
                      <a:alpha val="43137"/>
                    </a:srgbClr>
                  </a:outerShdw>
                </a:effectLst>
                <a:latin typeface="+mn-lt"/>
                <a:cs typeface="SolaimanLipi" panose="02000500020000020004" pitchFamily="2" charset="0"/>
              </a:rPr>
              <a:t>গ</a:t>
            </a:r>
            <a:r>
              <a:rPr lang="en-US" sz="2800" dirty="0">
                <a:effectLst>
                  <a:outerShdw blurRad="38100" dist="38100" dir="2700000" algn="tl">
                    <a:srgbClr val="000000">
                      <a:alpha val="43137"/>
                    </a:srgbClr>
                  </a:outerShdw>
                </a:effectLst>
                <a:latin typeface="+mn-lt"/>
                <a:cs typeface="SolaimanLipi" panose="02000500020000020004" pitchFamily="2" charset="0"/>
              </a:rPr>
              <a:t>.</a:t>
            </a:r>
            <a:r>
              <a:rPr lang="bn-BD" sz="2800" dirty="0">
                <a:effectLst>
                  <a:outerShdw blurRad="38100" dist="38100" dir="2700000" algn="tl">
                    <a:srgbClr val="000000">
                      <a:alpha val="43137"/>
                    </a:srgbClr>
                  </a:outerShdw>
                </a:effectLst>
                <a:latin typeface="+mn-lt"/>
                <a:cs typeface="SolaimanLipi" panose="02000500020000020004" pitchFamily="2" charset="0"/>
              </a:rPr>
              <a:t> </a:t>
            </a:r>
            <a:r>
              <a:rPr lang="en-US" sz="2800" dirty="0" err="1" smtClean="0">
                <a:effectLst>
                  <a:outerShdw blurRad="38100" dist="38100" dir="2700000" algn="tl">
                    <a:srgbClr val="000000">
                      <a:alpha val="43137"/>
                    </a:srgbClr>
                  </a:outerShdw>
                </a:effectLst>
                <a:latin typeface="+mn-lt"/>
                <a:cs typeface="SolaimanLipi" panose="02000500020000020004" pitchFamily="2" charset="0"/>
              </a:rPr>
              <a:t>গুগল</a:t>
            </a:r>
            <a:r>
              <a:rPr lang="en-US" sz="2800" dirty="0" smtClean="0">
                <a:effectLst>
                  <a:outerShdw blurRad="38100" dist="38100" dir="2700000" algn="tl">
                    <a:srgbClr val="000000">
                      <a:alpha val="43137"/>
                    </a:srgbClr>
                  </a:outerShdw>
                </a:effectLst>
                <a:latin typeface="+mn-lt"/>
                <a:cs typeface="SolaimanLipi" panose="02000500020000020004" pitchFamily="2" charset="0"/>
              </a:rPr>
              <a:t> </a:t>
            </a:r>
            <a:r>
              <a:rPr lang="en-US" sz="2800" dirty="0" err="1" smtClean="0">
                <a:effectLst>
                  <a:outerShdw blurRad="38100" dist="38100" dir="2700000" algn="tl">
                    <a:srgbClr val="000000">
                      <a:alpha val="43137"/>
                    </a:srgbClr>
                  </a:outerShdw>
                </a:effectLst>
                <a:latin typeface="+mn-lt"/>
                <a:cs typeface="SolaimanLipi" panose="02000500020000020004" pitchFamily="2" charset="0"/>
              </a:rPr>
              <a:t>ক্রোম</a:t>
            </a:r>
            <a:endParaRPr lang="en-US" sz="2800" dirty="0">
              <a:effectLst>
                <a:outerShdw blurRad="38100" dist="38100" dir="2700000" algn="tl">
                  <a:srgbClr val="000000">
                    <a:alpha val="43137"/>
                  </a:srgbClr>
                </a:outerShdw>
              </a:effectLst>
              <a:latin typeface="+mn-lt"/>
              <a:cs typeface="SolaimanLipi" panose="02000500020000020004" pitchFamily="2" charset="0"/>
            </a:endParaRPr>
          </a:p>
        </p:txBody>
      </p:sp>
      <p:sp>
        <p:nvSpPr>
          <p:cNvPr id="10" name="AutoShape 57"/>
          <p:cNvSpPr>
            <a:spLocks noChangeArrowheads="1"/>
          </p:cNvSpPr>
          <p:nvPr/>
        </p:nvSpPr>
        <p:spPr bwMode="auto">
          <a:xfrm>
            <a:off x="2438657" y="4024602"/>
            <a:ext cx="3427412" cy="547688"/>
          </a:xfrm>
          <a:prstGeom prst="roundRect">
            <a:avLst>
              <a:gd name="adj" fmla="val 50000"/>
            </a:avLst>
          </a:prstGeom>
          <a:solidFill>
            <a:srgbClr val="006600"/>
          </a:solidFill>
          <a:ln w="28575">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গ. </a:t>
            </a:r>
            <a:r>
              <a:rPr lang="en-US" sz="2800" dirty="0" err="1"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গুগল</a:t>
            </a:r>
            <a:r>
              <a:rPr lang="en-US" sz="2800" dirty="0"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 </a:t>
            </a:r>
            <a:r>
              <a:rPr lang="en-US" sz="2800" dirty="0" err="1"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ক্রোম</a:t>
            </a:r>
            <a:endParaRPr lang="en-US" sz="280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
        <p:nvSpPr>
          <p:cNvPr id="11" name="AutoShape 53"/>
          <p:cNvSpPr>
            <a:spLocks noChangeArrowheads="1"/>
          </p:cNvSpPr>
          <p:nvPr/>
        </p:nvSpPr>
        <p:spPr bwMode="auto">
          <a:xfrm>
            <a:off x="2439718" y="3283359"/>
            <a:ext cx="3427413" cy="547687"/>
          </a:xfrm>
          <a:prstGeom prst="roundRect">
            <a:avLst>
              <a:gd name="adj" fmla="val 50000"/>
            </a:avLst>
          </a:prstGeom>
          <a:solidFill>
            <a:srgbClr val="FF0000"/>
          </a:solidFill>
          <a:ln w="28575">
            <a:noFill/>
            <a:round/>
            <a:headEnd/>
            <a:tailEnd/>
          </a:ln>
          <a:effectLst/>
        </p:spPr>
        <p:txBody>
          <a:bodyPr wrap="none" anchor="ctr"/>
          <a:lstStyle>
            <a:lvl1pPr defTabSz="1300163">
              <a:defRPr>
                <a:solidFill>
                  <a:schemeClr val="tx1"/>
                </a:solidFill>
                <a:latin typeface="Arial" panose="020B0604020202020204" pitchFamily="34" charset="0"/>
                <a:cs typeface="Arial" panose="020B0604020202020204" pitchFamily="34" charset="0"/>
              </a:defRPr>
            </a:lvl1pPr>
            <a:lvl2pPr defTabSz="1300163">
              <a:defRPr>
                <a:solidFill>
                  <a:schemeClr val="tx1"/>
                </a:solidFill>
                <a:latin typeface="Arial" panose="020B0604020202020204" pitchFamily="34" charset="0"/>
                <a:cs typeface="Arial" panose="020B0604020202020204" pitchFamily="34" charset="0"/>
              </a:defRPr>
            </a:lvl2pPr>
            <a:lvl3pPr defTabSz="1300163">
              <a:defRPr>
                <a:solidFill>
                  <a:schemeClr val="tx1"/>
                </a:solidFill>
                <a:latin typeface="Arial" panose="020B0604020202020204" pitchFamily="34" charset="0"/>
                <a:cs typeface="Arial" panose="020B0604020202020204" pitchFamily="34" charset="0"/>
              </a:defRPr>
            </a:lvl3pPr>
            <a:lvl4pPr defTabSz="1300163">
              <a:defRPr>
                <a:solidFill>
                  <a:schemeClr val="tx1"/>
                </a:solidFill>
                <a:latin typeface="Arial" panose="020B0604020202020204" pitchFamily="34" charset="0"/>
                <a:cs typeface="Arial" panose="020B0604020202020204" pitchFamily="34" charset="0"/>
              </a:defRPr>
            </a:lvl4pPr>
            <a:lvl5pPr defTabSz="1300163">
              <a:defRPr>
                <a:solidFill>
                  <a:schemeClr val="tx1"/>
                </a:solidFill>
                <a:latin typeface="Arial" panose="020B0604020202020204" pitchFamily="34" charset="0"/>
                <a:cs typeface="Arial" panose="020B0604020202020204" pitchFamily="34" charset="0"/>
              </a:defRPr>
            </a:lvl5pPr>
            <a:lvl6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defTabSz="1300163"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rPr>
              <a:t>ক. </a:t>
            </a:r>
            <a:r>
              <a:rPr lang="en-US" sz="2800" spc="-150" dirty="0" err="1" smtClean="0">
                <a:solidFill>
                  <a:schemeClr val="bg1"/>
                </a:solidFill>
                <a:effectLst>
                  <a:outerShdw blurRad="38100" dist="38100" dir="2700000" algn="tl">
                    <a:srgbClr val="000000">
                      <a:alpha val="43137"/>
                    </a:srgbClr>
                  </a:outerShdw>
                </a:effectLst>
                <a:latin typeface="+mn-lt"/>
                <a:cs typeface="SolaimanLipi" panose="02000500020000020004" pitchFamily="2" charset="0"/>
              </a:rPr>
              <a:t>ইয়াহু</a:t>
            </a:r>
            <a:endParaRPr lang="en-US" sz="2800" spc="-150" dirty="0">
              <a:solidFill>
                <a:schemeClr val="bg1"/>
              </a:solidFill>
              <a:effectLst>
                <a:outerShdw blurRad="38100" dist="38100" dir="2700000" algn="tl">
                  <a:srgbClr val="000000">
                    <a:alpha val="43137"/>
                  </a:srgbClr>
                </a:outerShdw>
              </a:effectLst>
              <a:latin typeface="+mn-lt"/>
              <a:cs typeface="SolaimanLipi" panose="02000500020000020004" pitchFamily="2" charset="0"/>
            </a:endParaRPr>
          </a:p>
        </p:txBody>
      </p:sp>
    </p:spTree>
    <p:extLst>
      <p:ext uri="{BB962C8B-B14F-4D97-AF65-F5344CB8AC3E}">
        <p14:creationId xmlns:p14="http://schemas.microsoft.com/office/powerpoint/2010/main" val="25247496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par>
                          <p:cTn id="18" fill="hold">
                            <p:stCondLst>
                              <p:cond delay="1000"/>
                            </p:stCondLst>
                            <p:childTnLst>
                              <p:par>
                                <p:cTn id="19" presetID="3" presetClass="entr" presetSubtype="10" fill="hold" grpId="0" nodeType="afterEffect">
                                  <p:stCondLst>
                                    <p:cond delay="500"/>
                                  </p:stCondLst>
                                  <p:childTnLst>
                                    <p:set>
                                      <p:cBhvr>
                                        <p:cTn id="20" dur="1" fill="hold">
                                          <p:stCondLst>
                                            <p:cond delay="0"/>
                                          </p:stCondLst>
                                        </p:cTn>
                                        <p:tgtEl>
                                          <p:spTgt spid="4"/>
                                        </p:tgtEl>
                                        <p:attrNameLst>
                                          <p:attrName>style.visibility</p:attrName>
                                        </p:attrNameLst>
                                      </p:cBhvr>
                                      <p:to>
                                        <p:strVal val="visible"/>
                                      </p:to>
                                    </p:set>
                                    <p:animEffect transition="in" filter="blinds(horizontal)">
                                      <p:cBhvr>
                                        <p:cTn id="21" dur="500"/>
                                        <p:tgtEl>
                                          <p:spTgt spid="4"/>
                                        </p:tgtEl>
                                      </p:cBhvr>
                                    </p:animEffect>
                                  </p:childTnLst>
                                </p:cTn>
                              </p:par>
                            </p:childTnLst>
                          </p:cTn>
                        </p:par>
                        <p:par>
                          <p:cTn id="22" fill="hold">
                            <p:stCondLst>
                              <p:cond delay="2000"/>
                            </p:stCondLst>
                            <p:childTnLst>
                              <p:par>
                                <p:cTn id="23" presetID="3" presetClass="entr" presetSubtype="1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linds(horizontal)">
                                      <p:cBhvr>
                                        <p:cTn id="25" dur="500"/>
                                        <p:tgtEl>
                                          <p:spTgt spid="9"/>
                                        </p:tgtEl>
                                      </p:cBhvr>
                                    </p:animEffect>
                                  </p:childTnLst>
                                </p:cTn>
                              </p:par>
                            </p:childTnLst>
                          </p:cTn>
                        </p:par>
                        <p:par>
                          <p:cTn id="26" fill="hold">
                            <p:stCondLst>
                              <p:cond delay="2500"/>
                            </p:stCondLst>
                            <p:childTnLst>
                              <p:par>
                                <p:cTn id="27" presetID="3" presetClass="entr" presetSubtype="10" fill="hold" grpId="0" nodeType="afterEffect">
                                  <p:stCondLst>
                                    <p:cond delay="500"/>
                                  </p:stCondLst>
                                  <p:childTnLst>
                                    <p:set>
                                      <p:cBhvr>
                                        <p:cTn id="28" dur="1" fill="hold">
                                          <p:stCondLst>
                                            <p:cond delay="0"/>
                                          </p:stCondLst>
                                        </p:cTn>
                                        <p:tgtEl>
                                          <p:spTgt spid="3"/>
                                        </p:tgtEl>
                                        <p:attrNameLst>
                                          <p:attrName>style.visibility</p:attrName>
                                        </p:attrNameLst>
                                      </p:cBhvr>
                                      <p:to>
                                        <p:strVal val="visible"/>
                                      </p:to>
                                    </p:set>
                                    <p:animEffect transition="in" filter="blinds(horizont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 restart="whenNotActive" fill="hold" evtFilter="cancelBubble" nodeType="interactiveSeq">
                <p:stCondLst>
                  <p:cond evt="onClick" delay="0">
                    <p:tgtEl>
                      <p:spTgt spid="8"/>
                    </p:tgtEl>
                  </p:cond>
                </p:stCondLst>
                <p:endSync evt="end" delay="0">
                  <p:rtn val="all"/>
                </p:endSync>
                <p:childTnLst>
                  <p:par>
                    <p:cTn id="31" fill="hold">
                      <p:stCondLst>
                        <p:cond delay="0"/>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dissolve">
                                      <p:cBhvr>
                                        <p:cTn id="35" dur="500"/>
                                        <p:tgtEl>
                                          <p:spTgt spid="11"/>
                                        </p:tgtEl>
                                      </p:cBhvr>
                                    </p:animEffect>
                                  </p:childTnLst>
                                </p:cTn>
                              </p:par>
                            </p:childTnLst>
                          </p:cTn>
                        </p:par>
                      </p:childTnLst>
                    </p:cTn>
                  </p:par>
                </p:childTnLst>
              </p:cTn>
              <p:nextCondLst>
                <p:cond evt="onClick" delay="0">
                  <p:tgtEl>
                    <p:spTgt spid="8"/>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dissolve">
                                      <p:cBhvr>
                                        <p:cTn id="41" dur="500"/>
                                        <p:tgtEl>
                                          <p:spTgt spid="5"/>
                                        </p:tgtEl>
                                      </p:cBhvr>
                                    </p:animEffect>
                                  </p:childTnLst>
                                </p:cTn>
                              </p:par>
                            </p:childTnLst>
                          </p:cTn>
                        </p:par>
                      </p:childTnLst>
                    </p:cTn>
                  </p:par>
                </p:childTnLst>
              </p:cTn>
              <p:nextCondLst>
                <p:cond evt="onClick" delay="0">
                  <p:tgtEl>
                    <p:spTgt spid="4"/>
                  </p:tgtEl>
                </p:cond>
              </p:nextCondLst>
            </p:seq>
            <p:seq concurrent="1" nextAc="seek">
              <p:cTn id="42" restart="whenNotActive" fill="hold" evtFilter="cancelBubble" nodeType="interactiveSeq">
                <p:stCondLst>
                  <p:cond evt="onClick" delay="0">
                    <p:tgtEl>
                      <p:spTgt spid="3"/>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dissolve">
                                      <p:cBhvr>
                                        <p:cTn id="47" dur="500"/>
                                        <p:tgtEl>
                                          <p:spTgt spid="6"/>
                                        </p:tgtEl>
                                      </p:cBhvr>
                                    </p:animEffect>
                                  </p:childTnLst>
                                </p:cTn>
                              </p:par>
                            </p:childTnLst>
                          </p:cTn>
                        </p:par>
                      </p:childTnLst>
                    </p:cTn>
                  </p:par>
                </p:childTnLst>
              </p:cTn>
              <p:nextCondLst>
                <p:cond evt="onClick" delay="0">
                  <p:tgtEl>
                    <p:spTgt spid="3"/>
                  </p:tgtEl>
                </p:cond>
              </p:nextCondLst>
            </p:seq>
            <p:seq concurrent="1" nextAc="seek">
              <p:cTn id="48" restart="whenNotActive" fill="hold" evtFilter="cancelBubble" nodeType="interactiveSeq">
                <p:stCondLst>
                  <p:cond evt="onClick" delay="0">
                    <p:tgtEl>
                      <p:spTgt spid="9"/>
                    </p:tgtEl>
                  </p:cond>
                </p:stCondLst>
                <p:endSync evt="end" delay="0">
                  <p:rtn val="all"/>
                </p:endSync>
                <p:childTnLst>
                  <p:par>
                    <p:cTn id="49" fill="hold">
                      <p:stCondLst>
                        <p:cond delay="0"/>
                      </p:stCondLst>
                      <p:childTnLst>
                        <p:par>
                          <p:cTn id="50" fill="hold">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par>
                                <p:cTn id="54" presetID="9" presetClass="exit" presetSubtype="0" fill="hold" grpId="1" nodeType="withEffect">
                                  <p:stCondLst>
                                    <p:cond delay="0"/>
                                  </p:stCondLst>
                                  <p:childTnLst>
                                    <p:animEffect transition="out" filter="dissolv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9" presetClass="exit" presetSubtype="0" fill="hold" grpId="1" nodeType="withEffect">
                                  <p:stCondLst>
                                    <p:cond delay="0"/>
                                  </p:stCondLst>
                                  <p:childTnLst>
                                    <p:animEffect transition="out" filter="dissolve">
                                      <p:cBhvr>
                                        <p:cTn id="58" dur="500"/>
                                        <p:tgtEl>
                                          <p:spTgt spid="5"/>
                                        </p:tgtEl>
                                      </p:cBhvr>
                                    </p:animEffect>
                                    <p:set>
                                      <p:cBhvr>
                                        <p:cTn id="59" dur="1" fill="hold">
                                          <p:stCondLst>
                                            <p:cond delay="499"/>
                                          </p:stCondLst>
                                        </p:cTn>
                                        <p:tgtEl>
                                          <p:spTgt spid="5"/>
                                        </p:tgtEl>
                                        <p:attrNameLst>
                                          <p:attrName>style.visibility</p:attrName>
                                        </p:attrNameLst>
                                      </p:cBhvr>
                                      <p:to>
                                        <p:strVal val="hidden"/>
                                      </p:to>
                                    </p:set>
                                  </p:childTnLst>
                                </p:cTn>
                              </p:par>
                              <p:par>
                                <p:cTn id="60" presetID="9" presetClass="exit" presetSubtype="0" fill="hold" grpId="1" nodeType="withEffect">
                                  <p:stCondLst>
                                    <p:cond delay="0"/>
                                  </p:stCondLst>
                                  <p:childTnLst>
                                    <p:animEffect transition="out" filter="dissolve">
                                      <p:cBhvr>
                                        <p:cTn id="61" dur="500"/>
                                        <p:tgtEl>
                                          <p:spTgt spid="6"/>
                                        </p:tgtEl>
                                      </p:cBhvr>
                                    </p:animEffect>
                                    <p:set>
                                      <p:cBhvr>
                                        <p:cTn id="6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2" grpId="0"/>
      <p:bldP spid="3" grpId="0" animBg="1"/>
      <p:bldP spid="4" grpId="0" animBg="1"/>
      <p:bldP spid="5" grpId="0" animBg="1"/>
      <p:bldP spid="5" grpId="1" animBg="1"/>
      <p:bldP spid="6" grpId="0" animBg="1"/>
      <p:bldP spid="6" grpId="1" animBg="1"/>
      <p:bldP spid="7" grpId="0" animBg="1"/>
      <p:bldP spid="8" grpId="0" animBg="1"/>
      <p:bldP spid="9" grpId="0" animBg="1"/>
      <p:bldP spid="10" grpId="0"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0" y="762001"/>
            <a:ext cx="6248400" cy="3477875"/>
          </a:xfrm>
          <a:prstGeom prst="rect">
            <a:avLst/>
          </a:prstGeom>
        </p:spPr>
        <p:txBody>
          <a:bodyPr wrap="square">
            <a:spAutoFit/>
          </a:bodyPr>
          <a:lstStyle/>
          <a:p>
            <a:pPr algn="ctr" defTabSz="914272">
              <a:defRPr/>
            </a:pPr>
            <a:r>
              <a:rPr lang="en-US" sz="6000" b="1" dirty="0" err="1">
                <a:ln w="12700">
                  <a:solidFill>
                    <a:prstClr val="black"/>
                  </a:solidFill>
                  <a:prstDash val="solid"/>
                </a:ln>
                <a:solidFill>
                  <a:srgbClr val="00B0F0"/>
                </a:solidFill>
                <a:latin typeface="NikoshBAN" panose="02000000000000000000" pitchFamily="2" charset="0"/>
                <a:cs typeface="NikoshBAN" panose="02000000000000000000" pitchFamily="2" charset="0"/>
              </a:rPr>
              <a:t>মোঃ</a:t>
            </a:r>
            <a:r>
              <a:rPr lang="en-US" sz="6000" b="1" dirty="0">
                <a:ln w="12700">
                  <a:solidFill>
                    <a:prstClr val="black"/>
                  </a:solidFill>
                  <a:prstDash val="solid"/>
                </a:ln>
                <a:solidFill>
                  <a:srgbClr val="00B0F0"/>
                </a:solidFill>
                <a:latin typeface="NikoshBAN" panose="02000000000000000000" pitchFamily="2" charset="0"/>
                <a:cs typeface="NikoshBAN" panose="02000000000000000000" pitchFamily="2" charset="0"/>
              </a:rPr>
              <a:t> </a:t>
            </a:r>
            <a:r>
              <a:rPr lang="en-US" sz="6000" b="1" dirty="0" err="1">
                <a:ln w="12700">
                  <a:solidFill>
                    <a:prstClr val="black"/>
                  </a:solidFill>
                  <a:prstDash val="solid"/>
                </a:ln>
                <a:solidFill>
                  <a:srgbClr val="00B0F0"/>
                </a:solidFill>
                <a:latin typeface="NikoshBAN" panose="02000000000000000000" pitchFamily="2" charset="0"/>
                <a:cs typeface="NikoshBAN" panose="02000000000000000000" pitchFamily="2" charset="0"/>
              </a:rPr>
              <a:t>মশিউর</a:t>
            </a:r>
            <a:r>
              <a:rPr lang="en-US" sz="6000" b="1" dirty="0">
                <a:ln w="12700">
                  <a:solidFill>
                    <a:prstClr val="black"/>
                  </a:solidFill>
                  <a:prstDash val="solid"/>
                </a:ln>
                <a:solidFill>
                  <a:srgbClr val="00B0F0"/>
                </a:solidFill>
                <a:latin typeface="NikoshBAN" panose="02000000000000000000" pitchFamily="2" charset="0"/>
                <a:cs typeface="NikoshBAN" panose="02000000000000000000" pitchFamily="2" charset="0"/>
              </a:rPr>
              <a:t> </a:t>
            </a:r>
            <a:r>
              <a:rPr lang="en-US" sz="6000" b="1" dirty="0" err="1">
                <a:ln w="12700">
                  <a:solidFill>
                    <a:prstClr val="black"/>
                  </a:solidFill>
                  <a:prstDash val="solid"/>
                </a:ln>
                <a:solidFill>
                  <a:srgbClr val="00B0F0"/>
                </a:solidFill>
                <a:latin typeface="NikoshBAN" panose="02000000000000000000" pitchFamily="2" charset="0"/>
                <a:cs typeface="NikoshBAN" panose="02000000000000000000" pitchFamily="2" charset="0"/>
              </a:rPr>
              <a:t>রহমান</a:t>
            </a:r>
            <a:r>
              <a:rPr lang="en-US" sz="6000" b="1" dirty="0">
                <a:ln w="12700">
                  <a:solidFill>
                    <a:prstClr val="black"/>
                  </a:solidFill>
                  <a:prstDash val="solid"/>
                </a:ln>
                <a:solidFill>
                  <a:srgbClr val="00B0F0"/>
                </a:solidFill>
                <a:latin typeface="NikoshBAN" panose="02000000000000000000" pitchFamily="2" charset="0"/>
                <a:cs typeface="NikoshBAN" panose="02000000000000000000" pitchFamily="2" charset="0"/>
              </a:rPr>
              <a:t> </a:t>
            </a:r>
            <a:r>
              <a:rPr lang="en-US" sz="6000" b="1" dirty="0" err="1">
                <a:ln w="12700">
                  <a:solidFill>
                    <a:prstClr val="black"/>
                  </a:solidFill>
                  <a:prstDash val="solid"/>
                </a:ln>
                <a:solidFill>
                  <a:srgbClr val="00B0F0"/>
                </a:solidFill>
                <a:latin typeface="NikoshBAN" panose="02000000000000000000" pitchFamily="2" charset="0"/>
                <a:cs typeface="NikoshBAN" panose="02000000000000000000" pitchFamily="2" charset="0"/>
              </a:rPr>
              <a:t>মণ্ডল</a:t>
            </a:r>
            <a:r>
              <a:rPr lang="en-US" sz="6000" b="1" dirty="0">
                <a:ln w="12700">
                  <a:solidFill>
                    <a:prstClr val="black"/>
                  </a:solidFill>
                  <a:prstDash val="solid"/>
                </a:ln>
                <a:solidFill>
                  <a:srgbClr val="00B0F0"/>
                </a:solidFill>
                <a:latin typeface="NikoshBAN" panose="02000000000000000000" pitchFamily="2" charset="0"/>
                <a:cs typeface="NikoshBAN" panose="02000000000000000000" pitchFamily="2" charset="0"/>
              </a:rPr>
              <a:t> </a:t>
            </a:r>
            <a:endParaRPr lang="bn-BD" sz="4400" b="1" dirty="0">
              <a:ln w="12700">
                <a:solidFill>
                  <a:prstClr val="black"/>
                </a:solidFill>
                <a:prstDash val="solid"/>
              </a:ln>
              <a:solidFill>
                <a:srgbClr val="00B0F0"/>
              </a:solidFill>
              <a:latin typeface="NikoshBAN" panose="02000000000000000000" pitchFamily="2" charset="0"/>
              <a:cs typeface="NikoshBAN" panose="02000000000000000000" pitchFamily="2" charset="0"/>
            </a:endParaRPr>
          </a:p>
          <a:p>
            <a:pPr algn="ctr" defTabSz="914272">
              <a:defRPr/>
            </a:pP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প্রভাষক</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তথ্য</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ও </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যোগাযোগ</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প্রযুক্তি</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endParaRPr lang="bn-BD" sz="3200" dirty="0">
              <a:ln w="12700">
                <a:solidFill>
                  <a:prstClr val="black"/>
                </a:solidFill>
                <a:prstDash val="solid"/>
              </a:ln>
              <a:solidFill>
                <a:prstClr val="black"/>
              </a:solidFill>
              <a:latin typeface="NikoshBAN" panose="02000000000000000000" pitchFamily="2" charset="0"/>
              <a:cs typeface="NikoshBAN" panose="02000000000000000000" pitchFamily="2" charset="0"/>
            </a:endParaRPr>
          </a:p>
          <a:p>
            <a:pPr algn="ctr" defTabSz="914272">
              <a:defRPr/>
            </a:pP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ভেন্ডাবাড়ী</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মহিলা</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rPr>
              <a:t>কলেজ</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rPr>
              <a:t> </a:t>
            </a:r>
            <a:endPar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endParaRPr>
          </a:p>
          <a:p>
            <a:pPr algn="ctr" defTabSz="914272">
              <a:defRPr/>
            </a:pP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rPr>
              <a:t>পীরগঞ্জ</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rPr>
              <a:t>, </a:t>
            </a:r>
            <a:r>
              <a:rPr lang="en-US" sz="3200" dirty="0" err="1">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rPr>
              <a:t>রংপুর</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rPr>
              <a:t>। </a:t>
            </a:r>
          </a:p>
          <a:p>
            <a:pPr algn="ctr" defTabSz="914272">
              <a:defRPr/>
            </a:pP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hlinkClick r:id="rId2"/>
              </a:rPr>
              <a:t>moshiur.r</a:t>
            </a:r>
            <a:r>
              <a:rPr lang="en-US" sz="3200" dirty="0">
                <a:ln w="12700">
                  <a:solidFill>
                    <a:prstClr val="black"/>
                  </a:solidFill>
                  <a:prstDash val="solid"/>
                </a:ln>
                <a:solidFill>
                  <a:prstClr val="black"/>
                </a:solidFill>
                <a:latin typeface="Nikosh" panose="02000000000000000000" pitchFamily="2" charset="0"/>
                <a:cs typeface="Nikosh" panose="02000000000000000000" pitchFamily="2" charset="0"/>
                <a:sym typeface="Wingdings" panose="05000000000000000000" pitchFamily="2" charset="2"/>
                <a:hlinkClick r:id="rId2"/>
              </a:rPr>
              <a:t>72</a:t>
            </a: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hlinkClick r:id="rId2"/>
              </a:rPr>
              <a:t>@gmail.com</a:t>
            </a:r>
            <a:endPar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endParaRPr>
          </a:p>
          <a:p>
            <a:pPr algn="ctr" defTabSz="914272">
              <a:defRPr/>
            </a:pPr>
            <a:r>
              <a:rPr lang="en-US" sz="3200" dirty="0">
                <a:ln w="12700">
                  <a:solidFill>
                    <a:prstClr val="black"/>
                  </a:solidFill>
                  <a:prstDash val="solid"/>
                </a:ln>
                <a:solidFill>
                  <a:prstClr val="black"/>
                </a:solidFill>
                <a:latin typeface="NikoshBAN" panose="02000000000000000000" pitchFamily="2" charset="0"/>
                <a:cs typeface="NikoshBAN" panose="02000000000000000000" pitchFamily="2" charset="0"/>
                <a:sym typeface="Wingdings" panose="05000000000000000000" pitchFamily="2" charset="2"/>
              </a:rPr>
              <a:t>01719-127592</a:t>
            </a:r>
            <a:endParaRPr lang="en-US" sz="5400" dirty="0">
              <a:ln w="12700">
                <a:solidFill>
                  <a:prstClr val="black"/>
                </a:solidFill>
                <a:prstDash val="solid"/>
              </a:ln>
              <a:solidFill>
                <a:prstClr val="black"/>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8365" y="4239876"/>
            <a:ext cx="1789671" cy="2207261"/>
          </a:xfrm>
          <a:prstGeom prst="ellipse">
            <a:avLst/>
          </a:prstGeom>
          <a:ln>
            <a:noFill/>
          </a:ln>
          <a:effectLst>
            <a:softEdge rad="112500"/>
          </a:effectLst>
        </p:spPr>
      </p:pic>
    </p:spTree>
    <p:extLst>
      <p:ext uri="{BB962C8B-B14F-4D97-AF65-F5344CB8AC3E}">
        <p14:creationId xmlns:p14="http://schemas.microsoft.com/office/powerpoint/2010/main" val="384037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19390" y="562863"/>
            <a:ext cx="3424576" cy="861774"/>
          </a:xfrm>
          <a:prstGeom prst="rect">
            <a:avLst/>
          </a:prstGeom>
        </p:spPr>
        <p:txBody>
          <a:bodyPr wrap="square">
            <a:spAutoFit/>
          </a:bodyPr>
          <a:lstStyle/>
          <a:p>
            <a:pPr algn="just"/>
            <a:r>
              <a:rPr lang="en-US" sz="5000" b="1" dirty="0" err="1" smtClean="0">
                <a:solidFill>
                  <a:srgbClr val="002060"/>
                </a:solidFill>
                <a:latin typeface="SolaimanLipi" panose="02000500020000020004" pitchFamily="2" charset="0"/>
                <a:cs typeface="SolaimanLipi" panose="02000500020000020004" pitchFamily="2" charset="0"/>
              </a:rPr>
              <a:t>দলীয়কাজ</a:t>
            </a:r>
            <a:r>
              <a:rPr lang="en-US" sz="5000" b="1" dirty="0" smtClean="0">
                <a:solidFill>
                  <a:srgbClr val="002060"/>
                </a:solidFill>
                <a:latin typeface="SolaimanLipi" panose="02000500020000020004" pitchFamily="2" charset="0"/>
                <a:cs typeface="SolaimanLipi" panose="02000500020000020004" pitchFamily="2" charset="0"/>
              </a:rPr>
              <a:t>: </a:t>
            </a:r>
            <a:endParaRPr lang="en-US" sz="5000" b="1" dirty="0">
              <a:solidFill>
                <a:srgbClr val="002060"/>
              </a:solidFill>
              <a:latin typeface="SolaimanLipi" panose="02000500020000020004" pitchFamily="2" charset="0"/>
              <a:cs typeface="SolaimanLipi" panose="02000500020000020004" pitchFamily="2" charset="0"/>
            </a:endParaRPr>
          </a:p>
        </p:txBody>
      </p:sp>
      <p:sp>
        <p:nvSpPr>
          <p:cNvPr id="6" name="TextBox 5"/>
          <p:cNvSpPr txBox="1"/>
          <p:nvPr/>
        </p:nvSpPr>
        <p:spPr>
          <a:xfrm>
            <a:off x="462324" y="2273567"/>
            <a:ext cx="7982857" cy="707886"/>
          </a:xfrm>
          <a:prstGeom prst="rect">
            <a:avLst/>
          </a:prstGeom>
          <a:noFill/>
        </p:spPr>
        <p:txBody>
          <a:bodyPr wrap="square" rtlCol="0">
            <a:spAutoFit/>
          </a:bodyPr>
          <a:lstStyle/>
          <a:p>
            <a:r>
              <a:rPr lang="en-US" sz="4000" b="1" dirty="0" err="1" smtClean="0">
                <a:solidFill>
                  <a:srgbClr val="FF0000"/>
                </a:solidFill>
                <a:latin typeface="SolaimanLipi" panose="02000500020000020004" pitchFamily="2" charset="0"/>
                <a:cs typeface="SolaimanLipi" panose="02000500020000020004" pitchFamily="2" charset="0"/>
              </a:rPr>
              <a:t>ওয়েব</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কিভাবে</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কাজ</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করে</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অভিনয়</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করে</a:t>
            </a:r>
            <a:r>
              <a:rPr lang="en-US" sz="4000" b="1" dirty="0" smtClean="0">
                <a:solidFill>
                  <a:srgbClr val="FF0000"/>
                </a:solidFill>
                <a:latin typeface="SolaimanLipi" panose="02000500020000020004" pitchFamily="2" charset="0"/>
                <a:cs typeface="SolaimanLipi" panose="02000500020000020004" pitchFamily="2" charset="0"/>
              </a:rPr>
              <a:t> </a:t>
            </a:r>
            <a:r>
              <a:rPr lang="en-US" sz="4000" b="1" dirty="0" err="1" smtClean="0">
                <a:solidFill>
                  <a:srgbClr val="FF0000"/>
                </a:solidFill>
                <a:latin typeface="SolaimanLipi" panose="02000500020000020004" pitchFamily="2" charset="0"/>
                <a:cs typeface="SolaimanLipi" panose="02000500020000020004" pitchFamily="2" charset="0"/>
              </a:rPr>
              <a:t>দেখাও</a:t>
            </a:r>
            <a:r>
              <a:rPr lang="en-US" sz="4000" b="1" dirty="0" smtClean="0">
                <a:solidFill>
                  <a:srgbClr val="FF0000"/>
                </a:solidFill>
                <a:latin typeface="SolaimanLipi" panose="02000500020000020004" pitchFamily="2" charset="0"/>
                <a:cs typeface="SolaimanLipi" panose="02000500020000020004" pitchFamily="2" charset="0"/>
              </a:rPr>
              <a:t>।</a:t>
            </a:r>
            <a:endParaRPr lang="en-US" sz="4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5964006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525220" y="1828800"/>
            <a:ext cx="10599980" cy="2971800"/>
          </a:xfrm>
          <a:prstGeom prst="rect">
            <a:avLst/>
          </a:prstGeom>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US" sz="3500" dirty="0" smtClean="0">
                <a:solidFill>
                  <a:srgbClr val="002060"/>
                </a:solidFill>
                <a:latin typeface="Times New Roman" panose="02020603050405020304" pitchFamily="18" charset="0"/>
                <a:cs typeface="Times New Roman" panose="02020603050405020304" pitchFamily="18" charset="0"/>
              </a:rPr>
              <a:t>IP Address</a:t>
            </a:r>
            <a:r>
              <a:rPr lang="bn-BD" sz="3500" dirty="0" smtClean="0">
                <a:solidFill>
                  <a:srgbClr val="002060"/>
                </a:solidFill>
                <a:latin typeface="Times New Roman" panose="02020603050405020304" pitchFamily="18" charset="0"/>
                <a:cs typeface="SolaimanLipi" panose="02000500020000020004" pitchFamily="2" charset="0"/>
              </a:rPr>
              <a:t> </a:t>
            </a:r>
            <a:r>
              <a:rPr lang="bn-BD" sz="3500" dirty="0">
                <a:solidFill>
                  <a:srgbClr val="002060"/>
                </a:solidFill>
                <a:latin typeface="SolaimanLipi" panose="02000500020000020004" pitchFamily="2" charset="0"/>
                <a:cs typeface="SolaimanLipi" panose="02000500020000020004" pitchFamily="2" charset="0"/>
              </a:rPr>
              <a:t>কি</a:t>
            </a:r>
            <a:r>
              <a:rPr lang="en-US" sz="3500" dirty="0">
                <a:solidFill>
                  <a:srgbClr val="002060"/>
                </a:solidFill>
                <a:latin typeface="SolaimanLipi" panose="02000500020000020004" pitchFamily="2" charset="0"/>
                <a:cs typeface="SolaimanLipi" panose="02000500020000020004" pitchFamily="2" charset="0"/>
              </a:rPr>
              <a:t>?</a:t>
            </a:r>
            <a:endParaRPr lang="bn-BD" sz="3500" dirty="0">
              <a:solidFill>
                <a:srgbClr val="002060"/>
              </a:solidFill>
              <a:latin typeface="SolaimanLipi" panose="02000500020000020004" pitchFamily="2" charset="0"/>
              <a:cs typeface="SolaimanLipi" panose="02000500020000020004" pitchFamily="2" charset="0"/>
            </a:endParaRPr>
          </a:p>
          <a:p>
            <a:r>
              <a:rPr lang="en-US" sz="3500" dirty="0" err="1" smtClean="0">
                <a:solidFill>
                  <a:srgbClr val="002060"/>
                </a:solidFill>
                <a:latin typeface="SolaimanLipi" panose="02000500020000020004" pitchFamily="2" charset="0"/>
                <a:cs typeface="SolaimanLipi" panose="02000500020000020004" pitchFamily="2" charset="0"/>
              </a:rPr>
              <a:t>ডোমেইন</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নেম</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কিনতে</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হয়</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কেন</a:t>
            </a:r>
            <a:r>
              <a:rPr lang="bn-BD" sz="3500" dirty="0" smtClean="0">
                <a:solidFill>
                  <a:srgbClr val="002060"/>
                </a:solidFill>
                <a:latin typeface="SolaimanLipi" panose="02000500020000020004" pitchFamily="2" charset="0"/>
                <a:cs typeface="SolaimanLipi" panose="02000500020000020004" pitchFamily="2" charset="0"/>
              </a:rPr>
              <a:t>?</a:t>
            </a:r>
            <a:endParaRPr lang="en-US" sz="3500" dirty="0" smtClean="0">
              <a:solidFill>
                <a:srgbClr val="002060"/>
              </a:solidFill>
              <a:latin typeface="SolaimanLipi" panose="02000500020000020004" pitchFamily="2" charset="0"/>
              <a:cs typeface="SolaimanLipi" panose="02000500020000020004" pitchFamily="2" charset="0"/>
            </a:endParaRPr>
          </a:p>
          <a:p>
            <a:r>
              <a:rPr lang="en-US" sz="3500" dirty="0">
                <a:solidFill>
                  <a:srgbClr val="002060"/>
                </a:solidFill>
                <a:latin typeface="Times New Roman" panose="02020603050405020304" pitchFamily="18" charset="0"/>
                <a:cs typeface="Times New Roman" panose="02020603050405020304" pitchFamily="18" charset="0"/>
              </a:rPr>
              <a:t>http </a:t>
            </a:r>
            <a:r>
              <a:rPr lang="en-US" sz="3500" dirty="0" err="1">
                <a:solidFill>
                  <a:srgbClr val="002060"/>
                </a:solidFill>
                <a:latin typeface="SolaimanLipi" panose="02000500020000020004" pitchFamily="2" charset="0"/>
                <a:cs typeface="SolaimanLipi" panose="02000500020000020004" pitchFamily="2" charset="0"/>
              </a:rPr>
              <a:t>এর</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কাজ</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ব্যাখ্যা</a:t>
            </a:r>
            <a:r>
              <a:rPr lang="en-US" sz="3500" dirty="0">
                <a:solidFill>
                  <a:srgbClr val="002060"/>
                </a:solidFill>
                <a:latin typeface="SolaimanLipi" panose="02000500020000020004" pitchFamily="2" charset="0"/>
                <a:cs typeface="SolaimanLipi" panose="02000500020000020004" pitchFamily="2" charset="0"/>
              </a:rPr>
              <a:t> </a:t>
            </a:r>
            <a:r>
              <a:rPr lang="en-US" sz="3500" dirty="0" err="1">
                <a:solidFill>
                  <a:srgbClr val="002060"/>
                </a:solidFill>
                <a:latin typeface="SolaimanLipi" panose="02000500020000020004" pitchFamily="2" charset="0"/>
                <a:cs typeface="SolaimanLipi" panose="02000500020000020004" pitchFamily="2" charset="0"/>
              </a:rPr>
              <a:t>কর</a:t>
            </a:r>
            <a:r>
              <a:rPr lang="en-US" sz="3500" dirty="0" smtClean="0">
                <a:solidFill>
                  <a:srgbClr val="002060"/>
                </a:solidFill>
                <a:latin typeface="SolaimanLipi" panose="02000500020000020004" pitchFamily="2" charset="0"/>
                <a:cs typeface="SolaimanLipi" panose="02000500020000020004" pitchFamily="2" charset="0"/>
              </a:rPr>
              <a:t>।</a:t>
            </a:r>
            <a:endParaRPr lang="bn-BD" sz="3500" dirty="0" smtClean="0">
              <a:solidFill>
                <a:srgbClr val="002060"/>
              </a:solidFill>
              <a:latin typeface="SolaimanLipi" panose="02000500020000020004" pitchFamily="2" charset="0"/>
              <a:cs typeface="SolaimanLipi" panose="02000500020000020004" pitchFamily="2" charset="0"/>
            </a:endParaRPr>
          </a:p>
          <a:p>
            <a:r>
              <a:rPr lang="en-US" sz="3500" dirty="0" err="1" smtClean="0">
                <a:solidFill>
                  <a:srgbClr val="002060"/>
                </a:solidFill>
                <a:latin typeface="SolaimanLipi" panose="02000500020000020004" pitchFamily="2" charset="0"/>
                <a:cs typeface="SolaimanLipi" panose="02000500020000020004" pitchFamily="2" charset="0"/>
              </a:rPr>
              <a:t>ওয়েবপেজ</a:t>
            </a:r>
            <a:r>
              <a:rPr lang="en-US" sz="3500" dirty="0" smtClean="0">
                <a:solidFill>
                  <a:srgbClr val="002060"/>
                </a:solidFill>
                <a:latin typeface="SolaimanLipi" panose="02000500020000020004" pitchFamily="2" charset="0"/>
                <a:cs typeface="SolaimanLipi" panose="02000500020000020004" pitchFamily="2" charset="0"/>
              </a:rPr>
              <a:t> ও </a:t>
            </a:r>
            <a:r>
              <a:rPr lang="en-US" sz="3500" dirty="0" err="1" smtClean="0">
                <a:solidFill>
                  <a:srgbClr val="002060"/>
                </a:solidFill>
                <a:latin typeface="SolaimanLipi" panose="02000500020000020004" pitchFamily="2" charset="0"/>
                <a:cs typeface="SolaimanLipi" panose="02000500020000020004" pitchFamily="2" charset="0"/>
              </a:rPr>
              <a:t>ওয়েবসাইটের</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মধ্যে</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বিশ্লেষণ</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কর</a:t>
            </a:r>
            <a:r>
              <a:rPr lang="en-US" sz="3500" dirty="0" smtClean="0">
                <a:solidFill>
                  <a:srgbClr val="002060"/>
                </a:solidFill>
                <a:latin typeface="SolaimanLipi" panose="02000500020000020004" pitchFamily="2" charset="0"/>
                <a:cs typeface="SolaimanLipi" panose="02000500020000020004" pitchFamily="2" charset="0"/>
              </a:rPr>
              <a:t>।</a:t>
            </a:r>
            <a:endParaRPr lang="bn-BD" sz="3500" dirty="0">
              <a:solidFill>
                <a:srgbClr val="002060"/>
              </a:solidFill>
              <a:latin typeface="SolaimanLipi" panose="02000500020000020004" pitchFamily="2" charset="0"/>
              <a:cs typeface="SolaimanLipi" panose="02000500020000020004" pitchFamily="2" charset="0"/>
            </a:endParaRPr>
          </a:p>
          <a:p>
            <a:r>
              <a:rPr lang="en-US" sz="3500" dirty="0" err="1" smtClean="0">
                <a:solidFill>
                  <a:srgbClr val="002060"/>
                </a:solidFill>
                <a:latin typeface="SolaimanLipi" panose="02000500020000020004" pitchFamily="2" charset="0"/>
                <a:cs typeface="SolaimanLipi" panose="02000500020000020004" pitchFamily="2" charset="0"/>
              </a:rPr>
              <a:t>ডোমেইন</a:t>
            </a:r>
            <a:r>
              <a:rPr lang="en-US" sz="3500" dirty="0" smtClean="0">
                <a:solidFill>
                  <a:srgbClr val="002060"/>
                </a:solidFill>
                <a:latin typeface="SolaimanLipi" panose="02000500020000020004" pitchFamily="2" charset="0"/>
                <a:cs typeface="SolaimanLipi" panose="02000500020000020004" pitchFamily="2" charset="0"/>
              </a:rPr>
              <a:t> ও </a:t>
            </a:r>
            <a:r>
              <a:rPr lang="en-US" sz="3500" dirty="0" err="1" smtClean="0">
                <a:solidFill>
                  <a:srgbClr val="002060"/>
                </a:solidFill>
                <a:latin typeface="SolaimanLipi" panose="02000500020000020004" pitchFamily="2" charset="0"/>
                <a:cs typeface="SolaimanLipi" panose="02000500020000020004" pitchFamily="2" charset="0"/>
              </a:rPr>
              <a:t>হোষ্টিং</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এর</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তুলনামুলক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পার্থক্য</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বিশ্লেষণ</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কর</a:t>
            </a:r>
            <a:r>
              <a:rPr lang="en-US" sz="3500" dirty="0" smtClean="0">
                <a:solidFill>
                  <a:srgbClr val="002060"/>
                </a:solidFill>
                <a:latin typeface="SolaimanLipi" panose="02000500020000020004" pitchFamily="2" charset="0"/>
                <a:cs typeface="SolaimanLipi" panose="02000500020000020004" pitchFamily="2" charset="0"/>
              </a:rPr>
              <a:t>।  </a:t>
            </a:r>
            <a:endParaRPr lang="en-US" sz="3500" dirty="0">
              <a:solidFill>
                <a:srgbClr val="002060"/>
              </a:solidFill>
              <a:latin typeface="SolaimanLipi" panose="02000500020000020004" pitchFamily="2" charset="0"/>
              <a:cs typeface="SolaimanLipi" panose="02000500020000020004" pitchFamily="2" charset="0"/>
            </a:endParaRPr>
          </a:p>
        </p:txBody>
      </p:sp>
      <p:grpSp>
        <p:nvGrpSpPr>
          <p:cNvPr id="4" name="Group 3"/>
          <p:cNvGrpSpPr/>
          <p:nvPr/>
        </p:nvGrpSpPr>
        <p:grpSpPr>
          <a:xfrm>
            <a:off x="6291943" y="326812"/>
            <a:ext cx="4736576" cy="2653681"/>
            <a:chOff x="7008812" y="287621"/>
            <a:chExt cx="4736576" cy="2653681"/>
          </a:xfrm>
        </p:grpSpPr>
        <p:sp>
          <p:nvSpPr>
            <p:cNvPr id="5" name="Cloud Callout 4"/>
            <p:cNvSpPr/>
            <p:nvPr/>
          </p:nvSpPr>
          <p:spPr>
            <a:xfrm>
              <a:off x="8530933" y="287621"/>
              <a:ext cx="2302650" cy="914400"/>
            </a:xfrm>
            <a:prstGeom prst="cloudCallout">
              <a:avLst>
                <a:gd name="adj1" fmla="val -22423"/>
                <a:gd name="adj2" fmla="val 103048"/>
              </a:avLst>
            </a:prstGeom>
            <a:noFill/>
            <a:ln>
              <a:solidFill>
                <a:srgbClr val="FFFF00"/>
              </a:solidFill>
            </a:ln>
            <a:effectLst>
              <a:glow rad="228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TextBox 5"/>
            <p:cNvSpPr txBox="1"/>
            <p:nvPr/>
          </p:nvSpPr>
          <p:spPr>
            <a:xfrm>
              <a:off x="8761412" y="360101"/>
              <a:ext cx="1845419" cy="769441"/>
            </a:xfrm>
            <a:prstGeom prst="rect">
              <a:avLst/>
            </a:prstGeom>
            <a:noFill/>
          </p:spPr>
          <p:txBody>
            <a:bodyPr>
              <a:spAutoFit/>
            </a:bodyPr>
            <a:lstStyle/>
            <a:p>
              <a:pPr>
                <a:defRPr/>
              </a:pPr>
              <a:r>
                <a:rPr lang="bn-BD" sz="4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NikoshBAN" pitchFamily="2" charset="0"/>
                  <a:cs typeface="NikoshBAN" pitchFamily="2" charset="0"/>
                </a:rPr>
                <a:t> </a:t>
              </a:r>
              <a:r>
                <a:rPr lang="bn-BD"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rPr>
                <a:t>মূল্যায়ন</a:t>
              </a:r>
              <a:endParaRPr lang="en-US" sz="4400" b="1" dirty="0">
                <a:ln w="1905"/>
                <a:solidFill>
                  <a:srgbClr val="FF0000"/>
                </a:solidFill>
                <a:effectLst>
                  <a:innerShdw blurRad="69850" dist="43180" dir="5400000">
                    <a:srgbClr val="000000">
                      <a:alpha val="65000"/>
                    </a:srgbClr>
                  </a:innerShdw>
                </a:effectLst>
                <a:latin typeface="NikoshBAN" pitchFamily="2" charset="0"/>
                <a:cs typeface="NikoshBAN" pitchFamily="2" charset="0"/>
              </a:endParaRPr>
            </a:p>
          </p:txBody>
        </p:sp>
        <p:grpSp>
          <p:nvGrpSpPr>
            <p:cNvPr id="9" name="Group 8"/>
            <p:cNvGrpSpPr/>
            <p:nvPr/>
          </p:nvGrpSpPr>
          <p:grpSpPr>
            <a:xfrm>
              <a:off x="7008812" y="1383136"/>
              <a:ext cx="4736576" cy="1558166"/>
              <a:chOff x="1338309" y="1075881"/>
              <a:chExt cx="5867400" cy="1295400"/>
            </a:xfrm>
          </p:grpSpPr>
          <p:grpSp>
            <p:nvGrpSpPr>
              <p:cNvPr id="10" name="Group 9"/>
              <p:cNvGrpSpPr/>
              <p:nvPr/>
            </p:nvGrpSpPr>
            <p:grpSpPr>
              <a:xfrm>
                <a:off x="1338309" y="1075881"/>
                <a:ext cx="5867400" cy="1295400"/>
                <a:chOff x="1371600" y="1371600"/>
                <a:chExt cx="6453882" cy="1989517"/>
              </a:xfrm>
            </p:grpSpPr>
            <p:pic>
              <p:nvPicPr>
                <p:cNvPr id="12" name="Picture 3" descr="C:\Documents and Settings\Lab 47\My Documents\My Pictures\New Folder (2)\Teacher_4.gif"/>
                <p:cNvPicPr>
                  <a:picLocks noChangeAspect="1" noChangeArrowheads="1" noCrop="1"/>
                </p:cNvPicPr>
                <p:nvPr/>
              </p:nvPicPr>
              <p:blipFill>
                <a:blip r:embed="rId2"/>
                <a:srcRect/>
                <a:stretch>
                  <a:fillRect/>
                </a:stretch>
              </p:blipFill>
              <p:spPr bwMode="auto">
                <a:xfrm>
                  <a:off x="3880610" y="1447800"/>
                  <a:ext cx="1074800" cy="1827160"/>
                </a:xfrm>
                <a:prstGeom prst="rect">
                  <a:avLst/>
                </a:prstGeom>
                <a:noFill/>
              </p:spPr>
            </p:pic>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1210" y="1371600"/>
                  <a:ext cx="2954272" cy="1989517"/>
                </a:xfrm>
                <a:prstGeom prst="rect">
                  <a:avLst/>
                </a:prstGeom>
                <a:ln>
                  <a:noFill/>
                </a:ln>
                <a:effectLst>
                  <a:softEdge rad="112500"/>
                </a:effectLst>
                <a:scene3d>
                  <a:camera prst="perspectiveHeroicExtremeLeftFacing"/>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1600" y="1447800"/>
                  <a:ext cx="2432810" cy="1725121"/>
                </a:xfrm>
                <a:prstGeom prst="rect">
                  <a:avLst/>
                </a:prstGeom>
                <a:ln>
                  <a:noFill/>
                </a:ln>
                <a:effectLst>
                  <a:softEdge rad="112500"/>
                </a:effectLst>
                <a:scene3d>
                  <a:camera prst="isometricOffAxis1Right"/>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1" name="Straight Connector 10"/>
              <p:cNvCxnSpPr/>
              <p:nvPr/>
            </p:nvCxnSpPr>
            <p:spPr>
              <a:xfrm>
                <a:off x="2379373" y="2362200"/>
                <a:ext cx="3411827" cy="9081"/>
              </a:xfrm>
              <a:prstGeom prst="line">
                <a:avLst/>
              </a:prstGeom>
              <a:ln/>
            </p:spPr>
            <p:style>
              <a:lnRef idx="3">
                <a:schemeClr val="accent2"/>
              </a:lnRef>
              <a:fillRef idx="0">
                <a:schemeClr val="accent2"/>
              </a:fillRef>
              <a:effectRef idx="2">
                <a:schemeClr val="accent2"/>
              </a:effectRef>
              <a:fontRef idx="minor">
                <a:schemeClr val="tx1"/>
              </a:fontRef>
            </p:style>
          </p:cxnSp>
        </p:grpSp>
      </p:grpSp>
    </p:spTree>
    <p:extLst>
      <p:ext uri="{BB962C8B-B14F-4D97-AF65-F5344CB8AC3E}">
        <p14:creationId xmlns:p14="http://schemas.microsoft.com/office/powerpoint/2010/main" val="86435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8532" y="3052632"/>
            <a:ext cx="11334833" cy="1169551"/>
          </a:xfrm>
          <a:prstGeom prst="rect">
            <a:avLst/>
          </a:prstGeom>
          <a:noFill/>
        </p:spPr>
        <p:txBody>
          <a:bodyPr wrap="square">
            <a:spAutoFit/>
          </a:bodyPr>
          <a:lstStyle/>
          <a:p>
            <a:pPr algn="ctr">
              <a:defRPr/>
            </a:pPr>
            <a:r>
              <a:rPr lang="bn-BD" sz="3500" dirty="0" smtClean="0">
                <a:solidFill>
                  <a:srgbClr val="002060"/>
                </a:solidFill>
                <a:latin typeface="SolaimanLipi" panose="02000500020000020004" pitchFamily="2" charset="0"/>
                <a:cs typeface="SolaimanLipi" panose="02000500020000020004" pitchFamily="2" charset="0"/>
              </a:rPr>
              <a:t>“</a:t>
            </a:r>
            <a:r>
              <a:rPr lang="en-US" sz="3500" dirty="0" err="1" smtClean="0">
                <a:solidFill>
                  <a:srgbClr val="002060"/>
                </a:solidFill>
                <a:latin typeface="SolaimanLipi" panose="02000500020000020004" pitchFamily="2" charset="0"/>
                <a:cs typeface="SolaimanLipi" panose="02000500020000020004" pitchFamily="2" charset="0"/>
              </a:rPr>
              <a:t>কোনশিক্ষামুলক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ওয়েবসাইট</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থেকে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তুমি</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কী</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সুবিধা</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নিচ্ছ</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তা</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ধরাবাহিকভাবে</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লিখে</a:t>
            </a:r>
            <a:r>
              <a:rPr lang="en-US" sz="3500" dirty="0" smtClean="0">
                <a:solidFill>
                  <a:srgbClr val="002060"/>
                </a:solidFill>
                <a:latin typeface="SolaimanLipi" panose="02000500020000020004" pitchFamily="2" charset="0"/>
                <a:cs typeface="SolaimanLipi" panose="02000500020000020004" pitchFamily="2" charset="0"/>
              </a:rPr>
              <a:t> </a:t>
            </a:r>
            <a:r>
              <a:rPr lang="en-US" sz="3500" dirty="0" err="1" smtClean="0">
                <a:solidFill>
                  <a:srgbClr val="002060"/>
                </a:solidFill>
                <a:latin typeface="SolaimanLipi" panose="02000500020000020004" pitchFamily="2" charset="0"/>
                <a:cs typeface="SolaimanLipi" panose="02000500020000020004" pitchFamily="2" charset="0"/>
              </a:rPr>
              <a:t>আনবে</a:t>
            </a:r>
            <a:r>
              <a:rPr lang="bn-BD" sz="3500" dirty="0" smtClean="0">
                <a:solidFill>
                  <a:srgbClr val="002060"/>
                </a:solidFill>
                <a:latin typeface="SolaimanLipi" panose="02000500020000020004" pitchFamily="2" charset="0"/>
                <a:cs typeface="SolaimanLipi" panose="02000500020000020004" pitchFamily="2" charset="0"/>
              </a:rPr>
              <a:t>”</a:t>
            </a:r>
            <a:endParaRPr lang="en-US" sz="3500" dirty="0">
              <a:solidFill>
                <a:srgbClr val="002060"/>
              </a:solidFill>
              <a:latin typeface="SolaimanLipi" panose="02000500020000020004" pitchFamily="2" charset="0"/>
              <a:cs typeface="SolaimanLipi" panose="02000500020000020004" pitchFamily="2" charset="0"/>
            </a:endParaRPr>
          </a:p>
        </p:txBody>
      </p:sp>
      <p:sp>
        <p:nvSpPr>
          <p:cNvPr id="8" name="Rectangle 7"/>
          <p:cNvSpPr/>
          <p:nvPr/>
        </p:nvSpPr>
        <p:spPr>
          <a:xfrm>
            <a:off x="1490619" y="1049416"/>
            <a:ext cx="5078677" cy="861774"/>
          </a:xfrm>
          <a:prstGeom prst="rect">
            <a:avLst/>
          </a:prstGeom>
        </p:spPr>
        <p:txBody>
          <a:bodyPr>
            <a:spAutoFit/>
          </a:bodyPr>
          <a:lstStyle/>
          <a:p>
            <a:pPr>
              <a:defRPr/>
            </a:pPr>
            <a:r>
              <a:rPr lang="en-US" sz="5000" b="1" dirty="0" err="1">
                <a:solidFill>
                  <a:srgbClr val="FF0000"/>
                </a:solidFill>
                <a:latin typeface="SolaimanLipi" panose="02000500020000020004" pitchFamily="2" charset="0"/>
                <a:cs typeface="SolaimanLipi" panose="02000500020000020004" pitchFamily="2" charset="0"/>
              </a:rPr>
              <a:t>বাড়ীর</a:t>
            </a:r>
            <a:r>
              <a:rPr lang="bn-BD" sz="5000" b="1" dirty="0">
                <a:solidFill>
                  <a:srgbClr val="FF0000"/>
                </a:solidFill>
                <a:latin typeface="SolaimanLipi" panose="02000500020000020004" pitchFamily="2" charset="0"/>
                <a:cs typeface="SolaimanLipi" panose="02000500020000020004" pitchFamily="2" charset="0"/>
              </a:rPr>
              <a:t> কাজ</a:t>
            </a:r>
            <a:endParaRPr lang="en-US" sz="50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97272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29753" y="2407025"/>
            <a:ext cx="6669741" cy="1446550"/>
          </a:xfrm>
          <a:prstGeom prst="rect">
            <a:avLst/>
          </a:prstGeom>
          <a:noFill/>
        </p:spPr>
        <p:txBody>
          <a:bodyPr wrap="square" rtlCol="0">
            <a:spAutoFit/>
          </a:bodyPr>
          <a:lstStyle/>
          <a:p>
            <a:r>
              <a:rPr lang="en-US" sz="8800" dirty="0" err="1" smtClean="0">
                <a:solidFill>
                  <a:srgbClr val="FF0000"/>
                </a:solidFill>
                <a:latin typeface="SolaimanLipi" panose="02000500020000020004" pitchFamily="2" charset="0"/>
                <a:cs typeface="SolaimanLipi" panose="02000500020000020004" pitchFamily="2" charset="0"/>
              </a:rPr>
              <a:t>সবাইকে</a:t>
            </a:r>
            <a:r>
              <a:rPr lang="en-US" sz="8800" dirty="0" smtClean="0">
                <a:solidFill>
                  <a:srgbClr val="FF0000"/>
                </a:solidFill>
                <a:latin typeface="SolaimanLipi" panose="02000500020000020004" pitchFamily="2" charset="0"/>
                <a:cs typeface="SolaimanLipi" panose="02000500020000020004" pitchFamily="2" charset="0"/>
              </a:rPr>
              <a:t>  </a:t>
            </a:r>
            <a:r>
              <a:rPr lang="en-US" sz="8800" dirty="0" err="1" smtClean="0">
                <a:solidFill>
                  <a:srgbClr val="FF0000"/>
                </a:solidFill>
                <a:latin typeface="SolaimanLipi" panose="02000500020000020004" pitchFamily="2" charset="0"/>
                <a:cs typeface="SolaimanLipi" panose="02000500020000020004" pitchFamily="2" charset="0"/>
              </a:rPr>
              <a:t>ধন্যবাদ</a:t>
            </a:r>
            <a:r>
              <a:rPr lang="en-US" sz="8800" dirty="0" smtClean="0">
                <a:solidFill>
                  <a:srgbClr val="FF0000"/>
                </a:solidFill>
                <a:latin typeface="SolaimanLipi" panose="02000500020000020004" pitchFamily="2" charset="0"/>
                <a:cs typeface="SolaimanLipi" panose="02000500020000020004" pitchFamily="2" charset="0"/>
              </a:rPr>
              <a:t> </a:t>
            </a:r>
            <a:endParaRPr lang="en-US" sz="8800"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053061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3000" fill="hold"/>
                                        <p:tgtEl>
                                          <p:spTgt spid="5"/>
                                        </p:tgtEl>
                                        <p:attrNameLst>
                                          <p:attrName>ppt_y</p:attrName>
                                        </p:attrNameLst>
                                      </p:cBhvr>
                                      <p:tavLst>
                                        <p:tav tm="0">
                                          <p:val>
                                            <p:strVal val="#ppt_y"/>
                                          </p:val>
                                        </p:tav>
                                        <p:tav tm="100000">
                                          <p:val>
                                            <p:strVal val="#ppt_y"/>
                                          </p:val>
                                        </p:tav>
                                      </p:tavLst>
                                    </p:anim>
                                    <p:anim calcmode="lin" valueType="num">
                                      <p:cBhvr>
                                        <p:cTn id="9" dur="30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30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30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0668000" cy="6692074"/>
          </a:xfrm>
          <a:prstGeom prst="rect">
            <a:avLst/>
          </a:prstGeom>
        </p:spPr>
      </p:pic>
      <p:sp>
        <p:nvSpPr>
          <p:cNvPr id="4" name="TextBox 3"/>
          <p:cNvSpPr txBox="1"/>
          <p:nvPr/>
        </p:nvSpPr>
        <p:spPr>
          <a:xfrm>
            <a:off x="11113478" y="1397726"/>
            <a:ext cx="808891" cy="3416320"/>
          </a:xfrm>
          <a:prstGeom prst="rect">
            <a:avLst/>
          </a:prstGeom>
          <a:noFill/>
        </p:spPr>
        <p:txBody>
          <a:bodyPr wrap="square" rtlCol="0">
            <a:spAutoFit/>
          </a:bodyPr>
          <a:lstStyle/>
          <a:p>
            <a:pPr algn="ctr"/>
            <a:r>
              <a:rPr lang="en-US" sz="3600" b="1" dirty="0" smtClean="0">
                <a:solidFill>
                  <a:srgbClr val="FF0000"/>
                </a:solidFill>
                <a:latin typeface="SolaimanLipi" panose="02000500020000020004" pitchFamily="2" charset="0"/>
                <a:cs typeface="SolaimanLipi" panose="02000500020000020004" pitchFamily="2" charset="0"/>
              </a:rPr>
              <a:t>ছ</a:t>
            </a:r>
          </a:p>
          <a:p>
            <a:pPr algn="ctr"/>
            <a:r>
              <a:rPr lang="en-US" sz="3600" b="1" dirty="0" err="1" smtClean="0">
                <a:solidFill>
                  <a:srgbClr val="FF0000"/>
                </a:solidFill>
                <a:latin typeface="SolaimanLipi" panose="02000500020000020004" pitchFamily="2" charset="0"/>
                <a:cs typeface="SolaimanLipi" panose="02000500020000020004" pitchFamily="2" charset="0"/>
              </a:rPr>
              <a:t>বি</a:t>
            </a:r>
            <a:endParaRPr lang="en-US" sz="3600" b="1" dirty="0" smtClean="0">
              <a:solidFill>
                <a:srgbClr val="FF0000"/>
              </a:solidFill>
              <a:latin typeface="SolaimanLipi" panose="02000500020000020004" pitchFamily="2" charset="0"/>
              <a:cs typeface="SolaimanLipi" panose="02000500020000020004" pitchFamily="2" charset="0"/>
            </a:endParaRPr>
          </a:p>
          <a:p>
            <a:pPr algn="ctr"/>
            <a:r>
              <a:rPr lang="en-US" sz="3600" b="1" dirty="0" err="1" smtClean="0">
                <a:solidFill>
                  <a:srgbClr val="FF0000"/>
                </a:solidFill>
                <a:latin typeface="SolaimanLipi" panose="02000500020000020004" pitchFamily="2" charset="0"/>
                <a:cs typeface="SolaimanLipi" panose="02000500020000020004" pitchFamily="2" charset="0"/>
              </a:rPr>
              <a:t>গু</a:t>
            </a:r>
            <a:endParaRPr lang="en-US" sz="3600" b="1" dirty="0" smtClean="0">
              <a:solidFill>
                <a:srgbClr val="FF0000"/>
              </a:solidFill>
              <a:latin typeface="SolaimanLipi" panose="02000500020000020004" pitchFamily="2" charset="0"/>
              <a:cs typeface="SolaimanLipi" panose="02000500020000020004" pitchFamily="2" charset="0"/>
            </a:endParaRPr>
          </a:p>
          <a:p>
            <a:pPr algn="ctr"/>
            <a:r>
              <a:rPr lang="en-US" sz="3600" b="1" dirty="0" err="1" smtClean="0">
                <a:solidFill>
                  <a:srgbClr val="FF0000"/>
                </a:solidFill>
                <a:latin typeface="SolaimanLipi" panose="02000500020000020004" pitchFamily="2" charset="0"/>
                <a:cs typeface="SolaimanLipi" panose="02000500020000020004" pitchFamily="2" charset="0"/>
              </a:rPr>
              <a:t>লো</a:t>
            </a:r>
            <a:r>
              <a:rPr lang="en-US" sz="3600" b="1" dirty="0" smtClean="0">
                <a:solidFill>
                  <a:srgbClr val="FF0000"/>
                </a:solidFill>
                <a:latin typeface="SolaimanLipi" panose="02000500020000020004" pitchFamily="2" charset="0"/>
                <a:cs typeface="SolaimanLipi" panose="02000500020000020004" pitchFamily="2" charset="0"/>
              </a:rPr>
              <a:t> </a:t>
            </a:r>
          </a:p>
          <a:p>
            <a:pPr algn="ctr"/>
            <a:r>
              <a:rPr lang="en-US" sz="3600" b="1" dirty="0" err="1" smtClean="0">
                <a:solidFill>
                  <a:srgbClr val="FF0000"/>
                </a:solidFill>
                <a:latin typeface="SolaimanLipi" panose="02000500020000020004" pitchFamily="2" charset="0"/>
                <a:cs typeface="SolaimanLipi" panose="02000500020000020004" pitchFamily="2" charset="0"/>
              </a:rPr>
              <a:t>দে</a:t>
            </a:r>
            <a:endParaRPr lang="en-US" sz="3600" b="1" dirty="0" smtClean="0">
              <a:solidFill>
                <a:srgbClr val="FF0000"/>
              </a:solidFill>
              <a:latin typeface="SolaimanLipi" panose="02000500020000020004" pitchFamily="2" charset="0"/>
              <a:cs typeface="SolaimanLipi" panose="02000500020000020004" pitchFamily="2" charset="0"/>
            </a:endParaRPr>
          </a:p>
          <a:p>
            <a:pPr algn="ctr"/>
            <a:r>
              <a:rPr lang="en-US" sz="3600" b="1" dirty="0" err="1" smtClean="0">
                <a:solidFill>
                  <a:srgbClr val="FF0000"/>
                </a:solidFill>
                <a:latin typeface="SolaimanLipi" panose="02000500020000020004" pitchFamily="2" charset="0"/>
                <a:cs typeface="SolaimanLipi" panose="02000500020000020004" pitchFamily="2" charset="0"/>
              </a:rPr>
              <a:t>খি</a:t>
            </a:r>
            <a:endParaRPr lang="en-US" sz="3600" b="1" dirty="0">
              <a:solidFill>
                <a:srgbClr val="FF000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7973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indefinite"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354971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953284"/>
          </a:xfrm>
          <a:prstGeom prst="rect">
            <a:avLst/>
          </a:prstGeom>
        </p:spPr>
      </p:pic>
      <p:sp>
        <p:nvSpPr>
          <p:cNvPr id="12" name="TextBox 11"/>
          <p:cNvSpPr txBox="1"/>
          <p:nvPr/>
        </p:nvSpPr>
        <p:spPr>
          <a:xfrm>
            <a:off x="2389520" y="5816691"/>
            <a:ext cx="4905830" cy="646331"/>
          </a:xfrm>
          <a:prstGeom prst="rect">
            <a:avLst/>
          </a:prstGeom>
          <a:solidFill>
            <a:schemeClr val="bg1"/>
          </a:solidFill>
        </p:spPr>
        <p:txBody>
          <a:bodyPr wrap="square" rtlCol="0">
            <a:spAutoFit/>
          </a:bodyPr>
          <a:lstStyle/>
          <a:p>
            <a:pPr algn="ctr"/>
            <a:r>
              <a:rPr lang="en-US" sz="3600" b="1" dirty="0" err="1" smtClean="0">
                <a:solidFill>
                  <a:srgbClr val="FF0000"/>
                </a:solidFill>
                <a:latin typeface="SolaimanLipi" panose="02000500020000020004" pitchFamily="2" charset="0"/>
                <a:cs typeface="SolaimanLipi" panose="02000500020000020004" pitchFamily="2" charset="0"/>
              </a:rPr>
              <a:t>বলতে</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পারো</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এগুলো</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কিসের</a:t>
            </a:r>
            <a:r>
              <a:rPr lang="en-US" sz="3600" b="1" dirty="0" smtClean="0">
                <a:solidFill>
                  <a:srgbClr val="FF0000"/>
                </a:solidFill>
                <a:latin typeface="SolaimanLipi" panose="02000500020000020004" pitchFamily="2" charset="0"/>
                <a:cs typeface="SolaimanLipi" panose="02000500020000020004" pitchFamily="2" charset="0"/>
              </a:rPr>
              <a:t> </a:t>
            </a:r>
            <a:r>
              <a:rPr lang="en-US" sz="3600" b="1" dirty="0" err="1" smtClean="0">
                <a:solidFill>
                  <a:srgbClr val="FF0000"/>
                </a:solidFill>
                <a:latin typeface="SolaimanLipi" panose="02000500020000020004" pitchFamily="2" charset="0"/>
                <a:cs typeface="SolaimanLipi" panose="02000500020000020004" pitchFamily="2" charset="0"/>
              </a:rPr>
              <a:t>ছবি</a:t>
            </a:r>
            <a:r>
              <a:rPr lang="en-US" sz="3600" b="1" dirty="0" smtClean="0">
                <a:solidFill>
                  <a:srgbClr val="FF0000"/>
                </a:solidFill>
                <a:latin typeface="SolaimanLipi" panose="02000500020000020004" pitchFamily="2" charset="0"/>
                <a:cs typeface="SolaimanLipi" panose="02000500020000020004" pitchFamily="2" charset="0"/>
              </a:rPr>
              <a:t>?</a:t>
            </a:r>
            <a:endParaRPr lang="en-US" sz="3600" b="1" dirty="0">
              <a:solidFill>
                <a:srgbClr val="FF0000"/>
              </a:solidFill>
              <a:latin typeface="SolaimanLipi" panose="02000500020000020004" pitchFamily="2" charset="0"/>
              <a:cs typeface="SolaimanLipi" panose="02000500020000020004" pitchFamily="2" charset="0"/>
            </a:endParaRPr>
          </a:p>
        </p:txBody>
      </p:sp>
      <p:sp>
        <p:nvSpPr>
          <p:cNvPr id="13" name="TextBox 12"/>
          <p:cNvSpPr txBox="1"/>
          <p:nvPr/>
        </p:nvSpPr>
        <p:spPr>
          <a:xfrm>
            <a:off x="7467973" y="5816690"/>
            <a:ext cx="2216897" cy="646331"/>
          </a:xfrm>
          <a:prstGeom prst="rect">
            <a:avLst/>
          </a:prstGeom>
          <a:solidFill>
            <a:schemeClr val="bg1"/>
          </a:solidFill>
        </p:spPr>
        <p:txBody>
          <a:bodyPr wrap="square" rtlCol="0">
            <a:spAutoFit/>
          </a:bodyPr>
          <a:lstStyle/>
          <a:p>
            <a:r>
              <a:rPr lang="en-US" sz="3600" b="1" dirty="0" err="1" smtClean="0">
                <a:solidFill>
                  <a:srgbClr val="002060"/>
                </a:solidFill>
                <a:latin typeface="SolaimanLipi" panose="02000500020000020004" pitchFamily="2" charset="0"/>
                <a:cs typeface="SolaimanLipi" panose="02000500020000020004" pitchFamily="2" charset="0"/>
              </a:rPr>
              <a:t>ওয়েব</a:t>
            </a:r>
            <a:r>
              <a:rPr lang="en-US" sz="3600" b="1" dirty="0" smtClean="0">
                <a:solidFill>
                  <a:srgbClr val="002060"/>
                </a:solidFill>
                <a:latin typeface="SolaimanLipi" panose="02000500020000020004" pitchFamily="2" charset="0"/>
                <a:cs typeface="SolaimanLipi" panose="02000500020000020004" pitchFamily="2" charset="0"/>
              </a:rPr>
              <a:t> </a:t>
            </a:r>
            <a:r>
              <a:rPr lang="en-US" sz="3600" b="1" dirty="0" err="1" smtClean="0">
                <a:solidFill>
                  <a:srgbClr val="002060"/>
                </a:solidFill>
                <a:latin typeface="SolaimanLipi" panose="02000500020000020004" pitchFamily="2" charset="0"/>
                <a:cs typeface="SolaimanLipi" panose="02000500020000020004" pitchFamily="2" charset="0"/>
              </a:rPr>
              <a:t>পেজের</a:t>
            </a:r>
            <a:endParaRPr lang="en-US" sz="36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3441793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9518" y="1628704"/>
            <a:ext cx="7173908" cy="861774"/>
          </a:xfrm>
          <a:prstGeom prst="rect">
            <a:avLst/>
          </a:prstGeom>
          <a:noFill/>
        </p:spPr>
        <p:style>
          <a:lnRef idx="1">
            <a:schemeClr val="accent5"/>
          </a:lnRef>
          <a:fillRef idx="1001">
            <a:schemeClr val="lt1"/>
          </a:fillRef>
          <a:effectRef idx="2">
            <a:schemeClr val="accent5"/>
          </a:effectRef>
          <a:fontRef idx="minor">
            <a:schemeClr val="lt1"/>
          </a:fontRef>
        </p:style>
        <p:txBody>
          <a:bodyPr wrap="square" rtlCol="0">
            <a:spAutoFit/>
          </a:bodyPr>
          <a:lstStyle/>
          <a:p>
            <a:pPr algn="ctr"/>
            <a:r>
              <a:rPr lang="en-US" sz="5000" b="1" dirty="0" err="1" smtClean="0">
                <a:solidFill>
                  <a:srgbClr val="FF0000"/>
                </a:solidFill>
                <a:latin typeface="SolaimanLipi" panose="02000500020000020004" pitchFamily="2" charset="0"/>
                <a:cs typeface="SolaimanLipi" panose="02000500020000020004" pitchFamily="2" charset="0"/>
              </a:rPr>
              <a:t>আমাদের</a:t>
            </a:r>
            <a:r>
              <a:rPr lang="en-US" sz="5000" b="1" dirty="0" smtClean="0">
                <a:solidFill>
                  <a:srgbClr val="FF0000"/>
                </a:solidFill>
                <a:latin typeface="SolaimanLipi" panose="02000500020000020004" pitchFamily="2" charset="0"/>
                <a:cs typeface="SolaimanLipi" panose="02000500020000020004" pitchFamily="2" charset="0"/>
              </a:rPr>
              <a:t> </a:t>
            </a:r>
            <a:r>
              <a:rPr lang="en-US" sz="5000" b="1" dirty="0" err="1" smtClean="0">
                <a:solidFill>
                  <a:srgbClr val="FF0000"/>
                </a:solidFill>
                <a:latin typeface="SolaimanLipi" panose="02000500020000020004" pitchFamily="2" charset="0"/>
                <a:cs typeface="SolaimanLipi" panose="02000500020000020004" pitchFamily="2" charset="0"/>
              </a:rPr>
              <a:t>আজকের</a:t>
            </a:r>
            <a:r>
              <a:rPr lang="en-US" sz="5000" b="1" dirty="0" smtClean="0">
                <a:solidFill>
                  <a:srgbClr val="FF0000"/>
                </a:solidFill>
                <a:latin typeface="SolaimanLipi" panose="02000500020000020004" pitchFamily="2" charset="0"/>
                <a:cs typeface="SolaimanLipi" panose="02000500020000020004" pitchFamily="2" charset="0"/>
              </a:rPr>
              <a:t> </a:t>
            </a:r>
            <a:r>
              <a:rPr lang="en-US" sz="5000" b="1" dirty="0" err="1" smtClean="0">
                <a:solidFill>
                  <a:srgbClr val="FF0000"/>
                </a:solidFill>
                <a:latin typeface="SolaimanLipi" panose="02000500020000020004" pitchFamily="2" charset="0"/>
                <a:cs typeface="SolaimanLipi" panose="02000500020000020004" pitchFamily="2" charset="0"/>
              </a:rPr>
              <a:t>পাঠ</a:t>
            </a:r>
            <a:r>
              <a:rPr lang="en-US" sz="5000" b="1" dirty="0">
                <a:solidFill>
                  <a:srgbClr val="FF0000"/>
                </a:solidFill>
                <a:latin typeface="SolaimanLipi" panose="02000500020000020004" pitchFamily="2" charset="0"/>
                <a:cs typeface="SolaimanLipi" panose="02000500020000020004" pitchFamily="2" charset="0"/>
              </a:rPr>
              <a:t>-</a:t>
            </a:r>
          </a:p>
        </p:txBody>
      </p:sp>
      <p:sp>
        <p:nvSpPr>
          <p:cNvPr id="4" name="Rectangle 3"/>
          <p:cNvSpPr/>
          <p:nvPr/>
        </p:nvSpPr>
        <p:spPr>
          <a:xfrm>
            <a:off x="2163755" y="3718267"/>
            <a:ext cx="5753498" cy="861774"/>
          </a:xfrm>
          <a:prstGeom prst="rect">
            <a:avLst/>
          </a:prstGeom>
        </p:spPr>
        <p:txBody>
          <a:bodyPr wrap="none">
            <a:spAutoFit/>
          </a:bodyPr>
          <a:lstStyle/>
          <a:p>
            <a:r>
              <a:rPr lang="en-US" sz="5000" b="1" dirty="0" err="1">
                <a:solidFill>
                  <a:srgbClr val="002060"/>
                </a:solidFill>
                <a:latin typeface="SolaimanLipi" panose="02000500020000020004" pitchFamily="2" charset="0"/>
                <a:cs typeface="SolaimanLipi" panose="02000500020000020004" pitchFamily="2" charset="0"/>
              </a:rPr>
              <a:t>ওয়েব</a:t>
            </a:r>
            <a:r>
              <a:rPr lang="en-US" sz="5000" b="1" dirty="0">
                <a:solidFill>
                  <a:srgbClr val="002060"/>
                </a:solidFill>
                <a:latin typeface="SolaimanLipi" panose="02000500020000020004" pitchFamily="2" charset="0"/>
                <a:cs typeface="SolaimanLipi" panose="02000500020000020004" pitchFamily="2" charset="0"/>
              </a:rPr>
              <a:t> </a:t>
            </a:r>
            <a:r>
              <a:rPr lang="en-US" sz="5000" b="1" dirty="0" err="1">
                <a:solidFill>
                  <a:srgbClr val="002060"/>
                </a:solidFill>
                <a:latin typeface="SolaimanLipi" panose="02000500020000020004" pitchFamily="2" charset="0"/>
                <a:cs typeface="SolaimanLipi" panose="02000500020000020004" pitchFamily="2" charset="0"/>
              </a:rPr>
              <a:t>পেজের</a:t>
            </a:r>
            <a:r>
              <a:rPr lang="en-US" sz="5000" b="1" dirty="0">
                <a:solidFill>
                  <a:srgbClr val="002060"/>
                </a:solidFill>
                <a:latin typeface="SolaimanLipi" panose="02000500020000020004" pitchFamily="2" charset="0"/>
                <a:cs typeface="SolaimanLipi" panose="02000500020000020004" pitchFamily="2" charset="0"/>
              </a:rPr>
              <a:t> </a:t>
            </a:r>
            <a:r>
              <a:rPr lang="en-US" sz="5000" b="1" dirty="0" err="1">
                <a:solidFill>
                  <a:srgbClr val="002060"/>
                </a:solidFill>
                <a:latin typeface="SolaimanLipi" panose="02000500020000020004" pitchFamily="2" charset="0"/>
                <a:cs typeface="SolaimanLipi" panose="02000500020000020004" pitchFamily="2" charset="0"/>
              </a:rPr>
              <a:t>প্রাথমিক</a:t>
            </a:r>
            <a:r>
              <a:rPr lang="en-US" sz="5000" b="1" dirty="0">
                <a:solidFill>
                  <a:srgbClr val="002060"/>
                </a:solidFill>
                <a:latin typeface="SolaimanLipi" panose="02000500020000020004" pitchFamily="2" charset="0"/>
                <a:cs typeface="SolaimanLipi" panose="02000500020000020004" pitchFamily="2" charset="0"/>
              </a:rPr>
              <a:t> </a:t>
            </a:r>
            <a:r>
              <a:rPr lang="en-US" sz="5000" b="1" dirty="0" err="1">
                <a:solidFill>
                  <a:srgbClr val="002060"/>
                </a:solidFill>
                <a:latin typeface="SolaimanLipi" panose="02000500020000020004" pitchFamily="2" charset="0"/>
                <a:cs typeface="SolaimanLipi" panose="02000500020000020004" pitchFamily="2" charset="0"/>
              </a:rPr>
              <a:t>ধারণা</a:t>
            </a:r>
            <a:endParaRPr lang="en-US" sz="50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628891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4633" y="2524804"/>
            <a:ext cx="5340441" cy="630942"/>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200" b="1" dirty="0" smtClean="0">
                <a:solidFill>
                  <a:srgbClr val="002060"/>
                </a:solidFill>
                <a:latin typeface="SolaimanLipi" panose="02000500020000020004" pitchFamily="2" charset="0"/>
                <a:cs typeface="SolaimanLipi" panose="02000500020000020004" pitchFamily="2" charset="0"/>
              </a:rPr>
              <a:t>১</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ওয়েবপেজ</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কী</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তা</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বলতে</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পারবে</a:t>
            </a:r>
            <a:endParaRPr lang="en-US" sz="3500" b="1" dirty="0">
              <a:solidFill>
                <a:srgbClr val="002060"/>
              </a:solidFill>
              <a:latin typeface="SolaimanLipi" panose="02000500020000020004" pitchFamily="2" charset="0"/>
              <a:cs typeface="SolaimanLipi" panose="02000500020000020004" pitchFamily="2" charset="0"/>
            </a:endParaRPr>
          </a:p>
        </p:txBody>
      </p:sp>
      <p:sp>
        <p:nvSpPr>
          <p:cNvPr id="5" name="Rectangle 4"/>
          <p:cNvSpPr/>
          <p:nvPr/>
        </p:nvSpPr>
        <p:spPr>
          <a:xfrm>
            <a:off x="2064762" y="847149"/>
            <a:ext cx="5028941" cy="861774"/>
          </a:xfrm>
          <a:prstGeom prst="rect">
            <a:avLst/>
          </a:prstGeom>
        </p:spPr>
        <p:txBody>
          <a:bodyPr wrap="none">
            <a:spAutoFit/>
          </a:bodyPr>
          <a:lstStyle/>
          <a:p>
            <a:pPr algn="ctr"/>
            <a:r>
              <a:rPr lang="en-US" sz="5000" b="1" dirty="0" err="1" smtClean="0">
                <a:solidFill>
                  <a:srgbClr val="FF0000"/>
                </a:solidFill>
                <a:latin typeface="SolaimanLipi" panose="02000500020000020004" pitchFamily="2" charset="0"/>
                <a:cs typeface="SolaimanLipi" panose="02000500020000020004" pitchFamily="2" charset="0"/>
              </a:rPr>
              <a:t>এই</a:t>
            </a:r>
            <a:r>
              <a:rPr lang="en-US" sz="5000" b="1" dirty="0" smtClean="0">
                <a:solidFill>
                  <a:srgbClr val="FF0000"/>
                </a:solidFill>
                <a:latin typeface="SolaimanLipi" panose="02000500020000020004" pitchFamily="2" charset="0"/>
                <a:cs typeface="SolaimanLipi" panose="02000500020000020004" pitchFamily="2" charset="0"/>
              </a:rPr>
              <a:t> </a:t>
            </a:r>
            <a:r>
              <a:rPr lang="en-US" sz="5000" b="1" dirty="0" err="1" smtClean="0">
                <a:solidFill>
                  <a:srgbClr val="FF0000"/>
                </a:solidFill>
                <a:latin typeface="SolaimanLipi" panose="02000500020000020004" pitchFamily="2" charset="0"/>
                <a:cs typeface="SolaimanLipi" panose="02000500020000020004" pitchFamily="2" charset="0"/>
              </a:rPr>
              <a:t>পাঠ</a:t>
            </a:r>
            <a:r>
              <a:rPr lang="en-US" sz="5000" b="1" dirty="0" smtClean="0">
                <a:solidFill>
                  <a:srgbClr val="FF0000"/>
                </a:solidFill>
                <a:latin typeface="SolaimanLipi" panose="02000500020000020004" pitchFamily="2" charset="0"/>
                <a:cs typeface="SolaimanLipi" panose="02000500020000020004" pitchFamily="2" charset="0"/>
              </a:rPr>
              <a:t> </a:t>
            </a:r>
            <a:r>
              <a:rPr lang="en-US" sz="5000" b="1" dirty="0" err="1" smtClean="0">
                <a:solidFill>
                  <a:srgbClr val="FF0000"/>
                </a:solidFill>
                <a:latin typeface="SolaimanLipi" panose="02000500020000020004" pitchFamily="2" charset="0"/>
                <a:cs typeface="SolaimanLipi" panose="02000500020000020004" pitchFamily="2" charset="0"/>
              </a:rPr>
              <a:t>শেষে</a:t>
            </a:r>
            <a:r>
              <a:rPr lang="en-US" sz="5000" b="1" dirty="0" smtClean="0">
                <a:solidFill>
                  <a:srgbClr val="FF0000"/>
                </a:solidFill>
                <a:latin typeface="SolaimanLipi" panose="02000500020000020004" pitchFamily="2" charset="0"/>
                <a:cs typeface="SolaimanLipi" panose="02000500020000020004" pitchFamily="2" charset="0"/>
              </a:rPr>
              <a:t> </a:t>
            </a:r>
            <a:r>
              <a:rPr lang="en-US" sz="5000" b="1" dirty="0" err="1" smtClean="0">
                <a:solidFill>
                  <a:srgbClr val="FF0000"/>
                </a:solidFill>
                <a:latin typeface="SolaimanLipi" panose="02000500020000020004" pitchFamily="2" charset="0"/>
                <a:cs typeface="SolaimanLipi" panose="02000500020000020004" pitchFamily="2" charset="0"/>
              </a:rPr>
              <a:t>শিক্ষার্থীরা</a:t>
            </a:r>
            <a:r>
              <a:rPr lang="en-US" sz="5000" b="1" dirty="0" smtClean="0">
                <a:solidFill>
                  <a:srgbClr val="FF0000"/>
                </a:solidFill>
                <a:latin typeface="SolaimanLipi" panose="02000500020000020004" pitchFamily="2" charset="0"/>
                <a:cs typeface="SolaimanLipi" panose="02000500020000020004" pitchFamily="2" charset="0"/>
              </a:rPr>
              <a:t>-</a:t>
            </a:r>
            <a:endParaRPr lang="en-US" sz="5000" b="1" dirty="0">
              <a:solidFill>
                <a:srgbClr val="FF0000"/>
              </a:solidFill>
              <a:latin typeface="SolaimanLipi" panose="02000500020000020004" pitchFamily="2" charset="0"/>
              <a:cs typeface="SolaimanLipi" panose="02000500020000020004" pitchFamily="2" charset="0"/>
            </a:endParaRPr>
          </a:p>
        </p:txBody>
      </p:sp>
      <p:sp>
        <p:nvSpPr>
          <p:cNvPr id="6" name="TextBox 5"/>
          <p:cNvSpPr txBox="1"/>
          <p:nvPr/>
        </p:nvSpPr>
        <p:spPr>
          <a:xfrm>
            <a:off x="2111090" y="3240208"/>
            <a:ext cx="9016319" cy="630942"/>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500" b="1" dirty="0">
                <a:solidFill>
                  <a:srgbClr val="002060"/>
                </a:solidFill>
                <a:latin typeface="SolaimanLipi" panose="02000500020000020004" pitchFamily="2" charset="0"/>
                <a:cs typeface="SolaimanLipi" panose="02000500020000020004" pitchFamily="2" charset="0"/>
              </a:rPr>
              <a:t>২</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ওয়েবপেজ</a:t>
            </a:r>
            <a:r>
              <a:rPr lang="en-US" sz="3500" b="1" dirty="0" smtClean="0">
                <a:solidFill>
                  <a:srgbClr val="002060"/>
                </a:solidFill>
                <a:latin typeface="SolaimanLipi" panose="02000500020000020004" pitchFamily="2" charset="0"/>
                <a:cs typeface="SolaimanLipi" panose="02000500020000020004" pitchFamily="2" charset="0"/>
              </a:rPr>
              <a:t> ও </a:t>
            </a:r>
            <a:r>
              <a:rPr lang="en-US" sz="3500" b="1" dirty="0" err="1" smtClean="0">
                <a:solidFill>
                  <a:srgbClr val="002060"/>
                </a:solidFill>
                <a:latin typeface="SolaimanLipi" panose="02000500020000020004" pitchFamily="2" charset="0"/>
                <a:cs typeface="SolaimanLipi" panose="02000500020000020004" pitchFamily="2" charset="0"/>
              </a:rPr>
              <a:t>ওয়েবসাইটের</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মধ্যে</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পার্থক্য</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করতে</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পারবে</a:t>
            </a:r>
            <a:r>
              <a:rPr lang="en-US" sz="3500" b="1" dirty="0" smtClean="0">
                <a:solidFill>
                  <a:srgbClr val="002060"/>
                </a:solidFill>
                <a:latin typeface="SolaimanLipi" panose="02000500020000020004" pitchFamily="2" charset="0"/>
                <a:cs typeface="SolaimanLipi" panose="02000500020000020004" pitchFamily="2" charset="0"/>
              </a:rPr>
              <a:t> </a:t>
            </a:r>
            <a:endParaRPr lang="en-US" sz="3500" b="1" dirty="0">
              <a:solidFill>
                <a:srgbClr val="002060"/>
              </a:solidFill>
              <a:latin typeface="SolaimanLipi" panose="02000500020000020004" pitchFamily="2" charset="0"/>
              <a:cs typeface="SolaimanLipi" panose="02000500020000020004" pitchFamily="2" charset="0"/>
            </a:endParaRPr>
          </a:p>
        </p:txBody>
      </p:sp>
      <p:sp>
        <p:nvSpPr>
          <p:cNvPr id="7" name="TextBox 6"/>
          <p:cNvSpPr txBox="1"/>
          <p:nvPr/>
        </p:nvSpPr>
        <p:spPr>
          <a:xfrm>
            <a:off x="2111094" y="3912069"/>
            <a:ext cx="9016319" cy="646331"/>
          </a:xfrm>
          <a:prstGeom prst="rect">
            <a:avLst/>
          </a:prstGeom>
          <a:noFill/>
          <a:ln>
            <a:noFill/>
          </a:ln>
        </p:spPr>
        <p:style>
          <a:lnRef idx="1">
            <a:schemeClr val="accent5"/>
          </a:lnRef>
          <a:fillRef idx="1001">
            <a:schemeClr val="lt1"/>
          </a:fillRef>
          <a:effectRef idx="2">
            <a:schemeClr val="accent5"/>
          </a:effectRef>
          <a:fontRef idx="minor">
            <a:schemeClr val="lt1"/>
          </a:fontRef>
        </p:style>
        <p:txBody>
          <a:bodyPr wrap="square" rtlCol="0">
            <a:spAutoFit/>
          </a:bodyPr>
          <a:lstStyle/>
          <a:p>
            <a:r>
              <a:rPr lang="en-US" sz="3500" b="1" dirty="0" smtClean="0">
                <a:solidFill>
                  <a:srgbClr val="002060"/>
                </a:solidFill>
                <a:latin typeface="SolaimanLipi" panose="02000500020000020004" pitchFamily="2" charset="0"/>
                <a:cs typeface="SolaimanLipi" panose="02000500020000020004" pitchFamily="2" charset="0"/>
              </a:rPr>
              <a:t>৩. </a:t>
            </a:r>
            <a:r>
              <a:rPr lang="en-US" sz="3200" b="1" dirty="0" err="1">
                <a:solidFill>
                  <a:srgbClr val="002060"/>
                </a:solidFill>
                <a:latin typeface="Times New Roman" panose="02020603050405020304" pitchFamily="18" charset="0"/>
                <a:cs typeface="Times New Roman" panose="02020603050405020304" pitchFamily="18" charset="0"/>
              </a:rPr>
              <a:t>HTML</a:t>
            </a:r>
            <a:r>
              <a:rPr lang="en-US" sz="3500" b="1" dirty="0" err="1" smtClean="0">
                <a:solidFill>
                  <a:srgbClr val="002060"/>
                </a:solidFill>
                <a:latin typeface="SolaimanLipi" panose="02000500020000020004" pitchFamily="2" charset="0"/>
                <a:cs typeface="SolaimanLipi" panose="02000500020000020004" pitchFamily="2" charset="0"/>
              </a:rPr>
              <a:t>এবং</a:t>
            </a:r>
            <a:r>
              <a:rPr lang="en-US" sz="3500" b="1" dirty="0" smtClean="0">
                <a:solidFill>
                  <a:srgbClr val="002060"/>
                </a:solidFill>
                <a:latin typeface="SolaimanLipi" panose="02000500020000020004" pitchFamily="2" charset="0"/>
                <a:cs typeface="SolaimanLipi" panose="02000500020000020004" pitchFamily="2" charset="0"/>
              </a:rPr>
              <a:t> </a:t>
            </a:r>
            <a:r>
              <a:rPr lang="en-US" sz="3200" b="1" dirty="0">
                <a:solidFill>
                  <a:srgbClr val="002060"/>
                </a:solidFill>
                <a:latin typeface="Times New Roman" panose="02020603050405020304" pitchFamily="18" charset="0"/>
                <a:cs typeface="Times New Roman" panose="02020603050405020304" pitchFamily="18" charset="0"/>
              </a:rPr>
              <a:t>HTML</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সম্পর্কে</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ব্যাখ্যা</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করতে</a:t>
            </a:r>
            <a:r>
              <a:rPr lang="en-US" sz="3500" b="1" dirty="0" smtClean="0">
                <a:solidFill>
                  <a:srgbClr val="002060"/>
                </a:solidFill>
                <a:latin typeface="SolaimanLipi" panose="02000500020000020004" pitchFamily="2" charset="0"/>
                <a:cs typeface="SolaimanLipi" panose="02000500020000020004" pitchFamily="2" charset="0"/>
              </a:rPr>
              <a:t> </a:t>
            </a:r>
            <a:r>
              <a:rPr lang="en-US" sz="3500" b="1" dirty="0" err="1" smtClean="0">
                <a:solidFill>
                  <a:srgbClr val="002060"/>
                </a:solidFill>
                <a:latin typeface="SolaimanLipi" panose="02000500020000020004" pitchFamily="2" charset="0"/>
                <a:cs typeface="SolaimanLipi" panose="02000500020000020004" pitchFamily="2" charset="0"/>
              </a:rPr>
              <a:t>পারবে</a:t>
            </a:r>
            <a:endParaRPr lang="en-US" sz="3500" b="1"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688326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08" y="322409"/>
            <a:ext cx="2924991" cy="2851866"/>
          </a:xfrm>
          <a:prstGeom prst="rect">
            <a:avLst/>
          </a:prstGeom>
        </p:spPr>
      </p:pic>
      <p:sp>
        <p:nvSpPr>
          <p:cNvPr id="4" name="Rectangle 3"/>
          <p:cNvSpPr/>
          <p:nvPr/>
        </p:nvSpPr>
        <p:spPr>
          <a:xfrm>
            <a:off x="3434080" y="669340"/>
            <a:ext cx="7887063" cy="2492990"/>
          </a:xfrm>
          <a:prstGeom prst="rect">
            <a:avLst/>
          </a:prstGeom>
        </p:spPr>
        <p:txBody>
          <a:bodyPr wrap="square">
            <a:spAutoFit/>
          </a:bodyPr>
          <a:lstStyle/>
          <a:p>
            <a:pPr algn="just"/>
            <a:r>
              <a:rPr lang="en-US" sz="2600" dirty="0" smtClean="0">
                <a:solidFill>
                  <a:srgbClr val="002060"/>
                </a:solidFill>
                <a:latin typeface="Times New Roman" panose="02020603050405020304" pitchFamily="18" charset="0"/>
                <a:cs typeface="Times New Roman" panose="02020603050405020304" pitchFamily="18" charset="0"/>
              </a:rPr>
              <a:t>WWW</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এর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পূর্ণরুপ</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smtClean="0">
                <a:solidFill>
                  <a:srgbClr val="002060"/>
                </a:solidFill>
                <a:latin typeface="Times New Roman" panose="02020603050405020304" pitchFamily="18" charset="0"/>
                <a:cs typeface="Times New Roman" panose="02020603050405020304" pitchFamily="18" charset="0"/>
              </a:rPr>
              <a:t>World Wide Web. </a:t>
            </a:r>
            <a:r>
              <a:rPr lang="en-US" sz="2600" dirty="0" err="1" smtClean="0">
                <a:solidFill>
                  <a:srgbClr val="002060"/>
                </a:solidFill>
                <a:latin typeface="SolaimanLipi" panose="02000500020000020004" pitchFamily="2" charset="0"/>
                <a:cs typeface="SolaimanLipi" panose="02000500020000020004" pitchFamily="2" charset="0"/>
              </a:rPr>
              <a:t>ওয়ার্ল্ড</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ওয়াইড</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ওয়েব</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হচ্ছে</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বিশ্বজাল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smtClean="0">
                <a:solidFill>
                  <a:srgbClr val="002060"/>
                </a:solidFill>
                <a:latin typeface="Times New Roman" panose="02020603050405020304" pitchFamily="18" charset="0"/>
                <a:cs typeface="Times New Roman" panose="02020603050405020304" pitchFamily="18" charset="0"/>
              </a:rPr>
              <a:t>WWW</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কে</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অধিকাংশ</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সময়ই</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ওয়েব</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নামে</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ডাকা</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হয়</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ওয়েব</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বিশ্বজুড়ে</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ছড়িয়ে</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থাকা</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সকল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কম্পিউটারের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একটি</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নেটওয়ার্ক</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সুতরাং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আমরা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বলতে</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পারি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ওয়ার্ল্ড</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ওয়াইড</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ওয়েব</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হচ্ছে</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বিশ্বব্যাপী</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বণ্টিত</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গতিশীল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smtClean="0">
                <a:solidFill>
                  <a:srgbClr val="002060"/>
                </a:solidFill>
                <a:latin typeface="Times New Roman" panose="02020603050405020304" pitchFamily="18" charset="0"/>
                <a:cs typeface="Times New Roman" panose="02020603050405020304" pitchFamily="18" charset="0"/>
              </a:rPr>
              <a:t>Dynamic Interactive)</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গ্রাফিক্যাল</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হাইপার</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টেক্সট</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ইনফরমেশন</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সিস্টেম</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যা</a:t>
            </a:r>
            <a:r>
              <a:rPr lang="en-US" sz="2600" dirty="0" smtClean="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ইন্টারনেটে</a:t>
            </a:r>
            <a:r>
              <a:rPr lang="en-US" sz="2600" dirty="0">
                <a:solidFill>
                  <a:srgbClr val="002060"/>
                </a:solidFill>
                <a:latin typeface="SolaimanLipi" panose="02000500020000020004" pitchFamily="2" charset="0"/>
                <a:cs typeface="SolaimanLipi" panose="02000500020000020004" pitchFamily="2" charset="0"/>
              </a:rPr>
              <a:t> </a:t>
            </a:r>
            <a:r>
              <a:rPr lang="en-US" sz="2600" dirty="0" err="1">
                <a:solidFill>
                  <a:srgbClr val="002060"/>
                </a:solidFill>
                <a:latin typeface="SolaimanLipi" panose="02000500020000020004" pitchFamily="2" charset="0"/>
                <a:cs typeface="SolaimanLipi" panose="02000500020000020004" pitchFamily="2" charset="0"/>
              </a:rPr>
              <a:t>রান</a:t>
            </a:r>
            <a:r>
              <a:rPr lang="en-US" sz="2600" dirty="0">
                <a:solidFill>
                  <a:srgbClr val="002060"/>
                </a:solidFill>
                <a:latin typeface="SolaimanLipi" panose="02000500020000020004" pitchFamily="2" charset="0"/>
                <a:cs typeface="SolaimanLipi" panose="02000500020000020004" pitchFamily="2" charset="0"/>
              </a:rPr>
              <a:t> </a:t>
            </a:r>
            <a:r>
              <a:rPr lang="en-US" sz="2600" dirty="0" err="1" smtClean="0">
                <a:solidFill>
                  <a:srgbClr val="002060"/>
                </a:solidFill>
                <a:latin typeface="SolaimanLipi" panose="02000500020000020004" pitchFamily="2" charset="0"/>
                <a:cs typeface="SolaimanLipi" panose="02000500020000020004" pitchFamily="2" charset="0"/>
              </a:rPr>
              <a:t>করে</a:t>
            </a:r>
            <a:r>
              <a:rPr lang="en-US" sz="2600" dirty="0" smtClean="0">
                <a:solidFill>
                  <a:srgbClr val="002060"/>
                </a:solidFill>
                <a:latin typeface="SolaimanLipi" panose="02000500020000020004" pitchFamily="2" charset="0"/>
                <a:cs typeface="SolaimanLipi" panose="02000500020000020004" pitchFamily="2" charset="0"/>
              </a:rPr>
              <a:t>।</a:t>
            </a:r>
            <a:endParaRPr lang="en-US" sz="2600" dirty="0">
              <a:solidFill>
                <a:srgbClr val="002060"/>
              </a:solidFill>
              <a:latin typeface="SolaimanLipi" panose="02000500020000020004" pitchFamily="2" charset="0"/>
              <a:cs typeface="SolaimanLipi" panose="02000500020000020004" pitchFamily="2" charset="0"/>
            </a:endParaRPr>
          </a:p>
        </p:txBody>
      </p:sp>
      <p:sp>
        <p:nvSpPr>
          <p:cNvPr id="5" name="Rectangle 4"/>
          <p:cNvSpPr/>
          <p:nvPr/>
        </p:nvSpPr>
        <p:spPr>
          <a:xfrm>
            <a:off x="699408" y="5488368"/>
            <a:ext cx="10652214" cy="954107"/>
          </a:xfrm>
          <a:prstGeom prst="rect">
            <a:avLst/>
          </a:prstGeom>
        </p:spPr>
        <p:txBody>
          <a:bodyPr wrap="square">
            <a:spAutoFit/>
          </a:bodyPr>
          <a:lstStyle/>
          <a:p>
            <a:pPr marL="457200" indent="-457200" algn="just">
              <a:buFont typeface="Arial" panose="020B0604020202020204" pitchFamily="34" charset="0"/>
              <a:buChar char="•"/>
            </a:pPr>
            <a:r>
              <a:rPr lang="as-IN" sz="2800" dirty="0" smtClean="0">
                <a:solidFill>
                  <a:srgbClr val="0070C0"/>
                </a:solidFill>
                <a:latin typeface="SolaimanLipi" panose="02000500020000020004" pitchFamily="2" charset="0"/>
                <a:cs typeface="SolaimanLipi" panose="02000500020000020004" pitchFamily="2" charset="0"/>
              </a:rPr>
              <a:t>তৃতীয়ত</a:t>
            </a:r>
            <a:r>
              <a:rPr lang="as-IN"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Web browser</a:t>
            </a:r>
            <a:r>
              <a:rPr lang="en-US" sz="2800" dirty="0" smtClean="0">
                <a:solidFill>
                  <a:srgbClr val="0070C0"/>
                </a:solidFill>
                <a:latin typeface="Times New Roman" panose="02020603050405020304" pitchFamily="18" charset="0"/>
                <a:cs typeface="Times New Roman" panose="02020603050405020304" pitchFamily="18" charset="0"/>
              </a:rPr>
              <a:t>:</a:t>
            </a:r>
            <a:r>
              <a:rPr lang="as-IN" sz="2800" dirty="0" smtClean="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যে প্রোগ্রাম ডেটা রিসিভ ও অনুবাদ করে </a:t>
            </a:r>
            <a:r>
              <a:rPr lang="as-IN" sz="2800" dirty="0" smtClean="0">
                <a:solidFill>
                  <a:srgbClr val="0070C0"/>
                </a:solidFill>
                <a:latin typeface="SolaimanLipi" panose="02000500020000020004" pitchFamily="2" charset="0"/>
                <a:cs typeface="SolaimanLipi" panose="02000500020000020004" pitchFamily="2" charset="0"/>
              </a:rPr>
              <a:t>ক্লায়েন্টকে</a:t>
            </a:r>
            <a:r>
              <a:rPr lang="en-US" sz="2800" dirty="0" smtClean="0">
                <a:solidFill>
                  <a:srgbClr val="0070C0"/>
                </a:solidFill>
                <a:latin typeface="SolaimanLipi" panose="02000500020000020004" pitchFamily="2" charset="0"/>
                <a:cs typeface="SolaimanLipi" panose="02000500020000020004" pitchFamily="2" charset="0"/>
              </a:rPr>
              <a:t> </a:t>
            </a:r>
            <a:r>
              <a:rPr lang="as-IN" sz="2800" dirty="0" smtClean="0">
                <a:solidFill>
                  <a:srgbClr val="0070C0"/>
                </a:solidFill>
                <a:latin typeface="SolaimanLipi" panose="02000500020000020004" pitchFamily="2" charset="0"/>
                <a:cs typeface="SolaimanLipi" panose="02000500020000020004" pitchFamily="2" charset="0"/>
              </a:rPr>
              <a:t>তার </a:t>
            </a:r>
            <a:r>
              <a:rPr lang="as-IN" sz="2800" dirty="0">
                <a:solidFill>
                  <a:srgbClr val="0070C0"/>
                </a:solidFill>
                <a:latin typeface="SolaimanLipi" panose="02000500020000020004" pitchFamily="2" charset="0"/>
                <a:cs typeface="SolaimanLipi" panose="02000500020000020004" pitchFamily="2" charset="0"/>
              </a:rPr>
              <a:t>ফলাফল প্রদর্শন করে। </a:t>
            </a:r>
            <a:endParaRPr lang="en-US" sz="2800" dirty="0">
              <a:solidFill>
                <a:srgbClr val="0070C0"/>
              </a:solidFill>
              <a:latin typeface="SolaimanLipi" panose="02000500020000020004" pitchFamily="2" charset="0"/>
              <a:cs typeface="SolaimanLipi" panose="02000500020000020004" pitchFamily="2" charset="0"/>
            </a:endParaRPr>
          </a:p>
        </p:txBody>
      </p:sp>
      <p:sp>
        <p:nvSpPr>
          <p:cNvPr id="8" name="Rectangle 7"/>
          <p:cNvSpPr/>
          <p:nvPr/>
        </p:nvSpPr>
        <p:spPr>
          <a:xfrm>
            <a:off x="1303382" y="3178908"/>
            <a:ext cx="6521337" cy="553998"/>
          </a:xfrm>
          <a:prstGeom prst="rect">
            <a:avLst/>
          </a:prstGeom>
        </p:spPr>
        <p:txBody>
          <a:bodyPr wrap="none">
            <a:spAutoFit/>
          </a:bodyPr>
          <a:lstStyle/>
          <a:p>
            <a:r>
              <a:rPr lang="as-IN" sz="3000" dirty="0">
                <a:solidFill>
                  <a:srgbClr val="0070C0"/>
                </a:solidFill>
                <a:latin typeface="SolaimanLipi" panose="02000500020000020004" pitchFamily="2" charset="0"/>
                <a:cs typeface="SolaimanLipi" panose="02000500020000020004" pitchFamily="2" charset="0"/>
              </a:rPr>
              <a:t>তিনটি নতুন প্রযুক্তির সমন্বয়ে ওয়েব গড়ে </a:t>
            </a:r>
            <a:r>
              <a:rPr lang="as-IN" sz="3000" dirty="0" smtClean="0">
                <a:solidFill>
                  <a:srgbClr val="0070C0"/>
                </a:solidFill>
                <a:latin typeface="SolaimanLipi" panose="02000500020000020004" pitchFamily="2" charset="0"/>
                <a:cs typeface="SolaimanLipi" panose="02000500020000020004" pitchFamily="2" charset="0"/>
              </a:rPr>
              <a:t>উঠেছে</a:t>
            </a:r>
            <a:r>
              <a:rPr lang="en-US" sz="3000" dirty="0" smtClean="0">
                <a:solidFill>
                  <a:srgbClr val="0070C0"/>
                </a:solidFill>
                <a:latin typeface="SolaimanLipi" panose="02000500020000020004" pitchFamily="2" charset="0"/>
                <a:cs typeface="SolaimanLipi" panose="02000500020000020004" pitchFamily="2" charset="0"/>
              </a:rPr>
              <a:t>। </a:t>
            </a:r>
            <a:r>
              <a:rPr lang="en-US" sz="3000" dirty="0" err="1" smtClean="0">
                <a:solidFill>
                  <a:srgbClr val="0070C0"/>
                </a:solidFill>
                <a:latin typeface="SolaimanLipi" panose="02000500020000020004" pitchFamily="2" charset="0"/>
                <a:cs typeface="SolaimanLipi" panose="02000500020000020004" pitchFamily="2" charset="0"/>
              </a:rPr>
              <a:t>যথা</a:t>
            </a:r>
            <a:r>
              <a:rPr lang="en-US" sz="3000" dirty="0" smtClean="0">
                <a:solidFill>
                  <a:srgbClr val="0070C0"/>
                </a:solidFill>
                <a:latin typeface="SolaimanLipi" panose="02000500020000020004" pitchFamily="2" charset="0"/>
                <a:cs typeface="SolaimanLipi" panose="02000500020000020004" pitchFamily="2" charset="0"/>
              </a:rPr>
              <a:t>-</a:t>
            </a:r>
            <a:endParaRPr lang="en-US" sz="3000" dirty="0">
              <a:solidFill>
                <a:srgbClr val="0070C0"/>
              </a:solidFill>
              <a:latin typeface="SolaimanLipi" panose="02000500020000020004" pitchFamily="2" charset="0"/>
              <a:cs typeface="SolaimanLipi" panose="02000500020000020004" pitchFamily="2" charset="0"/>
            </a:endParaRPr>
          </a:p>
        </p:txBody>
      </p:sp>
      <p:sp>
        <p:nvSpPr>
          <p:cNvPr id="9" name="Rectangle 8"/>
          <p:cNvSpPr/>
          <p:nvPr/>
        </p:nvSpPr>
        <p:spPr>
          <a:xfrm>
            <a:off x="709748" y="3737836"/>
            <a:ext cx="10537370" cy="954107"/>
          </a:xfrm>
          <a:prstGeom prst="rect">
            <a:avLst/>
          </a:prstGeom>
        </p:spPr>
        <p:txBody>
          <a:bodyPr wrap="square">
            <a:spAutoFit/>
          </a:bodyPr>
          <a:lstStyle/>
          <a:p>
            <a:pPr indent="-457200">
              <a:buFont typeface="Arial" panose="020B0604020202020204" pitchFamily="34" charset="0"/>
              <a:buChar char="•"/>
            </a:pPr>
            <a:r>
              <a:rPr lang="as-IN" sz="2800" dirty="0">
                <a:solidFill>
                  <a:srgbClr val="0070C0"/>
                </a:solidFill>
                <a:latin typeface="SolaimanLipi" panose="02000500020000020004" pitchFamily="2" charset="0"/>
                <a:cs typeface="SolaimanLipi" panose="02000500020000020004" pitchFamily="2" charset="0"/>
              </a:rPr>
              <a:t>প্রথমত,</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HTML </a:t>
            </a:r>
            <a:r>
              <a:rPr lang="en-US" sz="2800" dirty="0">
                <a:solidFill>
                  <a:srgbClr val="0070C0"/>
                </a:solidFill>
                <a:latin typeface="SolaimanLipi" panose="02000500020000020004" pitchFamily="2" charset="0"/>
                <a:cs typeface="SolaimanLipi" panose="02000500020000020004" pitchFamily="2" charset="0"/>
              </a:rPr>
              <a:t>(</a:t>
            </a:r>
            <a:r>
              <a:rPr lang="en-US" sz="2800" dirty="0">
                <a:solidFill>
                  <a:srgbClr val="0070C0"/>
                </a:solidFill>
                <a:latin typeface="Times New Roman" panose="02020603050405020304" pitchFamily="18" charset="0"/>
                <a:cs typeface="Times New Roman" panose="02020603050405020304" pitchFamily="18" charset="0"/>
              </a:rPr>
              <a:t>Hyper Text Markup Language</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 যার দ্বারা</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ওয়েব পেইজ লেখা হয়। </a:t>
            </a:r>
          </a:p>
        </p:txBody>
      </p:sp>
      <p:sp>
        <p:nvSpPr>
          <p:cNvPr id="10" name="Rectangle 9"/>
          <p:cNvSpPr/>
          <p:nvPr/>
        </p:nvSpPr>
        <p:spPr>
          <a:xfrm>
            <a:off x="693965" y="4606553"/>
            <a:ext cx="10670719" cy="954107"/>
          </a:xfrm>
          <a:prstGeom prst="rect">
            <a:avLst/>
          </a:prstGeom>
        </p:spPr>
        <p:txBody>
          <a:bodyPr wrap="square">
            <a:spAutoFit/>
          </a:bodyPr>
          <a:lstStyle/>
          <a:p>
            <a:pPr marL="457200" lvl="0" indent="-457200">
              <a:buFont typeface="Arial" panose="020B0604020202020204" pitchFamily="34" charset="0"/>
              <a:buChar char="•"/>
            </a:pPr>
            <a:r>
              <a:rPr lang="as-IN" sz="2800" dirty="0">
                <a:solidFill>
                  <a:srgbClr val="0070C0"/>
                </a:solidFill>
                <a:latin typeface="SolaimanLipi" panose="02000500020000020004" pitchFamily="2" charset="0"/>
                <a:cs typeface="SolaimanLipi" panose="02000500020000020004" pitchFamily="2" charset="0"/>
              </a:rPr>
              <a:t>দ্বিতীয়ত, </a:t>
            </a:r>
            <a:r>
              <a:rPr lang="en-US" sz="2800" dirty="0">
                <a:solidFill>
                  <a:srgbClr val="0070C0"/>
                </a:solidFill>
                <a:latin typeface="Times New Roman" panose="02020603050405020304" pitchFamily="18" charset="0"/>
                <a:cs typeface="Times New Roman" panose="02020603050405020304" pitchFamily="18" charset="0"/>
              </a:rPr>
              <a:t>HTTP</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Hyper Text Transfer Protocol</a:t>
            </a:r>
            <a:r>
              <a:rPr lang="en-US" sz="2800" dirty="0">
                <a:solidFill>
                  <a:srgbClr val="0070C0"/>
                </a:solidFill>
                <a:latin typeface="SolaimanLipi" panose="02000500020000020004" pitchFamily="2" charset="0"/>
                <a:cs typeface="SolaimanLipi" panose="02000500020000020004" pitchFamily="2" charset="0"/>
              </a:rPr>
              <a:t>)</a:t>
            </a:r>
            <a:r>
              <a:rPr lang="as-IN" sz="2800" dirty="0">
                <a:solidFill>
                  <a:srgbClr val="0070C0"/>
                </a:solidFill>
                <a:latin typeface="SolaimanLipi" panose="02000500020000020004" pitchFamily="2" charset="0"/>
                <a:cs typeface="SolaimanLipi" panose="02000500020000020004" pitchFamily="2" charset="0"/>
              </a:rPr>
              <a:t> যার দ্বারা </a:t>
            </a:r>
            <a:r>
              <a:rPr lang="en-US" sz="2800" dirty="0">
                <a:solidFill>
                  <a:srgbClr val="0070C0"/>
                </a:solidFill>
                <a:latin typeface="Times New Roman" panose="02020603050405020304" pitchFamily="18" charset="0"/>
                <a:cs typeface="Times New Roman" panose="02020603050405020304" pitchFamily="18" charset="0"/>
              </a:rPr>
              <a:t>Web Server</a:t>
            </a:r>
            <a:r>
              <a:rPr lang="en-US" sz="2800" dirty="0">
                <a:solidFill>
                  <a:srgbClr val="0070C0"/>
                </a:solidFill>
                <a:latin typeface="SolaimanLipi" panose="02000500020000020004" pitchFamily="2" charset="0"/>
                <a:cs typeface="SolaimanLipi" panose="02000500020000020004" pitchFamily="2" charset="0"/>
              </a:rPr>
              <a:t> </a:t>
            </a:r>
            <a:r>
              <a:rPr lang="en-US" sz="2800" dirty="0">
                <a:solidFill>
                  <a:srgbClr val="0070C0"/>
                </a:solidFill>
                <a:latin typeface="Times New Roman" panose="02020603050405020304" pitchFamily="18" charset="0"/>
                <a:cs typeface="Times New Roman" panose="02020603050405020304" pitchFamily="18" charset="0"/>
              </a:rPr>
              <a:t>Computer</a:t>
            </a:r>
            <a:r>
              <a:rPr lang="en-US" sz="2800" dirty="0">
                <a:solidFill>
                  <a:srgbClr val="0070C0"/>
                </a:solidFill>
                <a:latin typeface="SolaimanLipi" panose="02000500020000020004" pitchFamily="2" charset="0"/>
                <a:cs typeface="SolaimanLipi" panose="02000500020000020004" pitchFamily="2" charset="0"/>
              </a:rPr>
              <a:t> </a:t>
            </a:r>
            <a:r>
              <a:rPr lang="as-IN" sz="2800" dirty="0">
                <a:solidFill>
                  <a:srgbClr val="0070C0"/>
                </a:solidFill>
                <a:latin typeface="SolaimanLipi" panose="02000500020000020004" pitchFamily="2" charset="0"/>
                <a:cs typeface="SolaimanLipi" panose="02000500020000020004" pitchFamily="2" charset="0"/>
              </a:rPr>
              <a:t> ওয়েব ট্রান্সমিট বা প্রেরণের কাজ সম্পন্ন করে। </a:t>
            </a:r>
          </a:p>
        </p:txBody>
      </p:sp>
    </p:spTree>
    <p:extLst>
      <p:ext uri="{BB962C8B-B14F-4D97-AF65-F5344CB8AC3E}">
        <p14:creationId xmlns:p14="http://schemas.microsoft.com/office/powerpoint/2010/main" val="1264449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outHorizont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9485" y="354763"/>
            <a:ext cx="8865325" cy="3539430"/>
          </a:xfrm>
          <a:prstGeom prst="rect">
            <a:avLst/>
          </a:prstGeom>
        </p:spPr>
        <p:txBody>
          <a:bodyPr wrap="square">
            <a:spAutoFit/>
          </a:bodyPr>
          <a:lstStyle/>
          <a:p>
            <a:pPr algn="just"/>
            <a:r>
              <a:rPr lang="en-US" sz="3200" dirty="0">
                <a:solidFill>
                  <a:srgbClr val="002060"/>
                </a:solidFill>
                <a:latin typeface="SolaimanLipi" panose="02000500020000020004" pitchFamily="2" charset="0"/>
                <a:cs typeface="SolaimanLipi" panose="02000500020000020004" pitchFamily="2" charset="0"/>
              </a:rPr>
              <a:t>১৯৮৯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http</a:t>
            </a:r>
            <a:r>
              <a:rPr lang="en-US" sz="3200" dirty="0" smtClean="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SolaimanLipi" panose="02000500020000020004" pitchFamily="2" charset="0"/>
                <a:cs typeface="SolaimanLipi" panose="02000500020000020004" pitchFamily="2" charset="0"/>
              </a:rPr>
              <a:t>বা</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হাইপার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টেক্সট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ট্রান্সফার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প্রোটোকল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আবিষ্কার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হওয়ার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কম্পিউটিং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সুবিধাকে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ইন্টারনেটের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মাধ্যমে</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বণ্টনের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জন্য</a:t>
            </a:r>
            <a:r>
              <a:rPr lang="en-US" sz="3200" dirty="0">
                <a:solidFill>
                  <a:srgbClr val="002060"/>
                </a:solidFill>
                <a:latin typeface="SolaimanLipi" panose="02000500020000020004" pitchFamily="2" charset="0"/>
                <a:cs typeface="SolaimanLipi" panose="02000500020000020004" pitchFamily="2" charset="0"/>
              </a:rPr>
              <a:t> ১৯৯২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Tim </a:t>
            </a:r>
            <a:r>
              <a:rPr lang="en-US" sz="3200" dirty="0" smtClean="0">
                <a:solidFill>
                  <a:srgbClr val="002060"/>
                </a:solidFill>
                <a:latin typeface="Times New Roman" panose="02020603050405020304" pitchFamily="18" charset="0"/>
                <a:cs typeface="Times New Roman" panose="02020603050405020304" pitchFamily="18" charset="0"/>
              </a:rPr>
              <a:t>Berners-Lee </a:t>
            </a:r>
            <a:r>
              <a:rPr lang="en-US" sz="3200" dirty="0" err="1">
                <a:solidFill>
                  <a:srgbClr val="002060"/>
                </a:solidFill>
                <a:latin typeface="SolaimanLipi" panose="02000500020000020004" pitchFamily="2" charset="0"/>
                <a:cs typeface="SolaimanLipi" panose="02000500020000020004" pitchFamily="2" charset="0"/>
              </a:rPr>
              <a:t>সুইজারল্যান্ডের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জেনেভায়</a:t>
            </a:r>
            <a:r>
              <a:rPr lang="en-US" sz="3200" dirty="0">
                <a:solidFill>
                  <a:srgbClr val="002060"/>
                </a:solidFill>
                <a:latin typeface="SolaimanLipi" panose="02000500020000020004" pitchFamily="2" charset="0"/>
                <a:cs typeface="SolaimanLipi" panose="02000500020000020004" pitchFamily="2" charset="0"/>
              </a:rPr>
              <a:t> </a:t>
            </a:r>
            <a:r>
              <a:rPr lang="en-US" sz="3200" dirty="0" err="1" smtClean="0">
                <a:solidFill>
                  <a:srgbClr val="002060"/>
                </a:solidFill>
                <a:latin typeface="SutonnyMJ" pitchFamily="2" charset="0"/>
                <a:cs typeface="SolaimanLipi" panose="02000500020000020004" pitchFamily="2" charset="0"/>
              </a:rPr>
              <a:t>mvb</a:t>
            </a:r>
            <a:r>
              <a:rPr lang="en-US" sz="3200" dirty="0" err="1">
                <a:solidFill>
                  <a:srgbClr val="002060"/>
                </a:solidFill>
                <a:latin typeface="SutonnyMJ" pitchFamily="2" charset="0"/>
                <a:cs typeface="SolaimanLipi" panose="02000500020000020004" pitchFamily="2" charset="0"/>
              </a:rPr>
              <a:t>©,</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ECRN (European Center for Nuclear Research)</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ms</a:t>
            </a:r>
            <a:r>
              <a:rPr lang="en-US" sz="3200" dirty="0">
                <a:solidFill>
                  <a:srgbClr val="002060"/>
                </a:solidFill>
                <a:latin typeface="SutonnyMJ" pitchFamily="2" charset="0"/>
                <a:cs typeface="SolaimanLipi" panose="02000500020000020004" pitchFamily="2" charset="0"/>
              </a:rPr>
              <a:t>¯’vi </a:t>
            </a:r>
            <a:r>
              <a:rPr lang="en-US" sz="3200" dirty="0" err="1">
                <a:solidFill>
                  <a:srgbClr val="002060"/>
                </a:solidFill>
                <a:latin typeface="SutonnyMJ" pitchFamily="2" charset="0"/>
                <a:cs typeface="SolaimanLipi" panose="02000500020000020004" pitchFamily="2" charset="0"/>
              </a:rPr>
              <a:t>GKwU</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c«Kí</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wn‡m‡e</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Iqvì</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IqvBW</a:t>
            </a:r>
            <a:r>
              <a:rPr lang="en-US" sz="3200" dirty="0">
                <a:solidFill>
                  <a:srgbClr val="002060"/>
                </a:solidFill>
                <a:latin typeface="SutonnyMJ" pitchFamily="2" charset="0"/>
                <a:cs typeface="SolaimanLipi" panose="02000500020000020004" pitchFamily="2" charset="0"/>
              </a:rPr>
              <a:t> </a:t>
            </a:r>
            <a:r>
              <a:rPr lang="en-US" sz="3200" dirty="0" err="1">
                <a:solidFill>
                  <a:srgbClr val="002060"/>
                </a:solidFill>
                <a:latin typeface="SutonnyMJ" pitchFamily="2" charset="0"/>
                <a:cs typeface="SolaimanLipi" panose="02000500020000020004" pitchFamily="2" charset="0"/>
              </a:rPr>
              <a:t>I‡qe</a:t>
            </a:r>
            <a:r>
              <a:rPr lang="en-US" sz="3200" dirty="0">
                <a:solidFill>
                  <a:srgbClr val="002060"/>
                </a:solidFill>
                <a:latin typeface="SutonnyMJ" pitchFamily="2" charset="0"/>
                <a:cs typeface="SolaimanLipi" panose="02000500020000020004" pitchFamily="2" charset="0"/>
              </a:rPr>
              <a:t> D™¢</a:t>
            </a:r>
            <a:r>
              <a:rPr lang="en-US" sz="3200" dirty="0" err="1">
                <a:solidFill>
                  <a:srgbClr val="002060"/>
                </a:solidFill>
                <a:latin typeface="SutonnyMJ" pitchFamily="2" charset="0"/>
                <a:cs typeface="SolaimanLipi" panose="02000500020000020004" pitchFamily="2" charset="0"/>
              </a:rPr>
              <a:t>veb</a:t>
            </a:r>
            <a:r>
              <a:rPr lang="en-US" sz="3200" dirty="0">
                <a:solidFill>
                  <a:srgbClr val="002060"/>
                </a:solidFill>
                <a:latin typeface="SutonnyMJ" pitchFamily="2" charset="0"/>
                <a:cs typeface="SolaimanLipi" panose="02000500020000020004" pitchFamily="2" charset="0"/>
              </a:rPr>
              <a:t> </a:t>
            </a:r>
            <a:r>
              <a:rPr lang="en-US" sz="3200" dirty="0" err="1" smtClean="0">
                <a:solidFill>
                  <a:srgbClr val="002060"/>
                </a:solidFill>
                <a:latin typeface="SutonnyMJ" pitchFamily="2" charset="0"/>
                <a:cs typeface="SolaimanLipi" panose="02000500020000020004" pitchFamily="2" charset="0"/>
              </a:rPr>
              <a:t>K‡ib</a:t>
            </a:r>
            <a:r>
              <a:rPr lang="en-US" sz="3200" dirty="0" smtClean="0">
                <a:solidFill>
                  <a:srgbClr val="002060"/>
                </a:solidFill>
                <a:latin typeface="SutonnyMJ" pitchFamily="2" charset="0"/>
                <a:cs typeface="SolaimanLipi" panose="02000500020000020004" pitchFamily="2" charset="0"/>
              </a:rPr>
              <a:t>| </a:t>
            </a:r>
            <a:r>
              <a:rPr lang="en-US" sz="3200" dirty="0" smtClean="0">
                <a:solidFill>
                  <a:srgbClr val="002060"/>
                </a:solidFill>
                <a:latin typeface="SolaimanLipi" panose="02000500020000020004" pitchFamily="2" charset="0"/>
                <a:cs typeface="SolaimanLipi" panose="02000500020000020004" pitchFamily="2" charset="0"/>
              </a:rPr>
              <a:t>১৯৯৩ </a:t>
            </a:r>
            <a:r>
              <a:rPr lang="en-US" sz="3200" dirty="0" err="1">
                <a:solidFill>
                  <a:srgbClr val="002060"/>
                </a:solidFill>
                <a:latin typeface="SolaimanLipi" panose="02000500020000020004" pitchFamily="2" charset="0"/>
                <a:cs typeface="SolaimanLipi" panose="02000500020000020004" pitchFamily="2" charset="0"/>
              </a:rPr>
              <a:t>সালে</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Mosaic </a:t>
            </a:r>
            <a:r>
              <a:rPr lang="en-US" sz="3200" dirty="0" err="1">
                <a:solidFill>
                  <a:srgbClr val="002060"/>
                </a:solidFill>
                <a:latin typeface="SolaimanLipi" panose="02000500020000020004" pitchFamily="2" charset="0"/>
                <a:cs typeface="SolaimanLipi" panose="02000500020000020004" pitchFamily="2" charset="0"/>
              </a:rPr>
              <a:t>নামক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গ্রাফ্রিক্যাল</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ওয়েব</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ব্রাউজার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আবিষ্কারের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এক</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বছর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a:t>
            </a:r>
            <a:r>
              <a:rPr lang="en-US" sz="3200" dirty="0">
                <a:solidFill>
                  <a:srgbClr val="002060"/>
                </a:solidFill>
                <a:latin typeface="SolaimanLipi" panose="02000500020000020004" pitchFamily="2" charset="0"/>
                <a:cs typeface="SolaimanLipi" panose="02000500020000020004" pitchFamily="2" charset="0"/>
              </a:rPr>
              <a:t> </a:t>
            </a:r>
            <a:r>
              <a:rPr lang="en-US" sz="3200" dirty="0">
                <a:solidFill>
                  <a:srgbClr val="002060"/>
                </a:solidFill>
                <a:latin typeface="Times New Roman" panose="02020603050405020304" pitchFamily="18" charset="0"/>
                <a:cs typeface="Times New Roman" panose="02020603050405020304" pitchFamily="18" charset="0"/>
              </a:rPr>
              <a:t>www </a:t>
            </a:r>
            <a:r>
              <a:rPr lang="en-US" sz="3200" dirty="0" err="1">
                <a:solidFill>
                  <a:srgbClr val="002060"/>
                </a:solidFill>
                <a:latin typeface="SolaimanLipi" panose="02000500020000020004" pitchFamily="2" charset="0"/>
                <a:cs typeface="SolaimanLipi" panose="02000500020000020004" pitchFamily="2" charset="0"/>
              </a:rPr>
              <a:t>এর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প্রচলন</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শুরু</a:t>
            </a:r>
            <a:r>
              <a:rPr lang="en-US" sz="3200" dirty="0">
                <a:solidFill>
                  <a:srgbClr val="002060"/>
                </a:solidFill>
                <a:latin typeface="SolaimanLipi" panose="02000500020000020004" pitchFamily="2" charset="0"/>
                <a:cs typeface="SolaimanLipi" panose="02000500020000020004" pitchFamily="2" charset="0"/>
              </a:rPr>
              <a:t> </a:t>
            </a:r>
            <a:r>
              <a:rPr lang="en-US" sz="3200" dirty="0" err="1">
                <a:solidFill>
                  <a:srgbClr val="002060"/>
                </a:solidFill>
                <a:latin typeface="SolaimanLipi" panose="02000500020000020004" pitchFamily="2" charset="0"/>
                <a:cs typeface="SolaimanLipi" panose="02000500020000020004" pitchFamily="2" charset="0"/>
              </a:rPr>
              <a:t>হয়</a:t>
            </a:r>
            <a:r>
              <a:rPr lang="en-US" sz="3200" dirty="0" smtClean="0">
                <a:solidFill>
                  <a:srgbClr val="002060"/>
                </a:solidFill>
                <a:latin typeface="SolaimanLipi" panose="02000500020000020004" pitchFamily="2" charset="0"/>
                <a:cs typeface="SolaimanLipi" panose="02000500020000020004" pitchFamily="2" charset="0"/>
              </a:rPr>
              <a:t>।</a:t>
            </a:r>
          </a:p>
        </p:txBody>
      </p:sp>
      <p:pic>
        <p:nvPicPr>
          <p:cNvPr id="6" name="Picture 5"/>
          <p:cNvPicPr>
            <a:picLocks noChangeAspect="1"/>
          </p:cNvPicPr>
          <p:nvPr/>
        </p:nvPicPr>
        <p:blipFill>
          <a:blip r:embed="rId2"/>
          <a:stretch>
            <a:fillRect/>
          </a:stretch>
        </p:blipFill>
        <p:spPr>
          <a:xfrm>
            <a:off x="9267183" y="830184"/>
            <a:ext cx="2755000" cy="3556452"/>
          </a:xfrm>
          <a:prstGeom prst="rect">
            <a:avLst/>
          </a:prstGeom>
        </p:spPr>
      </p:pic>
      <p:sp>
        <p:nvSpPr>
          <p:cNvPr id="9" name="Rectangle 8"/>
          <p:cNvSpPr/>
          <p:nvPr/>
        </p:nvSpPr>
        <p:spPr>
          <a:xfrm>
            <a:off x="239485" y="4479947"/>
            <a:ext cx="11451772" cy="2062103"/>
          </a:xfrm>
          <a:prstGeom prst="rect">
            <a:avLst/>
          </a:prstGeom>
        </p:spPr>
        <p:txBody>
          <a:bodyPr wrap="square">
            <a:spAutoFit/>
          </a:bodyPr>
          <a:lstStyle/>
          <a:p>
            <a:pPr algn="just"/>
            <a:r>
              <a:rPr lang="as-IN" sz="3200" dirty="0">
                <a:solidFill>
                  <a:srgbClr val="002060"/>
                </a:solidFill>
                <a:latin typeface="SolaimanLipi" panose="02000500020000020004" pitchFamily="2" charset="0"/>
                <a:cs typeface="SolaimanLipi" panose="02000500020000020004" pitchFamily="2" charset="0"/>
              </a:rPr>
              <a:t>তিনি বেশ কিছু বিদ্যমান ধারণাকে একটিমাত্র ব্যবস্থাতে সংযুক্ত করেন, যাতে সবাই ইন্টারনেটে আরও সহজে তথ্য ব্যবহার করতে পারেন। বার্নাসের বড় অবদান হল তিনি পূর্বতন গোফার সেবায় ব্যবহৃত হাইপারলিংকের ধারণার সাথে মাল্টিমিডিয়া  প্রযুক্তির সমন্বয়, যা দ্রুত সারা বিশ্বে ছড়িয়ে পড়ে। </a:t>
            </a:r>
            <a:endParaRPr lang="en-US" sz="3200" dirty="0">
              <a:solidFill>
                <a:srgbClr val="002060"/>
              </a:solidFill>
              <a:latin typeface="SolaimanLipi" panose="02000500020000020004" pitchFamily="2" charset="0"/>
              <a:cs typeface="SolaimanLipi" panose="02000500020000020004" pitchFamily="2" charset="0"/>
            </a:endParaRPr>
          </a:p>
        </p:txBody>
      </p:sp>
    </p:spTree>
    <p:extLst>
      <p:ext uri="{BB962C8B-B14F-4D97-AF65-F5344CB8AC3E}">
        <p14:creationId xmlns:p14="http://schemas.microsoft.com/office/powerpoint/2010/main" val="2103511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TM04033927[[fn=Main Event]]</Template>
  <TotalTime>448</TotalTime>
  <Words>949</Words>
  <Application>Microsoft Office PowerPoint</Application>
  <PresentationFormat>Widescreen</PresentationFormat>
  <Paragraphs>131</Paragraphs>
  <Slides>23</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23</vt:i4>
      </vt:variant>
    </vt:vector>
  </HeadingPairs>
  <TitlesOfParts>
    <vt:vector size="41" baseType="lpstr">
      <vt:lpstr>Arial</vt:lpstr>
      <vt:lpstr>Calibri</vt:lpstr>
      <vt:lpstr>Calibri Light</vt:lpstr>
      <vt:lpstr>Century Gothic</vt:lpstr>
      <vt:lpstr>Gill Sans MT</vt:lpstr>
      <vt:lpstr>Impact</vt:lpstr>
      <vt:lpstr>Lucida Handwriting</vt:lpstr>
      <vt:lpstr>Nikosh</vt:lpstr>
      <vt:lpstr>NikoshBAN</vt:lpstr>
      <vt:lpstr>SolaimanLipi</vt:lpstr>
      <vt:lpstr>SutonnyMJ</vt:lpstr>
      <vt:lpstr>Times New Roman</vt:lpstr>
      <vt:lpstr>Wingdings</vt:lpstr>
      <vt:lpstr>Wingdings 3</vt:lpstr>
      <vt:lpstr>Office Theme</vt:lpstr>
      <vt:lpstr>2_Office Theme</vt:lpstr>
      <vt:lpstr>Badge</vt:lpstr>
      <vt:lpstr>Slice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একক কাজ</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Asad</dc:creator>
  <cp:lastModifiedBy>NURAT</cp:lastModifiedBy>
  <cp:revision>156</cp:revision>
  <dcterms:created xsi:type="dcterms:W3CDTF">2016-05-30T07:21:48Z</dcterms:created>
  <dcterms:modified xsi:type="dcterms:W3CDTF">2021-01-05T13:27:06Z</dcterms:modified>
</cp:coreProperties>
</file>