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79" r:id="rId2"/>
    <p:sldId id="280" r:id="rId3"/>
    <p:sldId id="285" r:id="rId4"/>
    <p:sldId id="258" r:id="rId5"/>
    <p:sldId id="264" r:id="rId6"/>
    <p:sldId id="281" r:id="rId7"/>
    <p:sldId id="265" r:id="rId8"/>
    <p:sldId id="283" r:id="rId9"/>
    <p:sldId id="266" r:id="rId10"/>
    <p:sldId id="263" r:id="rId11"/>
    <p:sldId id="271" r:id="rId12"/>
    <p:sldId id="272" r:id="rId13"/>
    <p:sldId id="273" r:id="rId14"/>
    <p:sldId id="274" r:id="rId15"/>
    <p:sldId id="275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ittun Joy" initials="MJ" lastIdx="3" clrIdx="0">
    <p:extLst>
      <p:ext uri="{19B8F6BF-5375-455C-9EA6-DF929625EA0E}">
        <p15:presenceInfo xmlns:p15="http://schemas.microsoft.com/office/powerpoint/2012/main" userId="d7504893a3a52d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7E7EB"/>
    <a:srgbClr val="FF00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394" autoAdjust="0"/>
  </p:normalViewPr>
  <p:slideViewPr>
    <p:cSldViewPr snapToGrid="0">
      <p:cViewPr varScale="1">
        <p:scale>
          <a:sx n="74" d="100"/>
          <a:sy n="74" d="100"/>
        </p:scale>
        <p:origin x="6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AF5A8-FC9C-4EF2-B6BB-BD9B59A157B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3F074-7BC9-407E-9077-B44E33FA9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2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0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1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7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3F074-7BC9-407E-9077-B44E33FA93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4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7C32-B27F-41D6-9B80-B31D5D2DB5E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259D8-A92C-4548-A675-276F8E7E3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5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270" y="68576"/>
            <a:ext cx="47542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" y="114831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23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7410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শৈলো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ষেপ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(Orographic rain)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7F3449E-C0C6-498B-B1B6-ED7118B137F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6" y="820057"/>
            <a:ext cx="435268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540BE-AE81-4892-B4F9-70FE08E66D4B}"/>
              </a:ext>
            </a:extLst>
          </p:cNvPr>
          <p:cNvSpPr txBox="1"/>
          <p:nvPr/>
        </p:nvSpPr>
        <p:spPr>
          <a:xfrm>
            <a:off x="-1601" y="656820"/>
            <a:ext cx="7603886" cy="6417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বাষ্পপূর্ণ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পর্ব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বাধাপ্রাপ্ত 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পর্বতের প্রতিবাত 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পার্শে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শৈল বা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পাহাড়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উৎক্ষিপ্ত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বৃষ্টিপাত হ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বলে একে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শৈ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োৎক্ষেপ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বলে।</a:t>
            </a:r>
            <a:endParaRPr lang="en-US" sz="33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িষ্ট্যঃ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ার্শে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ষ্টিপাত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প্রতিবাত পার্শ্ব 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(windward side)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উচ্চভূমি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করে বা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অপর পার্শ্বে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 অ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পার্শ্বে 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(lee ward side)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পৌছলে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এতে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 আর থাকে না বলে বৃষ্টি খুব কম হ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ে। এ অঞ্চলকে 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ষ্টিচ্ছায়া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অঞ্চল 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(rain shadow area) 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গিরিখাতের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অবস্থান,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উষ্ণতার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ইত্যাদি </a:t>
            </a:r>
            <a:r>
              <a:rPr lang="bn-BD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শৈ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ৎক্ষেপ বৃষ্টিপাতের</a:t>
            </a:r>
            <a:r>
              <a:rPr lang="en-US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bn-BD" sz="33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প্রভাব ফেলে।</a:t>
            </a:r>
            <a:endParaRPr lang="en-US" sz="33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3D5C0F-FEA6-43A7-9B84-E9F725EFA9CB}"/>
              </a:ext>
            </a:extLst>
          </p:cNvPr>
          <p:cNvSpPr txBox="1"/>
          <p:nvPr/>
        </p:nvSpPr>
        <p:spPr>
          <a:xfrm>
            <a:off x="7779656" y="3657600"/>
            <a:ext cx="4352685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ভারতের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পশ্চিমঘাট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পর্বত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হিমাল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পাদদেশ ও সমগ্র উত্তর ভারতে, বাংলাদেশের সিলেট ও চট্টগ্রাম অঞ্চলে এ ধরনের বৃষ্টিপাত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উপকূলবর্তী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এলাকা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যেখানে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পর্বতশ্রেণি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েছে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সেখানে প্রতিবাত পার্শ্বে এ ধরনের  বৃষ্টিপাত দেখা যা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275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7410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 বৃষ্টি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(Convectional rain)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540BE-AE81-4892-B4F9-70FE08E66D4B}"/>
              </a:ext>
            </a:extLst>
          </p:cNvPr>
          <p:cNvSpPr txBox="1"/>
          <p:nvPr/>
        </p:nvSpPr>
        <p:spPr>
          <a:xfrm>
            <a:off x="59657" y="877207"/>
            <a:ext cx="7603886" cy="58785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তাপমাত্রা অত্যধিক হলে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অবস্থা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বাষ্পপূর্ণ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হালকা বা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প্রসারিত ও শীতল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স্থানেই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ঘটা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এরূপ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পরিচলন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বৈশিষ্ট্য: সাধারণত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নিরক্ষী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অঞ্চলে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aseline="30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-১০</a:t>
            </a:r>
            <a:r>
              <a:rPr lang="en-US" sz="3200" baseline="30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º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অক্ষাংশ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পরিচলন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হ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বনভূমির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প্রাধান্য এবং লম্বভাবে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সূর্যরশ্মির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পতনে সারাদিন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উষ্ণ ও আর্দ্র বা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োজা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উপরে উঠে যা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শীতল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বায়ুস্তরের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সংস্পর্শে শীতল ও ঘনীভূত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বিকেলে </a:t>
            </a:r>
            <a:r>
              <a:rPr lang="bn-BD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বজ্র-বিদ্যুৎসহ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ঝড়-বৃষ্টি হ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3D5C0F-FEA6-43A7-9B84-E9F725EFA9CB}"/>
              </a:ext>
            </a:extLst>
          </p:cNvPr>
          <p:cNvSpPr txBox="1"/>
          <p:nvPr/>
        </p:nvSpPr>
        <p:spPr>
          <a:xfrm>
            <a:off x="7779656" y="3657600"/>
            <a:ext cx="4352685" cy="3108543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অঞ্চল: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া, মাল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েশি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া, সিঙ্গাপুর, শ্রীলঙ্কা, ব্রাজিলের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আমাজান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অববাহিকা,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নিউগিনি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ক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ঙ্গো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অববাহি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পরিচলন বৃষ্টিপাত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ক্রান্তী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অঞ্চলে মৌসুমি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জলবা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দেশ ভারত, বাংলাদেশ,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েতনাম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ইত্যাদি অঞ্চলে এ ধরনের বৃষ্টিপাত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13C3F7-CC7D-47CC-B32F-F651105BF0A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74" y="877207"/>
            <a:ext cx="4270248" cy="270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1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7410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প্রাচীরজনিত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 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(Frontal rain)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540BE-AE81-4892-B4F9-70FE08E66D4B}"/>
              </a:ext>
            </a:extLst>
          </p:cNvPr>
          <p:cNvSpPr txBox="1"/>
          <p:nvPr/>
        </p:nvSpPr>
        <p:spPr>
          <a:xfrm>
            <a:off x="59657" y="820057"/>
            <a:ext cx="760388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 অক্ষাংশ অঞ্চলে যখন শীতল ও উষ্ণ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মুখি উপস্থিত হ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একে অপরের দিকে পাশাপাশি চলতে থাকে তখন শীতল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আঘাতে উষ্ণ বা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উঠতে থাকে। এ সম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ঐ উষ্ণ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প্রসারিত ও শীতল 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উভ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বরাবর বৃষ্টিপাত ঘটা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এ বৃষ্টিপাতকে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সংঘর্ষ বৃষ্টিপাত বলে।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3D5C0F-FEA6-43A7-9B84-E9F725EFA9CB}"/>
              </a:ext>
            </a:extLst>
          </p:cNvPr>
          <p:cNvSpPr txBox="1"/>
          <p:nvPr/>
        </p:nvSpPr>
        <p:spPr>
          <a:xfrm>
            <a:off x="7779515" y="3751629"/>
            <a:ext cx="4352685" cy="230832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মধ্য অক্ষাংশের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নাতিশী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অঞ্চলে এরূপ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প্রক্রিয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  <a:endParaRPr lang="en-US" sz="2400" dirty="0">
              <a:ln w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B44BA3-5475-4FF9-A880-B73B30C9754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56" y="881586"/>
            <a:ext cx="43525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500FC3-031B-4FA1-91A7-6A74398434C8}"/>
              </a:ext>
            </a:extLst>
          </p:cNvPr>
          <p:cNvSpPr txBox="1"/>
          <p:nvPr/>
        </p:nvSpPr>
        <p:spPr>
          <a:xfrm>
            <a:off x="59657" y="4301691"/>
            <a:ext cx="760388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শীতল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ুপ্রাচীরের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ঢাল অপেক্ষাকৃত খা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তাই এই বা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প্রাচীর সংলগ্ন এলাকা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মেঘ ও বৃষ্টিপাতের ক্ষেত্রটি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যা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আবার উষ্ণ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প্রাচীরের ক্ষেত্রে বিপরীত অবস্থা ঘটে।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 animBg="1"/>
      <p:bldP spid="7" grpId="0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0"/>
            <a:ext cx="12192000" cy="10603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bn-BD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</a:t>
            </a:r>
            <a:r>
              <a:rPr lang="bn-BD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en-US" sz="54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(Cyclonic Rain)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540BE-AE81-4892-B4F9-70FE08E66D4B}"/>
              </a:ext>
            </a:extLst>
          </p:cNvPr>
          <p:cNvSpPr txBox="1"/>
          <p:nvPr/>
        </p:nvSpPr>
        <p:spPr>
          <a:xfrm>
            <a:off x="0" y="1410068"/>
            <a:ext cx="7603886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অঞ্চলের বা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মণ্ডলে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নিম্নচাপ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কেন্দ্রের সৃষ্টি হলে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জলভা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বাষ্পপূর্ণ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উষ্ণ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স্থলভাগের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উপর থেকে শুষ্ক শীতল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ঐ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নিম্নচাপ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িকে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মিকভাবে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ছুটে আসে। শীতল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ভারী বলে উষ্ণ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শীতল বা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উপর ধীরে ধীরে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ঠতে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জলভাগের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উপর থেকে আসা উষ্ণ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ুতে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প্রচুর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 থাকে। ঐ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শীতল বা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উপরে উঠলে তার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িতরে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য়বাষ্প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ঘণীভূত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বৃষ্টিপাত ঘটা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এরূপ বৃষ্টিকে ঘূর্ণি বৃষ্টি বলে।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13D5C0F-FEA6-43A7-9B84-E9F725EFA9CB}"/>
              </a:ext>
            </a:extLst>
          </p:cNvPr>
          <p:cNvSpPr txBox="1"/>
          <p:nvPr/>
        </p:nvSpPr>
        <p:spPr>
          <a:xfrm>
            <a:off x="7779515" y="4081194"/>
            <a:ext cx="4352685" cy="230832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িষ্যা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বাংলাদেশে  এবং যুক্তরাষ্ট্রের দক্ষিণ-পূর্ব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উপকূল অঞ্চলে এ ধরনের বৃষ্টি হ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DAF1BC-6ADF-45BB-A365-282119117A5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87" y="1206025"/>
            <a:ext cx="435254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5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601" y="13741"/>
            <a:ext cx="12192000" cy="938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bn-BD" sz="72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উপরিউক্ত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 প্রকার ছা</a:t>
            </a:r>
            <a:r>
              <a:rPr lang="en-US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72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াও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আরও ক</a:t>
            </a:r>
            <a:r>
              <a:rPr lang="en-US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েক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বৃষ্টিপাত শনাক্ত করা যা</a:t>
            </a:r>
            <a:r>
              <a:rPr lang="en-US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endParaRPr lang="en-US" sz="7200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540BE-AE81-4892-B4F9-70FE08E66D4B}"/>
              </a:ext>
            </a:extLst>
          </p:cNvPr>
          <p:cNvSpPr txBox="1"/>
          <p:nvPr/>
        </p:nvSpPr>
        <p:spPr>
          <a:xfrm>
            <a:off x="93543" y="1028701"/>
            <a:ext cx="12001712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উষ্ণ </a:t>
            </a:r>
            <a:r>
              <a:rPr lang="bn-BD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স্রোতজনিত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উষ্ণ স্রোতের মাধ্যমে বাহিত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 ঘনীভূত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উপকূলভাগে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ব্রিটেন ও নরও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উপকূলের বৃষ্টিপাত এ ধরনের।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নি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বা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ুপ্রবাহজনিত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সমুদ্রভাগের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উপর দি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প্রবাহিত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 ও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 বা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বাষ্পের মাধ্যমে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আফ্রিকা, দক্ষিণ আমেরিকার উপকূল এবং সামুদ্রিক অঞ্চলে কিংবা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সমুদ্রমধ্যে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bn-BD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আগ্নে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উদগীরিত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জলী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বাষ্পের ঘনীভবন থেকে সৃষ্ট মেঘের মাধ্যমে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ৃষ্টিপাত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উদগীরিত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পদার্থের ৬০%-৯০% পানি এবং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অগ্ন্যুৎপাতকালীন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প্রচণ্ড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এ পানি বা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ষ্পে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পরিণত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উর্ধ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বায়ুমণ্ডলে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গমন করে এবং ঘনীভূত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আগ্নে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গিরি সন্নিহিত এলাকা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ঘটা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অরণ্য বৃষ্টিপাত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সুবিস্তৃত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অরণ্য এলাকার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ৃষ্টির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সৃষ্টি হ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পূর্ব ভারতে এবং বিশ্বের বিভিন্ন বিস্তীর্ণ অরণ্য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 ধরনের হালকা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গুড়ি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গুড়ি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 দেখা যা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প্রতীপ </a:t>
            </a:r>
            <a:r>
              <a:rPr lang="bn-BD" sz="28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ঘর্ণিবাত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জনিত বৃষ্টিপাত</a:t>
            </a:r>
            <a:r>
              <a:rPr lang="en-US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উচ্চচাপ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এলাকা থেকে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নিম্নচাপ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এলাকা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আগত বা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ঊর্ধ্বগমন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ঘনীভবন থেকে সৃষ্ট। উদাহরণ হিসেবে ভারতবর্ষের </a:t>
            </a:r>
            <a:r>
              <a:rPr lang="bn-BD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বৃষ্টিপাতের কথা বলা যা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370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F8A66BC-FC57-47E4-BD17-D76FA7E1BB04}"/>
              </a:ext>
            </a:extLst>
          </p:cNvPr>
          <p:cNvSpPr/>
          <p:nvPr/>
        </p:nvSpPr>
        <p:spPr>
          <a:xfrm>
            <a:off x="793768" y="3656744"/>
            <a:ext cx="1042416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কোন ধরনের বৃষ্টিপাত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5604A65-EE95-43EF-B59E-4B27DB7ED71D}"/>
              </a:ext>
            </a:extLst>
          </p:cNvPr>
          <p:cNvSpPr txBox="1">
            <a:spLocks/>
          </p:cNvSpPr>
          <p:nvPr/>
        </p:nvSpPr>
        <p:spPr>
          <a:xfrm>
            <a:off x="0" y="541871"/>
            <a:ext cx="12192000" cy="11454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80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8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 rotWithShape="1">
          <a:blip r:embed="rId2"/>
          <a:srcRect b="7466"/>
          <a:stretch/>
        </p:blipFill>
        <p:spPr>
          <a:xfrm>
            <a:off x="-1" y="1"/>
            <a:ext cx="12192001" cy="6864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0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39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735" y="606179"/>
            <a:ext cx="537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0735" y="1771781"/>
            <a:ext cx="8167275" cy="4455691"/>
            <a:chOff x="1304271" y="2144454"/>
            <a:chExt cx="4550619" cy="3223916"/>
          </a:xfrm>
        </p:grpSpPr>
        <p:sp>
          <p:nvSpPr>
            <p:cNvPr id="3" name="TextBox 2"/>
            <p:cNvSpPr txBox="1"/>
            <p:nvPr/>
          </p:nvSpPr>
          <p:spPr>
            <a:xfrm>
              <a:off x="1774533" y="2144454"/>
              <a:ext cx="2869159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প্রভাষক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304271" y="3698934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5344" y="2823722"/>
              <a:ext cx="3937551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বালাতৈড়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সিদ্দিক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হোসেন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317334" y="2275083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7596" y="3568305"/>
              <a:ext cx="2330017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itchFamily="2" charset="0"/>
                </a:rPr>
                <a:t>নিয়ামতপুর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নওগাঁ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317333" y="2941288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317334" y="4992157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13723" y="4234510"/>
              <a:ext cx="2114031" cy="467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itchFamily="2" charset="0"/>
                </a:rPr>
                <a:t>01718789156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17334" y="4378203"/>
              <a:ext cx="268713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39848" y="4900717"/>
              <a:ext cx="4015042" cy="46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itchFamily="2" charset="0"/>
                </a:rPr>
                <a:t>raihan.mr61@gmail.com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6" y="1771781"/>
            <a:ext cx="3983699" cy="416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9918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590" y="250844"/>
            <a:ext cx="4369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4755" y="4787727"/>
            <a:ext cx="4369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ভূগোল প্রথম পত্র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06" y="1692211"/>
            <a:ext cx="2319264" cy="285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236520" y="0"/>
            <a:ext cx="12192000" cy="11454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bn-BD" sz="6000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6000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FC076C-532F-441B-BF28-42F2C641007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5" y="1371813"/>
            <a:ext cx="4295319" cy="208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98F45-3681-4320-8269-0DA0DBB1357A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53" y="3815008"/>
            <a:ext cx="4486141" cy="18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3E565E-6AB9-42B4-9A52-7D66E6E39F5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1305425"/>
            <a:ext cx="4564642" cy="221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DA5BBE-3081-4A48-AF07-E3B161CD389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4" y="3835361"/>
            <a:ext cx="4627401" cy="201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AD7DA7AD-B0C1-4803-BB1C-8FDD4A604C88}"/>
              </a:ext>
            </a:extLst>
          </p:cNvPr>
          <p:cNvSpPr txBox="1">
            <a:spLocks/>
          </p:cNvSpPr>
          <p:nvPr/>
        </p:nvSpPr>
        <p:spPr>
          <a:xfrm>
            <a:off x="206022" y="5671359"/>
            <a:ext cx="11749458" cy="11454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60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60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2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193242" y="578135"/>
            <a:ext cx="12192000" cy="11454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72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7200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BA7636-9755-4E9A-80D4-F1A418C060A9}"/>
              </a:ext>
            </a:extLst>
          </p:cNvPr>
          <p:cNvSpPr txBox="1"/>
          <p:nvPr/>
        </p:nvSpPr>
        <p:spPr>
          <a:xfrm>
            <a:off x="4299145" y="2421039"/>
            <a:ext cx="3207227" cy="295465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ED7C2B-04E7-4680-A35D-3BF7A3BAE775}"/>
              </a:ext>
            </a:extLst>
          </p:cNvPr>
          <p:cNvSpPr txBox="1"/>
          <p:nvPr/>
        </p:nvSpPr>
        <p:spPr>
          <a:xfrm>
            <a:off x="1411955" y="1810342"/>
            <a:ext cx="8164779" cy="39703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শেষে </a:t>
            </a:r>
            <a:r>
              <a:rPr lang="en-US" sz="6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4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ষ্টিপাত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bn-IN" sz="48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ষ্টিপাতের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0028" y="180304"/>
            <a:ext cx="38972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296949" y="117883"/>
            <a:ext cx="12192000" cy="11454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6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66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spc="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C1D551-1D01-4CF9-9537-D2B3A23CE4E0}"/>
              </a:ext>
            </a:extLst>
          </p:cNvPr>
          <p:cNvSpPr txBox="1"/>
          <p:nvPr/>
        </p:nvSpPr>
        <p:spPr>
          <a:xfrm>
            <a:off x="434693" y="5014169"/>
            <a:ext cx="113211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ঘনীভূত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ভূপ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ৃষ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BDECAA-C98C-4073-B01F-E9BAFD95717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51" y="1380261"/>
            <a:ext cx="6137851" cy="340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3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1" y="605307"/>
            <a:ext cx="4273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3346" y="3425780"/>
            <a:ext cx="85347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10B26-0E1D-4639-B3A5-9773ED70C136}"/>
              </a:ext>
            </a:extLst>
          </p:cNvPr>
          <p:cNvSpPr txBox="1">
            <a:spLocks/>
          </p:cNvSpPr>
          <p:nvPr/>
        </p:nvSpPr>
        <p:spPr>
          <a:xfrm>
            <a:off x="-206797" y="123469"/>
            <a:ext cx="12192000" cy="9279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D97921-7E67-4E89-89C0-9E9F789F0936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7" y="1314084"/>
            <a:ext cx="4941505" cy="220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5E1492E3-5419-4F1C-B3F6-2DD5BE08CEE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5" y="1314084"/>
            <a:ext cx="5228279" cy="2118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AF3F90A-F99D-4C09-B179-ABAF8BFC9C3C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5" y="4203447"/>
            <a:ext cx="5138127" cy="202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7216D853-DFF3-4E8F-B094-C2DC804C7916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7" y="4043421"/>
            <a:ext cx="5063768" cy="211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384F5C-8CB9-4B08-8E40-4EA17CC46A16}"/>
              </a:ext>
            </a:extLst>
          </p:cNvPr>
          <p:cNvSpPr txBox="1"/>
          <p:nvPr/>
        </p:nvSpPr>
        <p:spPr>
          <a:xfrm>
            <a:off x="1651030" y="3432115"/>
            <a:ext cx="256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শৈলো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ষেপ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D7D9EB-6D4B-4D70-B72F-EBFECC6D3988}"/>
              </a:ext>
            </a:extLst>
          </p:cNvPr>
          <p:cNvSpPr txBox="1"/>
          <p:nvPr/>
        </p:nvSpPr>
        <p:spPr>
          <a:xfrm>
            <a:off x="8223408" y="3397090"/>
            <a:ext cx="205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CC0C40A-4CF2-46F2-97FB-1BB67D311FD0}"/>
              </a:ext>
            </a:extLst>
          </p:cNvPr>
          <p:cNvSpPr txBox="1"/>
          <p:nvPr/>
        </p:nvSpPr>
        <p:spPr>
          <a:xfrm>
            <a:off x="1651030" y="6171367"/>
            <a:ext cx="217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বায়ুপ্রাচীর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69BFD4-FA3D-492E-858B-24C654A8CB68}"/>
              </a:ext>
            </a:extLst>
          </p:cNvPr>
          <p:cNvSpPr txBox="1"/>
          <p:nvPr/>
        </p:nvSpPr>
        <p:spPr>
          <a:xfrm>
            <a:off x="8294188" y="6156101"/>
            <a:ext cx="14507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র্ণি</a:t>
            </a:r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endParaRPr lang="en-US" sz="36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1143</Words>
  <Application>Microsoft Office PowerPoint</Application>
  <PresentationFormat>Widescreen</PresentationFormat>
  <Paragraphs>66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Mrittun Joy</dc:creator>
  <cp:lastModifiedBy>user</cp:lastModifiedBy>
  <cp:revision>210</cp:revision>
  <dcterms:created xsi:type="dcterms:W3CDTF">2019-07-14T02:52:02Z</dcterms:created>
  <dcterms:modified xsi:type="dcterms:W3CDTF">2021-01-05T06:35:09Z</dcterms:modified>
</cp:coreProperties>
</file>