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7680" userDrawn="1">
          <p15:clr>
            <a:srgbClr val="A4A3A4"/>
          </p15:clr>
        </p15:guide>
        <p15:guide id="3" orient="horz" pos="43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3303" autoAdjust="0"/>
  </p:normalViewPr>
  <p:slideViewPr>
    <p:cSldViewPr snapToGrid="0" showGuides="1">
      <p:cViewPr varScale="1">
        <p:scale>
          <a:sx n="56" d="100"/>
          <a:sy n="56" d="100"/>
        </p:scale>
        <p:origin x="-1152" y="-96"/>
      </p:cViewPr>
      <p:guideLst>
        <p:guide orient="horz" pos="4320"/>
        <p:guide pos="76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F91ADE-6B28-4814-BFBD-4A014D73C681}" type="datetimeFigureOut">
              <a:rPr lang="en-US" smtClean="0"/>
              <a:pPr/>
              <a:t>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A5A21-DF03-4859-A7AD-A8DA7BE021BB}" type="slidenum">
              <a:rPr lang="en-US" smtClean="0"/>
              <a:pPr/>
              <a:t>‹#›</a:t>
            </a:fld>
            <a:endParaRPr lang="en-US"/>
          </a:p>
        </p:txBody>
      </p:sp>
    </p:spTree>
    <p:extLst>
      <p:ext uri="{BB962C8B-B14F-4D97-AF65-F5344CB8AC3E}">
        <p14:creationId xmlns:p14="http://schemas.microsoft.com/office/powerpoint/2010/main" xmlns="" val="1833582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A5A21-DF03-4859-A7AD-A8DA7BE021BB}" type="slidenum">
              <a:rPr lang="en-US" smtClean="0"/>
              <a:pPr/>
              <a:t>3</a:t>
            </a:fld>
            <a:endParaRPr lang="en-US"/>
          </a:p>
        </p:txBody>
      </p:sp>
    </p:spTree>
    <p:extLst>
      <p:ext uri="{BB962C8B-B14F-4D97-AF65-F5344CB8AC3E}">
        <p14:creationId xmlns:p14="http://schemas.microsoft.com/office/powerpoint/2010/main" xmlns="" val="1019615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A5A21-DF03-4859-A7AD-A8DA7BE021BB}" type="slidenum">
              <a:rPr lang="en-US" smtClean="0"/>
              <a:pPr/>
              <a:t>12</a:t>
            </a:fld>
            <a:endParaRPr lang="en-US"/>
          </a:p>
        </p:txBody>
      </p:sp>
    </p:spTree>
    <p:extLst>
      <p:ext uri="{BB962C8B-B14F-4D97-AF65-F5344CB8AC3E}">
        <p14:creationId xmlns:p14="http://schemas.microsoft.com/office/powerpoint/2010/main" xmlns="" val="410193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C9FB57-05AF-4E4A-9FA0-F87DADA0D634}"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298963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9FB57-05AF-4E4A-9FA0-F87DADA0D634}"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179727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9FB57-05AF-4E4A-9FA0-F87DADA0D634}"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273108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9FB57-05AF-4E4A-9FA0-F87DADA0D634}"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4259602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C9FB57-05AF-4E4A-9FA0-F87DADA0D634}"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3098297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C9FB57-05AF-4E4A-9FA0-F87DADA0D634}" type="datetimeFigureOut">
              <a:rPr lang="en-US" smtClean="0"/>
              <a:pPr/>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177979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C9FB57-05AF-4E4A-9FA0-F87DADA0D634}" type="datetimeFigureOut">
              <a:rPr lang="en-US" smtClean="0"/>
              <a:pPr/>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109023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C9FB57-05AF-4E4A-9FA0-F87DADA0D634}" type="datetimeFigureOut">
              <a:rPr lang="en-US" smtClean="0"/>
              <a:pPr/>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130603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FB57-05AF-4E4A-9FA0-F87DADA0D634}" type="datetimeFigureOut">
              <a:rPr lang="en-US" smtClean="0"/>
              <a:pPr/>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3100199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9FB57-05AF-4E4A-9FA0-F87DADA0D634}" type="datetimeFigureOut">
              <a:rPr lang="en-US" smtClean="0"/>
              <a:pPr/>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3099039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9FB57-05AF-4E4A-9FA0-F87DADA0D634}" type="datetimeFigureOut">
              <a:rPr lang="en-US" smtClean="0"/>
              <a:pPr/>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323388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9FB57-05AF-4E4A-9FA0-F87DADA0D634}" type="datetimeFigureOut">
              <a:rPr lang="en-US" smtClean="0"/>
              <a:pPr/>
              <a:t>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396552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46661"/>
          </a:xfrm>
          <a:solidFill>
            <a:srgbClr val="00B0F0"/>
          </a:solidFill>
        </p:spPr>
        <p:txBody>
          <a:bodyPr/>
          <a:lstStyle/>
          <a:p>
            <a:r>
              <a:rPr lang="bn-BD" dirty="0" smtClean="0">
                <a:solidFill>
                  <a:srgbClr val="FF0000"/>
                </a:solidFill>
                <a:latin typeface="Nikosh" panose="02000000000000000000" pitchFamily="2" charset="0"/>
                <a:cs typeface="Nikosh" panose="02000000000000000000" pitchFamily="2" charset="0"/>
              </a:rPr>
              <a:t>                                    </a:t>
            </a:r>
            <a:r>
              <a:rPr lang="en-US" sz="6600" dirty="0" smtClean="0">
                <a:solidFill>
                  <a:srgbClr val="FF0000"/>
                </a:solidFill>
                <a:latin typeface="Nikosh" panose="02000000000000000000" pitchFamily="2" charset="0"/>
                <a:cs typeface="Nikosh" panose="02000000000000000000" pitchFamily="2" charset="0"/>
              </a:rPr>
              <a:t>Well Come</a:t>
            </a:r>
            <a:endParaRPr lang="en-US" sz="6600" dirty="0">
              <a:latin typeface="Nikosh" panose="02000000000000000000" pitchFamily="2" charset="0"/>
              <a:cs typeface="Nikosh" panose="02000000000000000000" pitchFamily="2" charset="0"/>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486109"/>
            <a:ext cx="12192000" cy="6088380"/>
          </a:xfrm>
        </p:spPr>
      </p:pic>
    </p:spTree>
    <p:extLst>
      <p:ext uri="{BB962C8B-B14F-4D97-AF65-F5344CB8AC3E}">
        <p14:creationId xmlns:p14="http://schemas.microsoft.com/office/powerpoint/2010/main" xmlns="" val="5450170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dirty="0" smtClean="0">
                <a:latin typeface="NikoshBAN" pitchFamily="2" charset="0"/>
                <a:cs typeface="NikoshBAN" pitchFamily="2" charset="0"/>
              </a:rPr>
              <a:t>                              </a:t>
            </a:r>
            <a:r>
              <a:rPr lang="en-US" sz="3100" dirty="0" smtClean="0">
                <a:latin typeface="NikoshBAN" pitchFamily="2" charset="0"/>
                <a:cs typeface="NikoshBAN" pitchFamily="2" charset="0"/>
              </a:rPr>
              <a:t>Working Way</a:t>
            </a:r>
            <a:r>
              <a:rPr lang="en-US" sz="3100" dirty="0">
                <a:latin typeface="NikoshBAN" pitchFamily="2" charset="0"/>
                <a:cs typeface="NikoshBAN" pitchFamily="2" charset="0"/>
              </a:rPr>
              <a:t/>
            </a:r>
            <a:br>
              <a:rPr lang="en-US" sz="3100" dirty="0">
                <a:latin typeface="NikoshBAN" pitchFamily="2" charset="0"/>
                <a:cs typeface="NikoshBAN" pitchFamily="2" charset="0"/>
              </a:rPr>
            </a:br>
            <a:endParaRPr lang="en-US" sz="31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558672" y="2818646"/>
            <a:ext cx="9860300" cy="3552825"/>
          </a:xfr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20635" y="1843902"/>
            <a:ext cx="11649692" cy="4657725"/>
          </a:xfrm>
          <a:prstGeom prst="rect">
            <a:avLst/>
          </a:prstGeom>
        </p:spPr>
      </p:pic>
    </p:spTree>
    <p:extLst>
      <p:ext uri="{BB962C8B-B14F-4D97-AF65-F5344CB8AC3E}">
        <p14:creationId xmlns:p14="http://schemas.microsoft.com/office/powerpoint/2010/main" xmlns="" val="120808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animEffect transition="out" filter="fade">
                                      <p:cBhvr>
                                        <p:cTn id="8" dur="500"/>
                                        <p:tgtEl>
                                          <p:spTgt spid="2"/>
                                        </p:tgtEl>
                                      </p:cBhvr>
                                    </p:animEffect>
                                    <p:set>
                                      <p:cBhvr>
                                        <p:cTn id="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1927" y="365125"/>
            <a:ext cx="6282047" cy="1325563"/>
          </a:xfrm>
        </p:spPr>
        <p:txBody>
          <a:bodyPr>
            <a:noAutofit/>
          </a:bodyPr>
          <a:lstStyle/>
          <a:p>
            <a:r>
              <a:rPr lang="en-US" sz="6000" dirty="0" smtClean="0">
                <a:solidFill>
                  <a:srgbClr val="FF0000"/>
                </a:solidFill>
              </a:rPr>
              <a:t>Proper Teach Way</a:t>
            </a:r>
            <a:endParaRPr lang="en-US" sz="6000" dirty="0">
              <a:solidFill>
                <a:srgbClr val="FF0000"/>
              </a:solidFill>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18753" y="2224881"/>
            <a:ext cx="11673444" cy="4484677"/>
          </a:xfrm>
        </p:spPr>
      </p:pic>
    </p:spTree>
    <p:extLst>
      <p:ext uri="{BB962C8B-B14F-4D97-AF65-F5344CB8AC3E}">
        <p14:creationId xmlns:p14="http://schemas.microsoft.com/office/powerpoint/2010/main" xmlns="" val="853841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38760" y="0"/>
            <a:ext cx="12359640" cy="6549390"/>
            <a:chOff x="213360" y="-49530"/>
            <a:chExt cx="11826240" cy="6349305"/>
          </a:xfrm>
        </p:grpSpPr>
        <p:sp>
          <p:nvSpPr>
            <p:cNvPr id="2" name="Isosceles Triangle 1"/>
            <p:cNvSpPr/>
            <p:nvPr/>
          </p:nvSpPr>
          <p:spPr>
            <a:xfrm>
              <a:off x="8031480" y="-49530"/>
              <a:ext cx="4008120" cy="2087880"/>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686800" y="2038350"/>
              <a:ext cx="2804160" cy="2179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037320" y="2583180"/>
              <a:ext cx="365760"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820400" y="2583180"/>
              <a:ext cx="396240"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768840" y="2606040"/>
              <a:ext cx="533400" cy="166116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956560" y="472440"/>
              <a:ext cx="5074920" cy="707886"/>
            </a:xfrm>
            <a:prstGeom prst="rect">
              <a:avLst/>
            </a:prstGeom>
            <a:solidFill>
              <a:srgbClr val="92D050"/>
            </a:solidFill>
          </p:spPr>
          <p:txBody>
            <a:bodyPr wrap="square" rtlCol="0">
              <a:spAutoFit/>
            </a:bodyPr>
            <a:lstStyle/>
            <a:p>
              <a:pPr algn="ctr"/>
              <a:r>
                <a:rPr lang="en-US" sz="4000" smtClean="0">
                  <a:latin typeface="NikoshBAN" pitchFamily="2" charset="0"/>
                  <a:cs typeface="NikoshBAN" pitchFamily="2" charset="0"/>
                </a:rPr>
                <a:t>WORKING</a:t>
              </a:r>
              <a:endParaRPr lang="en-US" sz="4000" dirty="0">
                <a:latin typeface="NikoshBAN" pitchFamily="2" charset="0"/>
                <a:cs typeface="NikoshBAN" pitchFamily="2" charset="0"/>
              </a:endParaRPr>
            </a:p>
          </p:txBody>
        </p:sp>
        <p:sp>
          <p:nvSpPr>
            <p:cNvPr id="10" name="TextBox 9"/>
            <p:cNvSpPr txBox="1"/>
            <p:nvPr/>
          </p:nvSpPr>
          <p:spPr>
            <a:xfrm>
              <a:off x="213360" y="1645920"/>
              <a:ext cx="7924800" cy="3539430"/>
            </a:xfrm>
            <a:prstGeom prst="rect">
              <a:avLst/>
            </a:prstGeom>
            <a:noFill/>
          </p:spPr>
          <p:txBody>
            <a:bodyPr wrap="square" rtlCol="0">
              <a:spAutoFit/>
            </a:bodyPr>
            <a:lstStyle/>
            <a:p>
              <a:r>
                <a:rPr lang="bn-BD" sz="3200" dirty="0">
                  <a:solidFill>
                    <a:srgbClr val="FF0000"/>
                  </a:solidFill>
                  <a:latin typeface="NikoshBAN" pitchFamily="2" charset="0"/>
                  <a:cs typeface="NikoshBAN" pitchFamily="2" charset="0"/>
                </a:rPr>
                <a:t>আরতি এন্টারপ্রাইজ এর ২০১৬ সালের জানুয়ারি মাসের লেনদেনগুলো নিম্নরূপঃ</a:t>
              </a:r>
            </a:p>
            <a:p>
              <a:r>
                <a:rPr lang="bn-BD" sz="3200" dirty="0">
                  <a:solidFill>
                    <a:srgbClr val="FF0000"/>
                  </a:solidFill>
                  <a:latin typeface="NikoshBAN" pitchFamily="2" charset="0"/>
                  <a:cs typeface="NikoshBAN" pitchFamily="2" charset="0"/>
                </a:rPr>
                <a:t>জানুয়ারি- ১. নগদ ১৫০০০০ টাকা নিয়ে ব্যবসায় আরম্ভ করেন।</a:t>
              </a:r>
            </a:p>
            <a:p>
              <a:r>
                <a:rPr lang="bn-BD" sz="3200" dirty="0">
                  <a:solidFill>
                    <a:srgbClr val="FF0000"/>
                  </a:solidFill>
                  <a:latin typeface="NikoshBAN" pitchFamily="2" charset="0"/>
                  <a:cs typeface="NikoshBAN" pitchFamily="2" charset="0"/>
                </a:rPr>
                <a:t>জানুয়ারি-২. পণ্য ক্রয় ৬০০০০ টাকা।</a:t>
              </a:r>
            </a:p>
            <a:p>
              <a:r>
                <a:rPr lang="bn-BD" sz="3200" dirty="0">
                  <a:solidFill>
                    <a:srgbClr val="FF0000"/>
                  </a:solidFill>
                  <a:latin typeface="NikoshBAN" pitchFamily="2" charset="0"/>
                  <a:cs typeface="NikoshBAN" pitchFamily="2" charset="0"/>
                </a:rPr>
                <a:t>জানুয়ারি-৩. পণ্য বিক্রয় ৯৮০০০ টাকা।</a:t>
              </a:r>
            </a:p>
            <a:p>
              <a:r>
                <a:rPr lang="bn-BD" sz="3200" dirty="0">
                  <a:solidFill>
                    <a:srgbClr val="FF0000"/>
                  </a:solidFill>
                  <a:latin typeface="NikoshBAN" pitchFamily="2" charset="0"/>
                  <a:cs typeface="NikoshBAN" pitchFamily="2" charset="0"/>
                </a:rPr>
                <a:t>জানুয়ারি-৪. আলমারি ক্রয় ২০০০০ টাকা।</a:t>
              </a:r>
            </a:p>
            <a:p>
              <a:r>
                <a:rPr lang="bn-BD" sz="3200" dirty="0">
                  <a:solidFill>
                    <a:srgbClr val="FF0000"/>
                  </a:solidFill>
                  <a:latin typeface="NikoshBAN" pitchFamily="2" charset="0"/>
                  <a:cs typeface="NikoshBAN" pitchFamily="2" charset="0"/>
                </a:rPr>
                <a:t>জানুয়ারি-৫. ব্যাংকে জমা দেন ১২০০০ টাকা। </a:t>
              </a:r>
              <a:endParaRPr lang="en-US" sz="3200" dirty="0">
                <a:solidFill>
                  <a:srgbClr val="FF0000"/>
                </a:solidFill>
                <a:latin typeface="NikoshBAN" pitchFamily="2" charset="0"/>
                <a:cs typeface="NikoshBAN" pitchFamily="2" charset="0"/>
              </a:endParaRPr>
            </a:p>
          </p:txBody>
        </p:sp>
        <p:sp>
          <p:nvSpPr>
            <p:cNvPr id="11" name="TextBox 10"/>
            <p:cNvSpPr txBox="1"/>
            <p:nvPr/>
          </p:nvSpPr>
          <p:spPr>
            <a:xfrm>
              <a:off x="396240" y="5715000"/>
              <a:ext cx="11247120" cy="584775"/>
            </a:xfrm>
            <a:prstGeom prst="rect">
              <a:avLst/>
            </a:prstGeom>
            <a:noFill/>
          </p:spPr>
          <p:txBody>
            <a:bodyPr wrap="square" rtlCol="0">
              <a:spAutoFit/>
            </a:bodyPr>
            <a:lstStyle/>
            <a:p>
              <a:r>
                <a:rPr lang="bn-BD" sz="3200" dirty="0">
                  <a:latin typeface="NikoshBAN" pitchFamily="2" charset="0"/>
                  <a:cs typeface="NikoshBAN" pitchFamily="2" charset="0"/>
                </a:rPr>
                <a:t>আরতি এন্টারপ্রাইজের লেনদেনগুলো হিসাব সমীকরণের ওপর যে প্রভাব পড়ে তা ছকে দেখাও</a:t>
              </a:r>
              <a:endParaRPr lang="en-US" sz="3200" dirty="0"/>
            </a:p>
          </p:txBody>
        </p:sp>
      </p:grpSp>
    </p:spTree>
    <p:extLst>
      <p:ext uri="{BB962C8B-B14F-4D97-AF65-F5344CB8AC3E}">
        <p14:creationId xmlns:p14="http://schemas.microsoft.com/office/powerpoint/2010/main" xmlns="" val="256356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pPr algn="ctr"/>
            <a:r>
              <a:rPr lang="en-US" sz="6000" dirty="0" smtClean="0"/>
              <a:t>THANKS 2 ALL</a:t>
            </a:r>
            <a:endParaRPr lang="en-US" sz="6000" dirty="0"/>
          </a:p>
        </p:txBody>
      </p:sp>
      <p:sp>
        <p:nvSpPr>
          <p:cNvPr id="7" name="Text Placeholder 6"/>
          <p:cNvSpPr>
            <a:spLocks noGrp="1"/>
          </p:cNvSpPr>
          <p:nvPr>
            <p:ph type="body" idx="1"/>
          </p:nvPr>
        </p:nvSpPr>
        <p:spPr/>
        <p:txBody>
          <a:bodyPr>
            <a:normAutofit/>
          </a:bodyPr>
          <a:lstStyle/>
          <a:p>
            <a:r>
              <a:rPr lang="en-US" sz="4000" dirty="0" smtClean="0">
                <a:solidFill>
                  <a:schemeClr val="accent6"/>
                </a:solidFill>
              </a:rPr>
              <a:t>RUNNIN ON THE WAY</a:t>
            </a:r>
            <a:endParaRPr lang="en-US" sz="4000" dirty="0">
              <a:solidFill>
                <a:schemeClr val="accent6"/>
              </a:solidFill>
            </a:endParaRPr>
          </a:p>
        </p:txBody>
      </p:sp>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1513681" y="2642394"/>
            <a:ext cx="3810000" cy="3409950"/>
          </a:xfrm>
        </p:spPr>
      </p:pic>
      <p:sp>
        <p:nvSpPr>
          <p:cNvPr id="9" name="Text Placeholder 8"/>
          <p:cNvSpPr>
            <a:spLocks noGrp="1"/>
          </p:cNvSpPr>
          <p:nvPr>
            <p:ph type="body" sz="quarter" idx="3"/>
          </p:nvPr>
        </p:nvSpPr>
        <p:spPr/>
        <p:txBody>
          <a:bodyPr/>
          <a:lstStyle/>
          <a:p>
            <a:endParaRPr lang="en-US" dirty="0"/>
          </a:p>
        </p:txBody>
      </p:sp>
      <p:pic>
        <p:nvPicPr>
          <p:cNvPr id="12" name="Content Placeholder 11"/>
          <p:cNvPicPr>
            <a:picLocks noGrp="1" noChangeAspect="1"/>
          </p:cNvPicPr>
          <p:nvPr>
            <p:ph sz="quarter" idx="4"/>
          </p:nvPr>
        </p:nvPicPr>
        <p:blipFill>
          <a:blip r:embed="rId3">
            <a:extLst>
              <a:ext uri="{28A0092B-C50C-407E-A947-70E740481C1C}">
                <a14:useLocalDpi xmlns:a14="http://schemas.microsoft.com/office/drawing/2010/main" xmlns="" val="0"/>
              </a:ext>
            </a:extLst>
          </a:blip>
          <a:stretch>
            <a:fillRect/>
          </a:stretch>
        </p:blipFill>
        <p:spPr>
          <a:xfrm>
            <a:off x="6192365" y="2655369"/>
            <a:ext cx="5142857" cy="3384000"/>
          </a:xfrm>
        </p:spPr>
      </p:pic>
    </p:spTree>
    <p:extLst>
      <p:ext uri="{BB962C8B-B14F-4D97-AF65-F5344CB8AC3E}">
        <p14:creationId xmlns:p14="http://schemas.microsoft.com/office/powerpoint/2010/main" xmlns="" val="325864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bn-BD" dirty="0" smtClean="0">
                <a:solidFill>
                  <a:schemeClr val="accent5">
                    <a:lumMod val="75000"/>
                  </a:schemeClr>
                </a:solidFill>
                <a:latin typeface="Nikosh" panose="02000000000000000000" pitchFamily="2" charset="0"/>
                <a:cs typeface="Nikosh" panose="02000000000000000000" pitchFamily="2" charset="0"/>
              </a:rPr>
              <a:t>                                 </a:t>
            </a:r>
            <a:r>
              <a:rPr lang="bn-IN" dirty="0" smtClean="0">
                <a:solidFill>
                  <a:schemeClr val="accent5">
                    <a:lumMod val="75000"/>
                  </a:schemeClr>
                </a:solidFill>
                <a:latin typeface="Nikosh" panose="02000000000000000000" pitchFamily="2" charset="0"/>
                <a:cs typeface="Nikosh" panose="02000000000000000000" pitchFamily="2" charset="0"/>
              </a:rPr>
              <a:t>পরিচিতি</a:t>
            </a:r>
            <a:r>
              <a:rPr lang="bn-BD" dirty="0" smtClean="0">
                <a:solidFill>
                  <a:schemeClr val="accent5">
                    <a:lumMod val="75000"/>
                  </a:schemeClr>
                </a:solidFill>
                <a:latin typeface="Nikosh" panose="02000000000000000000" pitchFamily="2" charset="0"/>
                <a:cs typeface="Nikosh" panose="02000000000000000000" pitchFamily="2" charset="0"/>
              </a:rPr>
              <a:t>  </a:t>
            </a:r>
            <a:endParaRPr lang="en-US" dirty="0"/>
          </a:p>
        </p:txBody>
      </p:sp>
      <p:sp>
        <p:nvSpPr>
          <p:cNvPr id="7" name="Content Placeholder 6"/>
          <p:cNvSpPr>
            <a:spLocks noGrp="1"/>
          </p:cNvSpPr>
          <p:nvPr>
            <p:ph sz="half" idx="1"/>
          </p:nvPr>
        </p:nvSpPr>
        <p:spPr>
          <a:xfrm>
            <a:off x="838200" y="1894113"/>
            <a:ext cx="10428514" cy="4425043"/>
          </a:xfrm>
          <a:solidFill>
            <a:schemeClr val="accent6"/>
          </a:solidFill>
        </p:spPr>
        <p:txBody>
          <a:bodyPr/>
          <a:lstStyle/>
          <a:p>
            <a:pPr marL="0" indent="0">
              <a:buNone/>
            </a:pPr>
            <a:r>
              <a:rPr lang="en-US" sz="6600" dirty="0" err="1" smtClean="0">
                <a:solidFill>
                  <a:srgbClr val="FF0000"/>
                </a:solidFill>
                <a:latin typeface="Nikosh" panose="02000000000000000000" pitchFamily="2" charset="0"/>
                <a:cs typeface="Nikosh" panose="02000000000000000000" pitchFamily="2" charset="0"/>
              </a:rPr>
              <a:t>মোহাম্মদ</a:t>
            </a:r>
            <a:r>
              <a:rPr lang="en-US" sz="6600" dirty="0" smtClean="0">
                <a:solidFill>
                  <a:srgbClr val="FF0000"/>
                </a:solidFill>
                <a:latin typeface="Nikosh" panose="02000000000000000000" pitchFamily="2" charset="0"/>
                <a:cs typeface="Nikosh" panose="02000000000000000000" pitchFamily="2" charset="0"/>
              </a:rPr>
              <a:t> </a:t>
            </a:r>
            <a:r>
              <a:rPr lang="en-US" sz="6600" dirty="0" err="1" smtClean="0">
                <a:solidFill>
                  <a:srgbClr val="FF0000"/>
                </a:solidFill>
                <a:latin typeface="Nikosh" panose="02000000000000000000" pitchFamily="2" charset="0"/>
                <a:cs typeface="Nikosh" panose="02000000000000000000" pitchFamily="2" charset="0"/>
              </a:rPr>
              <a:t>মোরশেদ</a:t>
            </a:r>
            <a:endParaRPr lang="bn-IN" sz="6600" dirty="0" smtClean="0">
              <a:solidFill>
                <a:srgbClr val="FF0000"/>
              </a:solidFill>
              <a:latin typeface="Nikosh" panose="02000000000000000000" pitchFamily="2" charset="0"/>
              <a:cs typeface="Nikosh" panose="02000000000000000000" pitchFamily="2" charset="0"/>
            </a:endParaRPr>
          </a:p>
          <a:p>
            <a:pPr marL="0" indent="0">
              <a:buNone/>
            </a:pPr>
            <a:r>
              <a:rPr lang="en-US" sz="4800" dirty="0" err="1" smtClean="0">
                <a:solidFill>
                  <a:srgbClr val="FF0000"/>
                </a:solidFill>
                <a:latin typeface="Nikosh" panose="02000000000000000000" pitchFamily="2" charset="0"/>
                <a:cs typeface="Nikosh" panose="02000000000000000000" pitchFamily="2" charset="0"/>
              </a:rPr>
              <a:t>সহকারী</a:t>
            </a:r>
            <a:r>
              <a:rPr lang="en-US" sz="4800" dirty="0" smtClean="0">
                <a:solidFill>
                  <a:srgbClr val="FF0000"/>
                </a:solidFill>
                <a:latin typeface="Nikosh" panose="02000000000000000000" pitchFamily="2" charset="0"/>
                <a:cs typeface="Nikosh" panose="02000000000000000000" pitchFamily="2" charset="0"/>
              </a:rPr>
              <a:t> </a:t>
            </a:r>
            <a:r>
              <a:rPr lang="en-US" sz="4800" dirty="0" err="1" smtClean="0">
                <a:solidFill>
                  <a:srgbClr val="FF0000"/>
                </a:solidFill>
                <a:latin typeface="Nikosh" panose="02000000000000000000" pitchFamily="2" charset="0"/>
                <a:cs typeface="Nikosh" panose="02000000000000000000" pitchFamily="2" charset="0"/>
              </a:rPr>
              <a:t>শিক্ষক</a:t>
            </a:r>
            <a:r>
              <a:rPr lang="en-US" sz="4800" dirty="0" smtClean="0">
                <a:solidFill>
                  <a:srgbClr val="FF0000"/>
                </a:solidFill>
                <a:latin typeface="Nikosh" panose="02000000000000000000" pitchFamily="2" charset="0"/>
                <a:cs typeface="Nikosh" panose="02000000000000000000" pitchFamily="2" charset="0"/>
              </a:rPr>
              <a:t>(</a:t>
            </a:r>
            <a:r>
              <a:rPr lang="en-US" sz="4800" dirty="0" err="1" smtClean="0">
                <a:solidFill>
                  <a:srgbClr val="FF0000"/>
                </a:solidFill>
                <a:latin typeface="Nikosh" panose="02000000000000000000" pitchFamily="2" charset="0"/>
                <a:cs typeface="Nikosh" panose="02000000000000000000" pitchFamily="2" charset="0"/>
              </a:rPr>
              <a:t>ব্যবসায়</a:t>
            </a:r>
            <a:r>
              <a:rPr lang="en-US" sz="4800" dirty="0" smtClean="0">
                <a:solidFill>
                  <a:srgbClr val="FF0000"/>
                </a:solidFill>
                <a:latin typeface="Nikosh" panose="02000000000000000000" pitchFamily="2" charset="0"/>
                <a:cs typeface="Nikosh" panose="02000000000000000000" pitchFamily="2" charset="0"/>
              </a:rPr>
              <a:t> </a:t>
            </a:r>
            <a:r>
              <a:rPr lang="en-US" sz="4800" dirty="0" err="1" smtClean="0">
                <a:solidFill>
                  <a:srgbClr val="FF0000"/>
                </a:solidFill>
                <a:latin typeface="Nikosh" panose="02000000000000000000" pitchFamily="2" charset="0"/>
                <a:cs typeface="Nikosh" panose="02000000000000000000" pitchFamily="2" charset="0"/>
              </a:rPr>
              <a:t>শিক্ষা</a:t>
            </a:r>
            <a:r>
              <a:rPr lang="en-US" sz="4800" dirty="0" smtClean="0">
                <a:solidFill>
                  <a:srgbClr val="FF0000"/>
                </a:solidFill>
                <a:latin typeface="Nikosh" panose="02000000000000000000" pitchFamily="2" charset="0"/>
                <a:cs typeface="Nikosh" panose="02000000000000000000" pitchFamily="2" charset="0"/>
              </a:rPr>
              <a:t>)</a:t>
            </a:r>
            <a:endParaRPr lang="bn-IN" sz="4800" dirty="0" smtClean="0">
              <a:solidFill>
                <a:srgbClr val="FF0000"/>
              </a:solidFill>
              <a:latin typeface="Nikosh" panose="02000000000000000000" pitchFamily="2" charset="0"/>
              <a:cs typeface="Nikosh" panose="02000000000000000000" pitchFamily="2" charset="0"/>
            </a:endParaRPr>
          </a:p>
          <a:p>
            <a:pPr marL="0" indent="0">
              <a:buNone/>
            </a:pPr>
            <a:r>
              <a:rPr lang="en-US" sz="4000" dirty="0" err="1" smtClean="0">
                <a:solidFill>
                  <a:srgbClr val="FF0000"/>
                </a:solidFill>
                <a:latin typeface="Nikosh" panose="02000000000000000000" pitchFamily="2" charset="0"/>
                <a:cs typeface="Nikosh" panose="02000000000000000000" pitchFamily="2" charset="0"/>
              </a:rPr>
              <a:t>কোকদন্ডী</a:t>
            </a:r>
            <a:r>
              <a:rPr lang="en-US" sz="4000" dirty="0" smtClean="0">
                <a:solidFill>
                  <a:srgbClr val="FF0000"/>
                </a:solidFill>
                <a:latin typeface="Nikosh" panose="02000000000000000000" pitchFamily="2" charset="0"/>
                <a:cs typeface="Nikosh" panose="02000000000000000000" pitchFamily="2" charset="0"/>
              </a:rPr>
              <a:t> </a:t>
            </a:r>
            <a:r>
              <a:rPr lang="en-US" sz="4000" dirty="0" err="1" smtClean="0">
                <a:solidFill>
                  <a:srgbClr val="FF0000"/>
                </a:solidFill>
                <a:latin typeface="Nikosh" panose="02000000000000000000" pitchFamily="2" charset="0"/>
                <a:cs typeface="Nikosh" panose="02000000000000000000" pitchFamily="2" charset="0"/>
              </a:rPr>
              <a:t>গুনাগরী</a:t>
            </a:r>
            <a:r>
              <a:rPr lang="en-US" sz="4000" dirty="0" smtClean="0">
                <a:solidFill>
                  <a:srgbClr val="FF0000"/>
                </a:solidFill>
                <a:latin typeface="Nikosh" panose="02000000000000000000" pitchFamily="2" charset="0"/>
                <a:cs typeface="Nikosh" panose="02000000000000000000" pitchFamily="2" charset="0"/>
              </a:rPr>
              <a:t> </a:t>
            </a:r>
            <a:r>
              <a:rPr lang="en-US" sz="4000" dirty="0" err="1" smtClean="0">
                <a:solidFill>
                  <a:srgbClr val="FF0000"/>
                </a:solidFill>
                <a:latin typeface="Nikosh" panose="02000000000000000000" pitchFamily="2" charset="0"/>
                <a:cs typeface="Nikosh" panose="02000000000000000000" pitchFamily="2" charset="0"/>
              </a:rPr>
              <a:t>উচ্চ</a:t>
            </a:r>
            <a:r>
              <a:rPr lang="en-US" sz="4000" dirty="0" smtClean="0">
                <a:solidFill>
                  <a:srgbClr val="FF0000"/>
                </a:solidFill>
                <a:latin typeface="Nikosh" panose="02000000000000000000" pitchFamily="2" charset="0"/>
                <a:cs typeface="Nikosh" panose="02000000000000000000" pitchFamily="2" charset="0"/>
              </a:rPr>
              <a:t> </a:t>
            </a:r>
            <a:r>
              <a:rPr lang="en-US" sz="4000" dirty="0" err="1" smtClean="0">
                <a:solidFill>
                  <a:srgbClr val="FF0000"/>
                </a:solidFill>
                <a:latin typeface="Nikosh" panose="02000000000000000000" pitchFamily="2" charset="0"/>
                <a:cs typeface="Nikosh" panose="02000000000000000000" pitchFamily="2" charset="0"/>
              </a:rPr>
              <a:t>বিদ্যালয়</a:t>
            </a:r>
            <a:endParaRPr lang="en-US" sz="4000" dirty="0" smtClean="0">
              <a:solidFill>
                <a:srgbClr val="FF0000"/>
              </a:solidFill>
              <a:latin typeface="Nikosh" panose="02000000000000000000" pitchFamily="2" charset="0"/>
              <a:cs typeface="Nikosh" panose="02000000000000000000" pitchFamily="2" charset="0"/>
            </a:endParaRPr>
          </a:p>
          <a:p>
            <a:pPr marL="0" indent="0">
              <a:buNone/>
            </a:pPr>
            <a:r>
              <a:rPr lang="en-US" sz="4000" dirty="0" err="1" smtClean="0">
                <a:solidFill>
                  <a:srgbClr val="FF0000"/>
                </a:solidFill>
                <a:latin typeface="Nikosh" panose="02000000000000000000" pitchFamily="2" charset="0"/>
                <a:cs typeface="Nikosh" panose="02000000000000000000" pitchFamily="2" charset="0"/>
              </a:rPr>
              <a:t>বাঁশখালী,চট্টগ্রাম</a:t>
            </a:r>
            <a:r>
              <a:rPr lang="en-US" sz="4000" dirty="0" smtClean="0">
                <a:solidFill>
                  <a:srgbClr val="FF0000"/>
                </a:solidFill>
                <a:latin typeface="Nikosh" panose="02000000000000000000" pitchFamily="2" charset="0"/>
                <a:cs typeface="Nikosh" panose="02000000000000000000" pitchFamily="2" charset="0"/>
              </a:rPr>
              <a:t>।</a:t>
            </a:r>
            <a:endParaRPr lang="bn-IN" sz="4000" dirty="0" smtClean="0">
              <a:solidFill>
                <a:srgbClr val="FF0000"/>
              </a:solidFill>
              <a:latin typeface="Nikosh" panose="02000000000000000000" pitchFamily="2" charset="0"/>
              <a:cs typeface="Nikosh" panose="02000000000000000000" pitchFamily="2" charset="0"/>
            </a:endParaRPr>
          </a:p>
          <a:p>
            <a:endParaRPr lang="en-US" dirty="0"/>
          </a:p>
        </p:txBody>
      </p:sp>
      <p:pic>
        <p:nvPicPr>
          <p:cNvPr id="8" name="Picture 7" descr="MURSHED.jpg"/>
          <p:cNvPicPr>
            <a:picLocks noChangeAspect="1"/>
          </p:cNvPicPr>
          <p:nvPr/>
        </p:nvPicPr>
        <p:blipFill>
          <a:blip r:embed="rId2"/>
          <a:stretch>
            <a:fillRect/>
          </a:stretch>
        </p:blipFill>
        <p:spPr>
          <a:xfrm>
            <a:off x="9211732" y="1930400"/>
            <a:ext cx="1659467" cy="1820333"/>
          </a:xfrm>
          <a:prstGeom prst="rect">
            <a:avLst/>
          </a:prstGeom>
        </p:spPr>
      </p:pic>
    </p:spTree>
    <p:extLst>
      <p:ext uri="{BB962C8B-B14F-4D97-AF65-F5344CB8AC3E}">
        <p14:creationId xmlns:p14="http://schemas.microsoft.com/office/powerpoint/2010/main" xmlns="" val="143833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fade">
                                      <p:cBhvr>
                                        <p:cTn id="12" dur="1000"/>
                                        <p:tgtEl>
                                          <p:spTgt spid="7">
                                            <p:bg/>
                                          </p:spTgt>
                                        </p:tgtEl>
                                      </p:cBhvr>
                                    </p:animEffect>
                                    <p:anim calcmode="lin" valueType="num">
                                      <p:cBhvr>
                                        <p:cTn id="13" dur="1000" fill="hold"/>
                                        <p:tgtEl>
                                          <p:spTgt spid="7">
                                            <p:bg/>
                                          </p:spTgt>
                                        </p:tgtEl>
                                        <p:attrNameLst>
                                          <p:attrName>ppt_x</p:attrName>
                                        </p:attrNameLst>
                                      </p:cBhvr>
                                      <p:tavLst>
                                        <p:tav tm="0">
                                          <p:val>
                                            <p:strVal val="#ppt_x"/>
                                          </p:val>
                                        </p:tav>
                                        <p:tav tm="100000">
                                          <p:val>
                                            <p:strVal val="#ppt_x"/>
                                          </p:val>
                                        </p:tav>
                                      </p:tavLst>
                                    </p:anim>
                                    <p:anim calcmode="lin" valueType="num">
                                      <p:cBhvr>
                                        <p:cTn id="14" dur="1000" fill="hold"/>
                                        <p:tgtEl>
                                          <p:spTgt spid="7">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fade">
                                      <p:cBhvr>
                                        <p:cTn id="26" dur="1000"/>
                                        <p:tgtEl>
                                          <p:spTgt spid="7">
                                            <p:txEl>
                                              <p:pRg st="1" end="1"/>
                                            </p:txEl>
                                          </p:spTgt>
                                        </p:tgtEl>
                                      </p:cBhvr>
                                    </p:animEffect>
                                    <p:anim calcmode="lin" valueType="num">
                                      <p:cBhvr>
                                        <p:cTn id="27"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fade">
                                      <p:cBhvr>
                                        <p:cTn id="33" dur="1000"/>
                                        <p:tgtEl>
                                          <p:spTgt spid="7">
                                            <p:txEl>
                                              <p:pRg st="2" end="2"/>
                                            </p:txEl>
                                          </p:spTgt>
                                        </p:tgtEl>
                                      </p:cBhvr>
                                    </p:animEffect>
                                    <p:anim calcmode="lin" valueType="num">
                                      <p:cBhvr>
                                        <p:cTn id="3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3" end="3"/>
                                            </p:txEl>
                                          </p:spTgt>
                                        </p:tgtEl>
                                        <p:attrNameLst>
                                          <p:attrName>style.visibility</p:attrName>
                                        </p:attrNameLst>
                                      </p:cBhvr>
                                      <p:to>
                                        <p:strVal val="visible"/>
                                      </p:to>
                                    </p:set>
                                    <p:animEffect transition="in" filter="fade">
                                      <p:cBhvr>
                                        <p:cTn id="40" dur="1000"/>
                                        <p:tgtEl>
                                          <p:spTgt spid="7">
                                            <p:txEl>
                                              <p:pRg st="3" end="3"/>
                                            </p:txEl>
                                          </p:spTgt>
                                        </p:tgtEl>
                                      </p:cBhvr>
                                    </p:animEffect>
                                    <p:anim calcmode="lin" valueType="num">
                                      <p:cBhvr>
                                        <p:cTn id="41"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dirty="0" smtClean="0">
                <a:latin typeface="NikoshBAN" pitchFamily="2" charset="0"/>
                <a:cs typeface="NikoshBAN" pitchFamily="2" charset="0"/>
              </a:rPr>
              <a:t>                                </a:t>
            </a:r>
            <a:r>
              <a:rPr lang="en-US" dirty="0" err="1" smtClean="0">
                <a:latin typeface="NikoshBAN" pitchFamily="2" charset="0"/>
                <a:cs typeface="NikoshBAN" pitchFamily="2" charset="0"/>
              </a:rPr>
              <a:t>লেনদেন</a:t>
            </a:r>
            <a:r>
              <a:rPr lang="bn-BD" dirty="0" smtClean="0">
                <a:latin typeface="NikoshBAN" pitchFamily="2" charset="0"/>
                <a:cs typeface="NikoshBAN" pitchFamily="2" charset="0"/>
              </a:rPr>
              <a:t> </a:t>
            </a:r>
            <a:endParaRPr lang="en-US" dirty="0"/>
          </a:p>
        </p:txBody>
      </p:sp>
      <p:pic>
        <p:nvPicPr>
          <p:cNvPr id="6" name="Content Placeholder 5" descr="transaction-4.jpg"/>
          <p:cNvPicPr>
            <a:picLocks noGrp="1" noChangeAspect="1"/>
          </p:cNvPicPr>
          <p:nvPr>
            <p:ph sz="half" idx="2"/>
          </p:nvPr>
        </p:nvPicPr>
        <p:blipFill>
          <a:blip r:embed="rId3"/>
          <a:stretch>
            <a:fillRect/>
          </a:stretch>
        </p:blipFill>
        <p:spPr>
          <a:xfrm>
            <a:off x="6568985" y="1757292"/>
            <a:ext cx="5623015" cy="4296977"/>
          </a:xfrm>
          <a:prstGeom prst="rect">
            <a:avLst/>
          </a:prstGeom>
        </p:spPr>
      </p:pic>
      <p:pic>
        <p:nvPicPr>
          <p:cNvPr id="5" name="Content Placeholder 4"/>
          <p:cNvPicPr>
            <a:picLocks noGrp="1" noChangeAspect="1"/>
          </p:cNvPicPr>
          <p:nvPr>
            <p:ph sz="half" idx="1"/>
          </p:nvPr>
        </p:nvPicPr>
        <p:blipFill>
          <a:blip r:embed="rId4">
            <a:extLst>
              <a:ext uri="{28A0092B-C50C-407E-A947-70E740481C1C}">
                <a14:useLocalDpi xmlns:a14="http://schemas.microsoft.com/office/drawing/2010/main" xmlns="" val="0"/>
              </a:ext>
            </a:extLst>
          </a:blip>
          <a:stretch>
            <a:fillRect/>
          </a:stretch>
        </p:blipFill>
        <p:spPr>
          <a:xfrm>
            <a:off x="0" y="1690688"/>
            <a:ext cx="6379736" cy="4339158"/>
          </a:xfrm>
        </p:spPr>
      </p:pic>
    </p:spTree>
    <p:extLst>
      <p:ext uri="{BB962C8B-B14F-4D97-AF65-F5344CB8AC3E}">
        <p14:creationId xmlns:p14="http://schemas.microsoft.com/office/powerpoint/2010/main" xmlns="" val="396964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ircle(in)">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9885"/>
            <a:ext cx="10515600" cy="1325563"/>
          </a:xfrm>
          <a:solidFill>
            <a:srgbClr val="FF0000"/>
          </a:solidFill>
        </p:spPr>
        <p:txBody>
          <a:bodyPr>
            <a:normAutofit/>
          </a:bodyPr>
          <a:lstStyle/>
          <a:p>
            <a:r>
              <a:rPr lang="en-US" dirty="0" smtClean="0">
                <a:latin typeface="NikoshBAN" pitchFamily="2" charset="0"/>
                <a:cs typeface="NikoshBAN" pitchFamily="2" charset="0"/>
              </a:rPr>
              <a:t>    ACCOUNTING          CIRCLE</a:t>
            </a:r>
            <a:br>
              <a:rPr lang="en-US" dirty="0" smtClean="0">
                <a:latin typeface="NikoshBAN" pitchFamily="2" charset="0"/>
                <a:cs typeface="NikoshBAN" pitchFamily="2" charset="0"/>
              </a:rPr>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22514" y="1825625"/>
            <a:ext cx="11669485" cy="4351338"/>
          </a:xfrm>
          <a:solidFill>
            <a:srgbClr val="00B0F0"/>
          </a:solidFill>
        </p:spPr>
      </p:pic>
    </p:spTree>
    <p:extLst>
      <p:ext uri="{BB962C8B-B14F-4D97-AF65-F5344CB8AC3E}">
        <p14:creationId xmlns:p14="http://schemas.microsoft.com/office/powerpoint/2010/main" xmlns="" val="375307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6814" y="461387"/>
            <a:ext cx="12192000" cy="7443980"/>
          </a:xfrm>
          <a:prstGeom prst="rect">
            <a:avLst/>
          </a:prstGeom>
        </p:spPr>
      </p:pic>
    </p:spTree>
    <p:extLst>
      <p:ext uri="{BB962C8B-B14F-4D97-AF65-F5344CB8AC3E}">
        <p14:creationId xmlns:p14="http://schemas.microsoft.com/office/powerpoint/2010/main" xmlns="" val="397790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t>
            </a:r>
            <a:r>
              <a:rPr lang="en-US" sz="6600" dirty="0" smtClean="0"/>
              <a:t>Study Action</a:t>
            </a:r>
            <a:endParaRPr lang="en-US" sz="66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74320" y="1798320"/>
            <a:ext cx="11917680" cy="5323662"/>
          </a:xfrm>
        </p:spPr>
      </p:pic>
    </p:spTree>
    <p:extLst>
      <p:ext uri="{BB962C8B-B14F-4D97-AF65-F5344CB8AC3E}">
        <p14:creationId xmlns:p14="http://schemas.microsoft.com/office/powerpoint/2010/main" xmlns="" val="2029839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850612"/>
            <a:ext cx="7696200" cy="707886"/>
          </a:xfrm>
          <a:prstGeom prst="rect">
            <a:avLst/>
          </a:prstGeom>
          <a:solidFill>
            <a:srgbClr val="FF0000"/>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BD" sz="4000" dirty="0" smtClean="0">
                <a:latin typeface="NikoshBAN" pitchFamily="2" charset="0"/>
                <a:cs typeface="NikoshBAN" pitchFamily="2" charset="0"/>
              </a:rPr>
              <a:t>১. নগদ ৫০০০০ টাকা নিয়ে ব্যবসায় শুরু করেন।</a:t>
            </a:r>
            <a:endParaRPr lang="en-US" sz="4000" dirty="0">
              <a:latin typeface="NikoshBAN" pitchFamily="2" charset="0"/>
              <a:cs typeface="NikoshBAN" pitchFamily="2" charset="0"/>
            </a:endParaRPr>
          </a:p>
        </p:txBody>
      </p:sp>
      <p:pic>
        <p:nvPicPr>
          <p:cNvPr id="3" name="table"/>
          <p:cNvPicPr>
            <a:picLocks noChangeAspect="1"/>
          </p:cNvPicPr>
          <p:nvPr/>
        </p:nvPicPr>
        <p:blipFill>
          <a:blip r:embed="rId2"/>
          <a:stretch>
            <a:fillRect/>
          </a:stretch>
        </p:blipFill>
        <p:spPr>
          <a:xfrm>
            <a:off x="341194" y="1558498"/>
            <a:ext cx="11518710" cy="3789899"/>
          </a:xfrm>
          <a:prstGeom prst="rect">
            <a:avLst/>
          </a:prstGeom>
          <a:solidFill>
            <a:srgbClr val="FFFF00"/>
          </a:solidFill>
        </p:spPr>
      </p:pic>
      <p:sp>
        <p:nvSpPr>
          <p:cNvPr id="4" name="TextBox 3"/>
          <p:cNvSpPr txBox="1"/>
          <p:nvPr/>
        </p:nvSpPr>
        <p:spPr>
          <a:xfrm>
            <a:off x="2057400" y="5422612"/>
            <a:ext cx="8077200" cy="584775"/>
          </a:xfrm>
          <a:prstGeom prst="rect">
            <a:avLst/>
          </a:prstGeom>
          <a:solidFill>
            <a:srgbClr val="00B0F0"/>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BD" sz="3200" dirty="0" smtClean="0">
                <a:latin typeface="NikoshBAN" pitchFamily="2" charset="0"/>
                <a:cs typeface="NikoshBAN" pitchFamily="2" charset="0"/>
              </a:rPr>
              <a:t>সম্পদ (নগদ টাকা) বৃদ্ধি ও মালিকানা স্বত্ব বৃধি পেয়েছে।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xmlns="" val="357601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normAutofit/>
          </a:bodyPr>
          <a:lstStyle/>
          <a:p>
            <a:pPr algn="ctr"/>
            <a:r>
              <a:rPr lang="bn-BD" dirty="0">
                <a:solidFill>
                  <a:srgbClr val="FF0000"/>
                </a:solidFill>
                <a:latin typeface="NikoshBAN" pitchFamily="2" charset="0"/>
                <a:cs typeface="NikoshBAN" pitchFamily="2" charset="0"/>
              </a:rPr>
              <a:t>জোড়ায় কাজ</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6" name="Content Placeholder 5"/>
          <p:cNvSpPr>
            <a:spLocks noGrp="1"/>
          </p:cNvSpPr>
          <p:nvPr>
            <p:ph idx="1"/>
          </p:nvPr>
        </p:nvSpPr>
        <p:spPr/>
        <p:txBody>
          <a:bodyPr/>
          <a:lstStyle/>
          <a:p>
            <a:endParaRPr lang="en-US" dirty="0"/>
          </a:p>
        </p:txBody>
      </p:sp>
      <p:sp>
        <p:nvSpPr>
          <p:cNvPr id="3" name="Rectangle 2"/>
          <p:cNvSpPr/>
          <p:nvPr/>
        </p:nvSpPr>
        <p:spPr>
          <a:xfrm>
            <a:off x="0" y="2442948"/>
            <a:ext cx="12096465" cy="2062103"/>
          </a:xfrm>
          <a:prstGeom prst="rect">
            <a:avLst/>
          </a:prstGeom>
          <a:solidFill>
            <a:schemeClr val="accent4">
              <a:lumMod val="40000"/>
              <a:lumOff val="60000"/>
            </a:schemeClr>
          </a:solidFill>
        </p:spPr>
        <p:txBody>
          <a:bodyPr wrap="square">
            <a:spAutoFit/>
          </a:bodyPr>
          <a:lstStyle/>
          <a:p>
            <a:r>
              <a:rPr lang="bn-BD" sz="3200" dirty="0">
                <a:latin typeface="NikoshBAN" pitchFamily="2" charset="0"/>
                <a:cs typeface="NikoshBAN" pitchFamily="2" charset="0"/>
              </a:rPr>
              <a:t>১. নগদ ৭০০০০ টাকা নিয়ে ব্যবসায় শুরু করেন, ২ . ধারে আসবাবপত্র ক্রয় ৩০০০০ টাকা, ৩. পাওনাদারকে পরিশোধ করা হল ৭০০০ টাকা, ৪. নগদে বেতন পরিশোধ ৯০০০ টাকা, ৫. নগদে আসবাবপত্র ক্রয় ৪০০০০ টাকা,৬. মালিক নিজের অর্থ দিয়ে ব্যবসায়ের ঋণ পরিশোধ ৩৫০০০ টাকা, ৭. বাকিতে পণ্য ক্রয় ৫৫০০০ টাকা। </a:t>
            </a:r>
            <a:endParaRPr lang="en-US" sz="3200" dirty="0">
              <a:latin typeface="NikoshBAN" pitchFamily="2" charset="0"/>
              <a:cs typeface="NikoshBAN" pitchFamily="2" charset="0"/>
            </a:endParaRPr>
          </a:p>
        </p:txBody>
      </p:sp>
      <p:sp>
        <p:nvSpPr>
          <p:cNvPr id="4" name="TextBox 3"/>
          <p:cNvSpPr txBox="1"/>
          <p:nvPr/>
        </p:nvSpPr>
        <p:spPr>
          <a:xfrm>
            <a:off x="137160" y="5975184"/>
            <a:ext cx="11475720" cy="584775"/>
          </a:xfrm>
          <a:prstGeom prst="rect">
            <a:avLst/>
          </a:prstGeom>
          <a:solidFill>
            <a:srgbClr val="FF0000"/>
          </a:solidFill>
        </p:spPr>
        <p:txBody>
          <a:bodyPr wrap="square" rtlCol="0">
            <a:spAutoFit/>
          </a:bodyPr>
          <a:lstStyle/>
          <a:p>
            <a:pPr algn="ctr"/>
            <a:r>
              <a:rPr lang="bn-BD" sz="3200" dirty="0">
                <a:latin typeface="NikoshBAN" pitchFamily="2" charset="0"/>
                <a:cs typeface="NikoshBAN" pitchFamily="2" charset="0"/>
              </a:rPr>
              <a:t>উপরোক্ত লেনদেন দ্বারা উপযুক্ত ছকে হিসাব সমীকরণের উপাদানগুলোর পরিবর্তন দেখাও</a:t>
            </a:r>
            <a:r>
              <a:rPr lang="bn-BD" dirty="0">
                <a:latin typeface="NikoshBAN" pitchFamily="2" charset="0"/>
                <a:cs typeface="NikoshBAN" pitchFamily="2" charset="0"/>
              </a:rPr>
              <a:t>।   </a:t>
            </a:r>
            <a:endParaRPr lang="en-US" dirty="0">
              <a:latin typeface="NikoshBAN" pitchFamily="2" charset="0"/>
              <a:cs typeface="NikoshBAN" pitchFamily="2" charset="0"/>
            </a:endParaRPr>
          </a:p>
        </p:txBody>
      </p:sp>
    </p:spTree>
    <p:extLst>
      <p:ext uri="{BB962C8B-B14F-4D97-AF65-F5344CB8AC3E}">
        <p14:creationId xmlns:p14="http://schemas.microsoft.com/office/powerpoint/2010/main" xmlns="" val="59541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0" nodeType="clickEffect">
                                  <p:stCondLst>
                                    <p:cond delay="0"/>
                                  </p:stCondLst>
                                  <p:childTnLst>
                                    <p:anim calcmode="lin" valueType="num">
                                      <p:cBhvr additive="base">
                                        <p:cTn id="11" dur="500"/>
                                        <p:tgtEl>
                                          <p:spTgt spid="3"/>
                                        </p:tgtEl>
                                        <p:attrNameLst>
                                          <p:attrName>ppt_x</p:attrName>
                                        </p:attrNameLst>
                                      </p:cBhvr>
                                      <p:tavLst>
                                        <p:tav tm="0">
                                          <p:val>
                                            <p:strVal val="ppt_x"/>
                                          </p:val>
                                        </p:tav>
                                        <p:tav tm="100000">
                                          <p:val>
                                            <p:strVal val="ppt_x"/>
                                          </p:val>
                                        </p:tav>
                                      </p:tavLst>
                                    </p:anim>
                                    <p:anim calcmode="lin" valueType="num">
                                      <p:cBhvr additive="base">
                                        <p:cTn id="12" dur="500"/>
                                        <p:tgtEl>
                                          <p:spTgt spid="3"/>
                                        </p:tgtEl>
                                        <p:attrNameLst>
                                          <p:attrName>ppt_y</p:attrName>
                                        </p:attrNameLst>
                                      </p:cBhvr>
                                      <p:tavLst>
                                        <p:tav tm="0">
                                          <p:val>
                                            <p:strVal val="ppt_y"/>
                                          </p:val>
                                        </p:tav>
                                        <p:tav tm="100000">
                                          <p:val>
                                            <p:strVal val="1+ppt_h/2"/>
                                          </p:val>
                                        </p:tav>
                                      </p:tavLst>
                                    </p:anim>
                                    <p:set>
                                      <p:cBhvr>
                                        <p:cTn id="13" dur="1" fill="hold">
                                          <p:stCondLst>
                                            <p:cond delay="499"/>
                                          </p:stCondLst>
                                        </p:cTn>
                                        <p:tgtEl>
                                          <p:spTgt spid="3"/>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0"/>
            <a:ext cx="9723120" cy="1249679"/>
          </a:xfrm>
          <a:solidFill>
            <a:srgbClr val="FF0000"/>
          </a:solidFill>
        </p:spPr>
        <p:txBody>
          <a:bodyPr>
            <a:normAutofit fontScale="90000"/>
          </a:bodyPr>
          <a:lstStyle/>
          <a:p>
            <a:r>
              <a:rPr lang="bn-BD" dirty="0">
                <a:latin typeface="NikoshBAN" pitchFamily="2" charset="0"/>
                <a:cs typeface="NikoshBAN" pitchFamily="2" charset="0"/>
              </a:rPr>
              <a:t>হিসাব সমীকরণের উপাদানগুলোর ওপর লেনদেনের প্রভাবঃ</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Rectangle 2"/>
          <p:cNvSpPr/>
          <p:nvPr/>
        </p:nvSpPr>
        <p:spPr>
          <a:xfrm>
            <a:off x="152400" y="1249680"/>
            <a:ext cx="12039600" cy="2062103"/>
          </a:xfrm>
          <a:prstGeom prst="rect">
            <a:avLst/>
          </a:prstGeom>
        </p:spPr>
        <p:txBody>
          <a:bodyPr wrap="square">
            <a:spAutoFit/>
          </a:bodyPr>
          <a:lstStyle/>
          <a:p>
            <a:pPr algn="ctr"/>
            <a:r>
              <a:rPr lang="bn-BD" sz="3200" dirty="0">
                <a:latin typeface="NikoshBAN" pitchFamily="2" charset="0"/>
                <a:cs typeface="NikoshBAN" pitchFamily="2" charset="0"/>
              </a:rPr>
              <a:t>মি. দীপকের ২০১৫ সালের জানুয়ারি মাসের লেনদেনগুলো নিম্নরূপঃ</a:t>
            </a:r>
          </a:p>
          <a:p>
            <a:pPr algn="ctr"/>
            <a:r>
              <a:rPr lang="bn-BD" sz="3200" dirty="0">
                <a:latin typeface="NikoshBAN" pitchFamily="2" charset="0"/>
                <a:cs typeface="NikoshBAN" pitchFamily="2" charset="0"/>
              </a:rPr>
              <a:t>জানুয়ারি- ১. আইনি পেশায় ৭৫০০০ টাকা বিনিয়োগ করা হল।</a:t>
            </a:r>
          </a:p>
          <a:p>
            <a:pPr algn="ctr"/>
            <a:r>
              <a:rPr lang="bn-BD" sz="3200" dirty="0">
                <a:latin typeface="NikoshBAN" pitchFamily="2" charset="0"/>
                <a:cs typeface="NikoshBAN" pitchFamily="2" charset="0"/>
              </a:rPr>
              <a:t>জানুয়ারি- ২. ধারে অফিস যন্ত্রপাতি ক্রয় করা হল ১৫০০০০ টাকা।</a:t>
            </a:r>
          </a:p>
          <a:p>
            <a:pPr algn="ctr"/>
            <a:r>
              <a:rPr lang="bn-BD" sz="3200" dirty="0">
                <a:latin typeface="NikoshBAN" pitchFamily="2" charset="0"/>
                <a:cs typeface="NikoshBAN" pitchFamily="2" charset="0"/>
              </a:rPr>
              <a:t>জানুয়ারি- ৩. কর্মচারীর বেতন প্রদান ৭০০০ টাকা।    </a:t>
            </a:r>
            <a:endParaRPr lang="en-US" sz="3200" dirty="0">
              <a:latin typeface="NikoshBAN" pitchFamily="2" charset="0"/>
              <a:cs typeface="NikoshBAN" pitchFamily="2" charset="0"/>
            </a:endParaRPr>
          </a:p>
        </p:txBody>
      </p:sp>
      <p:pic>
        <p:nvPicPr>
          <p:cNvPr id="5" name="table"/>
          <p:cNvPicPr>
            <a:picLocks noChangeAspect="1"/>
          </p:cNvPicPr>
          <p:nvPr/>
        </p:nvPicPr>
        <p:blipFill>
          <a:blip r:embed="rId2"/>
          <a:stretch>
            <a:fillRect/>
          </a:stretch>
        </p:blipFill>
        <p:spPr>
          <a:xfrm>
            <a:off x="152400" y="3311783"/>
            <a:ext cx="11658600" cy="3546217"/>
          </a:xfrm>
          <a:prstGeom prst="rect">
            <a:avLst/>
          </a:prstGeom>
          <a:solidFill>
            <a:schemeClr val="accent4">
              <a:lumMod val="60000"/>
              <a:lumOff val="40000"/>
            </a:schemeClr>
          </a:solidFill>
        </p:spPr>
      </p:pic>
    </p:spTree>
    <p:extLst>
      <p:ext uri="{BB962C8B-B14F-4D97-AF65-F5344CB8AC3E}">
        <p14:creationId xmlns:p14="http://schemas.microsoft.com/office/powerpoint/2010/main" xmlns="" val="4125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245</Words>
  <Application>Microsoft Office PowerPoint</Application>
  <PresentationFormat>Custom</PresentationFormat>
  <Paragraphs>33</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Well Come</vt:lpstr>
      <vt:lpstr>                                 পরিচিতি  </vt:lpstr>
      <vt:lpstr>                                লেনদেন </vt:lpstr>
      <vt:lpstr>    ACCOUNTING          CIRCLE </vt:lpstr>
      <vt:lpstr>Slide 5</vt:lpstr>
      <vt:lpstr>                                  Study Action</vt:lpstr>
      <vt:lpstr>Slide 7</vt:lpstr>
      <vt:lpstr>জোড়ায় কাজ </vt:lpstr>
      <vt:lpstr>হিসাব সমীকরণের উপাদানগুলোর ওপর লেনদেনের প্রভাবঃ </vt:lpstr>
      <vt:lpstr>                              Working Way </vt:lpstr>
      <vt:lpstr>Proper Teach Way</vt:lpstr>
      <vt:lpstr>Slide 12</vt:lpstr>
      <vt:lpstr>THANKS 2 ALL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MORSHED</cp:lastModifiedBy>
  <cp:revision>39</cp:revision>
  <dcterms:created xsi:type="dcterms:W3CDTF">2016-02-28T08:38:13Z</dcterms:created>
  <dcterms:modified xsi:type="dcterms:W3CDTF">2021-01-05T13:56:47Z</dcterms:modified>
</cp:coreProperties>
</file>