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5" r:id="rId4"/>
    <p:sldId id="261" r:id="rId5"/>
    <p:sldId id="262" r:id="rId6"/>
    <p:sldId id="264" r:id="rId7"/>
    <p:sldId id="258" r:id="rId8"/>
    <p:sldId id="288" r:id="rId9"/>
    <p:sldId id="294" r:id="rId10"/>
    <p:sldId id="276" r:id="rId11"/>
    <p:sldId id="296" r:id="rId12"/>
    <p:sldId id="295" r:id="rId13"/>
    <p:sldId id="289" r:id="rId14"/>
    <p:sldId id="303" r:id="rId15"/>
    <p:sldId id="300" r:id="rId16"/>
    <p:sldId id="308" r:id="rId17"/>
    <p:sldId id="301" r:id="rId18"/>
    <p:sldId id="304" r:id="rId19"/>
    <p:sldId id="305" r:id="rId20"/>
    <p:sldId id="299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23C-5EEC-475E-99DF-99CFF802523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71078-1875-4277-9A21-ECBD26EB6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1078-1875-4277-9A21-ECBD26EB6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47F6-C6BD-453A-9AFB-139CDEAB42C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3.jpg"/><Relationship Id="rId3" Type="http://schemas.openxmlformats.org/officeDocument/2006/relationships/image" Target="../media/image13.pn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9.jpeg"/><Relationship Id="rId5" Type="http://schemas.openxmlformats.org/officeDocument/2006/relationships/image" Target="../media/image9.png"/><Relationship Id="rId10" Type="http://schemas.openxmlformats.org/officeDocument/2006/relationships/image" Target="../media/image18.jpg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1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কাজ-১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8128" y="2450814"/>
            <a:ext cx="81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ঔপন্যাসিক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3108" y="1377732"/>
            <a:ext cx="110257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গ্রাম। এই গ্রামেই এক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চাচি আর চাচাতো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কু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ন্তি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কুলে আপন বলতে কেউ নেই। তবে আজ না থাকলেও একদিন ছিল। সে বছর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 কথা। বাবা-মা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এক ভাই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ব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ছিল পিঠাপিঠি এক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 তালেব আর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শিলু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।এই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ভাই-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নদের নি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ভালোই কাটছিল তার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একরাতে সব শেষ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গেল।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 সবাই। ভাগ্যক্রমে বেঁচে গেল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চাচির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en-US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মিলেছিল। কিন্তু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দ্র্যে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 তুললে বুধা সেই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 সেই থেকে বুধা একা। যখন যেখানে খুশি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কাটা</a:t>
            </a:r>
            <a:r>
              <a:rPr lang="en-US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খুশি তাই করে। যখন যা জোটে তাই 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ক্ষুন্নিবৃত্তি করে। </a:t>
            </a:r>
            <a:endParaRPr lang="en-US" sz="3200" dirty="0" smtClean="0">
              <a:solidFill>
                <a:srgbClr val="3737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92882"/>
            <a:ext cx="52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9106" y="802837"/>
            <a:ext cx="11253788" cy="458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আর হাটবাজার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 তার বিচরণক্ষেত্র। চেনাজানা সব মানুষ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 তার আপনজন। এভাবে দিন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আসে। কিন্তু একদিন ঐ গ্রামে মিলিটারি ঢুকে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 বাজারের দোকানপাট।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স্মি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বুধা, কেন মিলিটারিরা এমন করল? কী এমন অপরাধ করেছে বাংলাদেশের মানুষ? </a:t>
            </a:r>
            <a:endParaRPr lang="en-US" sz="3600" dirty="0" smtClean="0">
              <a:solidFill>
                <a:srgbClr val="3737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ভীষণ ক্ষুব্ধ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সে। ভাবল ,এর প্রতিকার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দরকার। প্রতিশোধ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দরকার। বুঝতে তার অসুবিধা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 মুক্তিযুদ্ধ শুরু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কিন্তু মুক্তিযুদ্ধ কী, তা সে 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ঝেই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তবে এটা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ঐ মিলিটারিরা বিদেশি। বাংলাদেশের মানুষ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7675" y="580784"/>
            <a:ext cx="11296650" cy="569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জরুরি। শুধু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এদের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করছে, তাদের বিরুদ্ধে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হবে। অন্যদের মতো 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ছে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 না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।কিন্তু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 ছোট,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কী করে? </a:t>
            </a:r>
            <a:endParaRPr lang="en-US" sz="3600" dirty="0" smtClean="0">
              <a:solidFill>
                <a:srgbClr val="3737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দ্ধা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 ও মিঠু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 আঁধারে গ্রামে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বুধাকে বলল স্কুলের মিলিটারি ক্যাম্পটা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 হবে। মুক্তিযুদ্ধে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পড়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বুধা। প্রথমে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 কমিটির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রম্যান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আহাদ মুন্সির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 রাজাকার কমান্ডারের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দিল। বাপ-মা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কেউ 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 একটা সন্দেহ করল না। তারপর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দ্ধাদের নেতা শিল্পী শাহাবুদ্দিন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মাইন পেতে ক্যাম্পটা উ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600" dirty="0" err="1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দা</a:t>
            </a:r>
            <a:r>
              <a:rPr lang="en-US" sz="3600" dirty="0" err="1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 নিলেন। 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6237" y="646685"/>
            <a:ext cx="11439526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বাঙ্কার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খোঁড়বার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কৌশলে সে তার ভেতর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মাইন পুঁতে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 এলো নদীর ধারে।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 করছিলেন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শাহাবুদ্দিন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সহ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দ্ধারা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মাহেন্দ্রক্ষণ। পাকিস্তানি সেনারা বাঙ্কারে ঢুকতেই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ক্যাম্পটা মাইনের বিস্ফোরণে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গেল। শীতে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 শাহাবুদ্দিন,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 সেই শব্দ। তাদের অভিযান সফল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সরে গেল নিরাপদ দূরত্বে। সংক্ষেপে এই হচ্ছে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সাহসী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মুক্তি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দ্ধার কাহি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solidFill>
                <a:srgbClr val="3737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 অসুবিধা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উপন্যাসটি ১৯৭১ সালের মুক্তিযুদ্ধের পটভূমিতে রচিত।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আখ্যানভা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প্লটটিকে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চমৎকারভাবে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তুলেছেন সেলিনা </a:t>
            </a:r>
            <a:r>
              <a:rPr lang="en-US" sz="3600" dirty="0" err="1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as-IN" sz="3600" dirty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শুরুটা এ </a:t>
            </a:r>
            <a:r>
              <a:rPr lang="as-IN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solidFill>
                  <a:srgbClr val="373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4115" y="889843"/>
            <a:ext cx="11103769" cy="477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হালে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আ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সু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য্যি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সমান। হাটে-মাঠে ঘুরে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বেড়া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 ঘুরতে যে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হিসেব রাখে না। ওর কাছে পূর্ব-পশ্চিম, উত্তর-দক্ষিণ সব সমান। মনে করে যেদিকে চোখ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সেদিকেই ওর জন্যে রাস্তা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কাকতাড়ু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চরিত্র বুধার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কথা। এরপর বুধার চরিত্রটিকে ধীরে ধীরে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তুলেছেন সেলিনা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বুধা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হলেও অসীম সাহস আর মানবিক গুণাবলির অধিকারী সে।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মানুষের প্রতি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মমত্ব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বিদেশি মিলিটারিদের প্রতি ঘৃণা,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দেশাত্ম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চরিত্রের প্রধান বৈশিষ্ট্য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খুবই স্বাভাবিক 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আচার-আচরণ। দেশকে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 ধীরে ধীরে সে মুক্তিযোদ্ধা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2671" y="271725"/>
            <a:ext cx="11346657" cy="63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মিলি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 এক অনবদ্য কাহিনী এটি। ঔপন্যাসিক এর চরিত্রগুলোকে, বিশেষ করে বুধার চরিত্রটি এ লক্ষ্যেই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তুলেছেন।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প্রধান চরিত্র বুধা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বুধাকে ঘিরেই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উঠেছে এর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কাহি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সাহসী।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গল্প শোনেনি।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তা-ই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জানে না। বাবা-মা, ভাই-বোন মারা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কথা মনে হলে তার আর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থাকে না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ঁয়ে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 তাকে পাগল বললেও সে আসলে এক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 বালক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একা একা বে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উঠতে গি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 আরও সাহসী 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ওঠে। চাচির বা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ছে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এলে তার মধ্যে মুক্তির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 জাগে। একা একা থাকতে থাকতে সে স্বাধীন মানুষ হিসেবে 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হতে থাকে। ঔপন্যাসিক এভাবেই 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হীন এক কি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হিসেবে তাকে 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তুলেছেন। এর পরই সে 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মুক্তিযুদ্ধে।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320" y="580784"/>
            <a:ext cx="11257360" cy="569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কমিটি আর রাজাকার কমান্ডারের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ক্যাম্পের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বাঙ্কারে মাইন পেতে রেখে আসে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না। বুধার এই যে সাহসী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ওঠা এবং তারপর মুক্তিযুদ্ধে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দিকটিকে সেলিনা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চমৎকারভাবে তুলে ধরেছেন এই উপন্যাসে।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চরিত্রের এই বিকাশ তাই খুবই স্বাভাবিক বলে 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 তার মুক্তিযুদ্ধে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এভাবেই যৌক্তিক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উঠেছে।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 আরও বেশ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চরিত্র আমরা পাই। তারা খুব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ভূমিকা পালন করেনি। তবে উপন্যাসের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কাহি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তুলতে সাহায্য করেছে। এই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চরিত্রগু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ন্তি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নোলক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হরিকাকু, আহাদ মুন্সি, আলি, মিঠু, ফুলকলি, রাজাকার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দ্দু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দ্ধা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 শাহাবুদ্দিন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0531" y="178110"/>
            <a:ext cx="11310937" cy="650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চরিত্রগু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একজনের প্রভাব এই উপন্যাসে স্পষ্ট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সেই মানুষটি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বুধা অনেক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যখন মুক্তিযুদ্ধের কথা ভেবেছে, তখনই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মতো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আহ্বান বুধাকে উদ্দীপ্ত করেছে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সমগ্র উপন্যাসটি নির্মাণ করতে সেলিনা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এসব চরিত্রের সাহায্য নিতে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তিনি এর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কাহি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পাঠকের কাছে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তুলেছেন।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উপন্যাসটির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ভাষাভঙ্গি, পরিবেশচিত্রণ এবং বর্ণনারীতিও বেশ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ভঙ্গিতে উপন্যাসের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কাহি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তুলেছেন ঔপন্যাসিক সেলিনা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বুধা যে মুক্ত মানুষ, সেটা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যে বর্ণনার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তাও চমকপ্রদ। এ রকম প্রাসঙ্গিক কিছু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পথ ওকে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 হেসে বলে, এই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আমাকে। পথ ওকে দেখে।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 জা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দোকানের বারান্দা আছে, গাছতলা আছে, হাটের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আছে, ঘাটে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আছে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8742" y="398365"/>
            <a:ext cx="11234515" cy="601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সব বেলার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তো কী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লপাকুড়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আছে, নদীর পানি আছে।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 বু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মু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আছে।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বুধা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আপন স্বভাবে স্বাধীন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ওঠা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এই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 তারই ইঙ্গিত।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নির্মম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্যাকাণ্ড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যে বর্বরতার দৃশ্য সে দেখেছে, সেই বর্ণনাও সমান আকর্ষক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গুলি। মুখ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থুব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 চাচা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একসঙ্গে অনেকে।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ধানগাছের আ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উবু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থাকতে পারে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ওর শরীর কাঁপে থরথর করে। হাজার হাজার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লতা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থাকে। 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কাদা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মাখামাখি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4" y="245684"/>
            <a:ext cx="3817208" cy="6455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08" y="245684"/>
            <a:ext cx="3878840" cy="6455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1" y="245685"/>
            <a:ext cx="4116553" cy="6455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8676" y="2042351"/>
            <a:ext cx="9504112" cy="284397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9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524" y="273777"/>
            <a:ext cx="11182352" cy="594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মিলিটারিদের বিরুদ্ধে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 নেও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কথা ভাবে, তখনকার বর্ণনা এ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 algn="just">
              <a:spcAft>
                <a:spcPts val="500"/>
              </a:spcAft>
            </a:pP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পলকহীন সৈনিক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তাকি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ভীষণ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ভাবনায়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গম্ভীর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অদের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 এ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চলে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 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 এসেছিল সেভাবেই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 যাবে।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যেতেই হবে। তবে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রকে কি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্যান্ত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 যেতে 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পৌ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 ঔপন্যাসিক সেলিনা হোসেন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বুধার মধ্য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প্রতিশোধ গ্রহণের কথা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বলেন। এই হচ্ছে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অত্যাচারীর বিরুদ্ধে যে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দাঁড়াতে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প্রতিশোধ গ্রহণ করতে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ভাবনারই প্রকাশ ঘটেছে এই উপন্যাসে। শুধু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নন, একজন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মুক্তিযুদ্ধে অংশগ্রহণ করতে পারে, এ হচ্ছে সেই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কাহি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অবহেলিত, প্রান্তিক এক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স্বাধীনতাসংগ্রামের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গল্প। নতুন প্রজন্মের যারা মুক্তিযুদ্ধ দেখেনি, তারা এই উপন্যাসটি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সম্পর্কে কিছুটা হলেও ধারণা পাবে। উপন্যাসটির সার্থকতা মূলত এখানে।</a:t>
            </a:r>
            <a:endParaRPr lang="as-IN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0" y="185738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কাজ-২(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8145" y="906245"/>
            <a:ext cx="755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আঙ্গিক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গঠনকৌশল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19194"/>
              </p:ext>
            </p:extLst>
          </p:nvPr>
        </p:nvGraphicFramePr>
        <p:xfrm>
          <a:off x="222245" y="2718735"/>
          <a:ext cx="11747506" cy="3672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279"/>
                <a:gridCol w="3500437"/>
                <a:gridCol w="7443790"/>
              </a:tblGrid>
              <a:tr h="5638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বর্ণনা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কাহিনী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আখ্যান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কিশোর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মুক্তিযোদ্ধার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বীরত্ব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চরিত্র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বুধা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চরিত্র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চরিত্র-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কুন্তি,শাহাবুদ্দিন,আহাদ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মুন্সি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…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দৃশ্য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মুক্তিযুদ্ধের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পটভূমিতে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রচিত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বর্ণনাভঙ্গি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আকর্ষণীয়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,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অন্তরঙ্গ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চমকপ্রদ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সহজ-সরল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প্রাঞ্জল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ঔপন্যাসিকের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জীবনভাবনা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বুধার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‘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প্রতিশোধ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5630" y="1969653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8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88457" y="253723"/>
            <a:ext cx="650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744" y="1030666"/>
            <a:ext cx="100226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কুদ্দুস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শাহাবুদ্দিন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কমান্ডারের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ফুলকলি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১৯৪৭		খ. ১৯৫২		গ. ১৯৬৬		ঘ. ১৯৭১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শাহাবুদ্দিন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হরিকাকু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মিঠু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আগুনপাখি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হাঙর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লালসালু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0" y="1571625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586913" y="258603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0176" y="350043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1" y="4514850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72288" y="550068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61" y="2171701"/>
            <a:ext cx="1173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বহির্ভুত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3200" b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7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12249380" cy="6858000"/>
            <a:chOff x="0" y="0"/>
            <a:chExt cx="1224938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559" y="173331"/>
              <a:ext cx="1999877" cy="29998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928" y="162478"/>
              <a:ext cx="2015475" cy="30106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9595" y="3291551"/>
              <a:ext cx="1972405" cy="33828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982" y="3293165"/>
              <a:ext cx="2081578" cy="33812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9" t="5279" r="10641" b="5344"/>
            <a:stretch/>
          </p:blipFill>
          <p:spPr>
            <a:xfrm>
              <a:off x="4137375" y="128936"/>
              <a:ext cx="2120184" cy="30251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699" y="3293165"/>
              <a:ext cx="1985325" cy="33980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8024" y="160768"/>
              <a:ext cx="1991356" cy="29933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47" y="3309986"/>
              <a:ext cx="2036915" cy="33812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042" y="3314737"/>
              <a:ext cx="1954919" cy="33765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666" y="100012"/>
              <a:ext cx="1880295" cy="304323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29" y="100012"/>
              <a:ext cx="2092226" cy="304323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559" y="3281249"/>
              <a:ext cx="2042369" cy="339319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403020" y="1353351"/>
            <a:ext cx="759061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2806" y="3057526"/>
            <a:ext cx="5900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মিহির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mrbarua80@gmail.com</a:t>
            </a:r>
            <a:endParaRPr lang="en-US" sz="3200" b="1" dirty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54" y="1071528"/>
            <a:ext cx="1450441" cy="14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3208" y="1905506"/>
            <a:ext cx="3412330" cy="3046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৯ম-১০ম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০৩ /০১/ ২০২১  </a:t>
            </a:r>
          </a:p>
          <a:p>
            <a:pPr algn="ctr"/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45" y="1905506"/>
            <a:ext cx="2286494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220803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9931" y="5467892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7141" y="1211236"/>
            <a:ext cx="10257717" cy="3850997"/>
            <a:chOff x="249036" y="1299177"/>
            <a:chExt cx="10257717" cy="38509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36" y="1299179"/>
              <a:ext cx="2647559" cy="38509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595" y="1299178"/>
              <a:ext cx="2337622" cy="38509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1" t="5121" r="10600" b="4879"/>
            <a:stretch/>
          </p:blipFill>
          <p:spPr>
            <a:xfrm>
              <a:off x="5234218" y="1299178"/>
              <a:ext cx="2690562" cy="38509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423" y="1299177"/>
              <a:ext cx="2567330" cy="3850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3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9931" y="542926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2484" y="2014538"/>
            <a:ext cx="67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ঔপন্যাসিক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940" y="1845022"/>
            <a:ext cx="10856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‘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‘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383" y="1661542"/>
            <a:ext cx="11164493" cy="435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১৪ জুন রাজশাহীতে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 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শাররফ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 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মন্নেসা বকুল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চতুর্থ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লেখালেখিঃ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১৯৬০-এর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দশকে রাজশাহী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সূচনা।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তেত্রিশ,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টদের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পঁচিশ।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 জগৎ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মানুষ, তার সংস্কৃতি 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সমকালের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রাজনৈতিক দ্বন্দ্ব-সংকটের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মুক্তিযুদ্ধের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endParaRPr lang="as-IN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24" y="188657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as-IN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 ও ঔপন্যাসিক পরিচিতি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9477375" y="511822"/>
            <a:ext cx="2324100" cy="298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4262" y="724946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8843962" y="209550"/>
            <a:ext cx="3057526" cy="3930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4812" y="510266"/>
            <a:ext cx="10982326" cy="563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ও উপন্যাস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ফরাসি, হিন্দি, জাপানি,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ফিনিশ, উর্দু, আরবি, মালে,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বেশ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বেশ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বিশ্ববিদ্যাল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 পাঠ্যসূচিভুক্ত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হাঙর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ঘরবসতি, নীল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য়ূরের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যৌবন,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র্ণছবির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মগ্নতা, যমুনা নদীর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মুশা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ভূমি ও কুসুম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পদক, বাংলা একাডেমি সাহিত্য পুরস্কারসহ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প্রধান প্রধান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চৌধুরী আন্তর্জাতিক স্মৃতি পুরস্কার (ভারত)।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কলকাতার রবীন্দ্রভারতী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সম্মানসূচক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উপাধিতে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করে। কর্মজীবনে তিনি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একাডেমির পরিচালক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২০১৮ সালে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পু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রস্কার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এখন সার্বক্ষণিকভাবে লেখালেখি, নারী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 মানবাধিকার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1932</Words>
  <Application>Microsoft Office PowerPoint</Application>
  <PresentationFormat>Widescreen</PresentationFormat>
  <Paragraphs>101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cv</cp:lastModifiedBy>
  <cp:revision>59</cp:revision>
  <dcterms:created xsi:type="dcterms:W3CDTF">2020-07-27T17:43:27Z</dcterms:created>
  <dcterms:modified xsi:type="dcterms:W3CDTF">2021-01-04T19:42:25Z</dcterms:modified>
</cp:coreProperties>
</file>