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0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16" name="Picture 15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527"/>
            <a:ext cx="8464940" cy="61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osesp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62399"/>
            <a:ext cx="2640598" cy="2583005"/>
          </a:xfrm>
          <a:prstGeom prst="rect">
            <a:avLst/>
          </a:prstGeom>
        </p:spPr>
      </p:pic>
      <p:pic>
        <p:nvPicPr>
          <p:cNvPr id="18" name="Picture 17" descr="rosesp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2430403" cy="2583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20916" y="372173"/>
            <a:ext cx="3945257" cy="13024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</a:rPr>
              <a:t>স্বাগতম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8512"/>
            <a:ext cx="2133600" cy="1538176"/>
          </a:xfrm>
          <a:prstGeom prst="rect">
            <a:avLst/>
          </a:prstGeom>
        </p:spPr>
      </p:pic>
      <p:pic>
        <p:nvPicPr>
          <p:cNvPr id="21" name="Picture 20" descr="rosesp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21" y="2895600"/>
            <a:ext cx="2171698" cy="2583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14789"/>
            <a:ext cx="2133600" cy="15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3334 0.21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222 L 0.34167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84582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যাকাত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ব্যয়ের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খাত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সমূহ</a:t>
            </a:r>
            <a:r>
              <a:rPr lang="en-US" sz="3600" b="1" dirty="0" smtClean="0">
                <a:solidFill>
                  <a:srgbClr val="FFFF00"/>
                </a:solidFill>
              </a:rPr>
              <a:t> 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Picture 3" descr="C:\Users\Shahadout Hossain\Downloads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19400"/>
            <a:ext cx="837507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0999" y="2895600"/>
            <a:ext cx="8382001" cy="1905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এ </a:t>
            </a:r>
            <a:r>
              <a:rPr lang="en-US" sz="2000" dirty="0" err="1" smtClean="0">
                <a:solidFill>
                  <a:srgbClr val="002060"/>
                </a:solidFill>
              </a:rPr>
              <a:t>সদকা</a:t>
            </a:r>
            <a:r>
              <a:rPr lang="en-US" sz="2000" dirty="0" smtClean="0">
                <a:solidFill>
                  <a:srgbClr val="002060"/>
                </a:solidFill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</a:rPr>
              <a:t>যাকাত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</a:rPr>
              <a:t>তো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ফকির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মিসকিনদের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যারা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সদকার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কাজের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নিয়োজিত</a:t>
            </a:r>
            <a:r>
              <a:rPr lang="en-US" sz="2000" dirty="0" smtClean="0">
                <a:solidFill>
                  <a:srgbClr val="002060"/>
                </a:solidFill>
              </a:rPr>
              <a:t> ,</a:t>
            </a:r>
            <a:r>
              <a:rPr lang="en-US" sz="20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যাদের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উদ্দেশ্য,দাস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মুক্তির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জন্যে</a:t>
            </a:r>
            <a:r>
              <a:rPr lang="en-US" sz="2000" dirty="0" smtClean="0">
                <a:solidFill>
                  <a:srgbClr val="002060"/>
                </a:solidFill>
              </a:rPr>
              <a:t>,  </a:t>
            </a:r>
            <a:r>
              <a:rPr lang="en-US" sz="2000" dirty="0" err="1" smtClean="0">
                <a:solidFill>
                  <a:srgbClr val="002060"/>
                </a:solidFill>
              </a:rPr>
              <a:t>ঋণ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গ্রস্থদের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জন্যে,আল্লাহর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পথে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মুসাফিরদের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আল্লাহ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তায়ালার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পক্ষ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থেকে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ফরয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বিধান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আল্লাহ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সর্বজ্ঞ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প্রজ্ঞাময়</a:t>
            </a:r>
            <a:r>
              <a:rPr lang="en-US" sz="2000" dirty="0" smtClean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 ( </a:t>
            </a:r>
            <a:r>
              <a:rPr lang="en-US" sz="2000" dirty="0" err="1" smtClean="0">
                <a:solidFill>
                  <a:srgbClr val="002060"/>
                </a:solidFill>
              </a:rPr>
              <a:t>সুরা</a:t>
            </a:r>
            <a:r>
              <a:rPr lang="en-US" sz="2000" dirty="0" smtClean="0">
                <a:solidFill>
                  <a:srgbClr val="002060"/>
                </a:solidFill>
              </a:rPr>
              <a:t> আত-তাওবা-৬০) 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Shahadout Hossain\Desktop\454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3000"/>
            <a:ext cx="8382000" cy="1676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Shahadout Hossain\Downloads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153"/>
            <a:ext cx="4229100" cy="27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hahadout Hossain\Downloads\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81000"/>
            <a:ext cx="42291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hahadout Hossain\Downloads\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0" y="3171825"/>
            <a:ext cx="398073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81200" y="446952"/>
            <a:ext cx="1360342" cy="54364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ফকির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2590800"/>
            <a:ext cx="1360342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মিসকিন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3035" y="3238500"/>
            <a:ext cx="1905000" cy="381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আমেলিন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hahadout Hossain\Downloads\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70" y="3238500"/>
            <a:ext cx="426012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615326" y="3371850"/>
            <a:ext cx="1924050" cy="495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নওমুসলিম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C:\Users\Shahadout Hossain\Downloads\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89312"/>
            <a:ext cx="4267200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19400" y="5867400"/>
            <a:ext cx="1676399" cy="495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মুজাহিদ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hahadout Hossain\Downloads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24" y="381000"/>
            <a:ext cx="4234976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57867" y="2857500"/>
            <a:ext cx="1924050" cy="495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ঋণগ্রস্থ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ব্যাক্তি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Shahadout Hossain\Downloads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54400"/>
            <a:ext cx="40894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07200" y="3657600"/>
            <a:ext cx="1924050" cy="495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মুসাফির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16171"/>
            <a:ext cx="4274024" cy="2988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28750" y="2700551"/>
            <a:ext cx="1924050" cy="5760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কৃতদাস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8458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en-US" sz="4400" b="1" dirty="0" err="1" smtClean="0"/>
              <a:t>যাকাত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ফরয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হওয়ার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শর্ত</a:t>
            </a:r>
            <a:r>
              <a:rPr lang="en-US" sz="4400" b="1" dirty="0" smtClean="0"/>
              <a:t>  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447800"/>
            <a:ext cx="25146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মুসলমান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হওয়া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1447800"/>
            <a:ext cx="2362200" cy="1295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প্রাপ্ত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বয়স্ক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হওয়া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2976349"/>
            <a:ext cx="3137848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সুস্থ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মস্তিষ্ক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সম্পন্ন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</a:rPr>
              <a:t>হওয়া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7400" y="4511722"/>
            <a:ext cx="2819400" cy="1295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নিসাব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পরিমাণ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মালের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মালিক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হওয়া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400" y="4572000"/>
            <a:ext cx="24765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ঋণ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গ্রস্থ্য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হওয়া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76900" y="1447800"/>
            <a:ext cx="3009900" cy="1295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পূর্ণ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স্বাধীন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হওয়া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2942230"/>
            <a:ext cx="4312124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সম্পদের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স্থায়ীত্ত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বছর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পূর্ণ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হওয়া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4572000"/>
            <a:ext cx="2819400" cy="1295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মালিকানা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পরিপূর্ণ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হওয়া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449759"/>
            <a:ext cx="517467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জাকাতের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হুকুম</a:t>
            </a:r>
            <a:r>
              <a:rPr lang="en-US" sz="4400" b="1" dirty="0" smtClean="0"/>
              <a:t>       </a:t>
            </a:r>
            <a:endParaRPr lang="en-US" sz="4400" b="1" dirty="0"/>
          </a:p>
        </p:txBody>
      </p:sp>
      <p:pic>
        <p:nvPicPr>
          <p:cNvPr id="8" name="Picture 2" descr="C:\Users\Shahadout Hossain\Desktop\454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8" y="3276600"/>
            <a:ext cx="8382000" cy="5968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158" y="4191000"/>
            <a:ext cx="8355842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মহান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বলেন</a:t>
            </a:r>
            <a:r>
              <a:rPr lang="en-US" sz="2400" dirty="0" smtClean="0">
                <a:solidFill>
                  <a:schemeClr val="tx1"/>
                </a:solidFill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সালাত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কায়েম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যাকাত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দাও</a:t>
            </a:r>
            <a:r>
              <a:rPr lang="en-US" sz="2400" dirty="0" smtClean="0">
                <a:solidFill>
                  <a:schemeClr val="tx1"/>
                </a:solidFill>
              </a:rPr>
              <a:t> ।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সুরা</a:t>
            </a:r>
            <a:r>
              <a:rPr lang="en-US" sz="2400" dirty="0" smtClean="0">
                <a:solidFill>
                  <a:srgbClr val="FF0000"/>
                </a:solidFill>
              </a:rPr>
              <a:t> বাকারা-৪৩)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2209800" y="1524000"/>
            <a:ext cx="3048000" cy="1524000"/>
          </a:xfrm>
          <a:prstGeom prst="teardrop">
            <a:avLst>
              <a:gd name="adj" fmla="val 148614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ফরয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6603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5638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কাজ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pic>
        <p:nvPicPr>
          <p:cNvPr id="7" name="Content Placeholder 3" descr="Millionaire - Wikipedia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8" y="2321380"/>
            <a:ext cx="4234642" cy="3927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ouble Wave 7"/>
          <p:cNvSpPr/>
          <p:nvPr/>
        </p:nvSpPr>
        <p:spPr>
          <a:xfrm>
            <a:off x="304800" y="3429000"/>
            <a:ext cx="4038600" cy="2819400"/>
          </a:xfrm>
          <a:prstGeom prst="doubleWav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জাকাতের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ব্যায়ের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খাতগুলো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"/>
            <a:ext cx="8534400" cy="6096000"/>
          </a:xfrm>
          <a:prstGeom prst="rect">
            <a:avLst/>
          </a:prstGeom>
        </p:spPr>
      </p:pic>
      <p:pic>
        <p:nvPicPr>
          <p:cNvPr id="7" name="Picture 6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893995"/>
            <a:ext cx="1714498" cy="2583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140522"/>
            <a:ext cx="3733800" cy="2412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9000" y="304800"/>
            <a:ext cx="2819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32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86643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4572000" cy="57861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3600" dirty="0" err="1"/>
              <a:t>শিক্ষক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endParaRPr lang="en-US" sz="3600" dirty="0"/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/>
              <a:t>মোঃ</a:t>
            </a:r>
            <a:r>
              <a:rPr lang="en-US" sz="2400" b="1" dirty="0" smtClean="0"/>
              <a:t> </a:t>
            </a:r>
            <a:r>
              <a:rPr lang="en-US" sz="2400" b="1" dirty="0" err="1"/>
              <a:t>শাহাদোত</a:t>
            </a:r>
            <a:r>
              <a:rPr lang="en-US" sz="2400" b="1" dirty="0"/>
              <a:t>  </a:t>
            </a:r>
            <a:r>
              <a:rPr lang="en-US" sz="2400" b="1" dirty="0" err="1"/>
              <a:t>হোসাইন</a:t>
            </a:r>
            <a:r>
              <a:rPr lang="en-US" sz="2400" b="1" dirty="0"/>
              <a:t>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সহকারী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সুপার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err="1"/>
              <a:t>চর</a:t>
            </a:r>
            <a:r>
              <a:rPr lang="en-US" sz="2000" dirty="0"/>
              <a:t> </a:t>
            </a:r>
            <a:r>
              <a:rPr lang="en-US" sz="2000" dirty="0" err="1"/>
              <a:t>পৌলী</a:t>
            </a:r>
            <a:r>
              <a:rPr lang="en-US" sz="2000" dirty="0"/>
              <a:t> </a:t>
            </a:r>
            <a:r>
              <a:rPr lang="en-US" sz="2000" dirty="0" err="1"/>
              <a:t>গোরস্থান</a:t>
            </a:r>
            <a:r>
              <a:rPr lang="en-US" sz="2000" dirty="0"/>
              <a:t> </a:t>
            </a:r>
            <a:r>
              <a:rPr lang="en-US" sz="2000" dirty="0" err="1"/>
              <a:t>সংলগ্ন</a:t>
            </a:r>
            <a:r>
              <a:rPr lang="en-US" sz="2000" dirty="0"/>
              <a:t> </a:t>
            </a:r>
            <a:r>
              <a:rPr lang="en-US" sz="2000" dirty="0" err="1"/>
              <a:t>দাখিল</a:t>
            </a:r>
            <a:r>
              <a:rPr lang="en-US" sz="2000" dirty="0"/>
              <a:t> </a:t>
            </a:r>
            <a:r>
              <a:rPr lang="en-US" sz="2000" dirty="0" err="1"/>
              <a:t>মাদ্রাসা</a:t>
            </a:r>
            <a:r>
              <a:rPr lang="en-US" sz="2000" dirty="0"/>
              <a:t>  </a:t>
            </a:r>
            <a:endParaRPr lang="en-US" dirty="0"/>
          </a:p>
          <a:p>
            <a:pPr algn="ctr"/>
            <a:r>
              <a:rPr lang="en-US" sz="1400" b="1" dirty="0" err="1"/>
              <a:t>টাঙ্গাইল</a:t>
            </a:r>
            <a:r>
              <a:rPr lang="en-US" sz="1400" b="1" dirty="0"/>
              <a:t> </a:t>
            </a:r>
            <a:r>
              <a:rPr lang="en-US" sz="1400" b="1" dirty="0" err="1"/>
              <a:t>সদর</a:t>
            </a:r>
            <a:r>
              <a:rPr lang="en-US" sz="1400" b="1" dirty="0"/>
              <a:t>  </a:t>
            </a:r>
          </a:p>
          <a:p>
            <a:pPr algn="ctr"/>
            <a:r>
              <a:rPr lang="en-US" sz="1400" b="1" dirty="0" err="1"/>
              <a:t>মোবাইল</a:t>
            </a:r>
            <a:r>
              <a:rPr lang="en-US" sz="1400" b="1" dirty="0"/>
              <a:t> ঃ -০১৭২০৩১৭০৩২ </a:t>
            </a:r>
            <a:r>
              <a:rPr lang="en-US" sz="1400" b="1" dirty="0" smtClean="0"/>
              <a:t>www.shahadouth.hossain@gmail.com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92500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9200" y="300355"/>
            <a:ext cx="3810000" cy="61555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endParaRPr lang="en-US" sz="4000" dirty="0"/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endParaRPr lang="en-US" sz="3200" dirty="0" smtClean="0"/>
          </a:p>
          <a:p>
            <a:pPr algn="ctr"/>
            <a:r>
              <a:rPr lang="en-US" sz="2800" dirty="0" err="1" smtClean="0"/>
              <a:t>ফিকহ</a:t>
            </a:r>
            <a:r>
              <a:rPr lang="en-US" sz="2800" dirty="0" smtClean="0"/>
              <a:t> </a:t>
            </a:r>
            <a:endParaRPr lang="en-US" sz="4000" dirty="0"/>
          </a:p>
          <a:p>
            <a:pPr algn="ctr"/>
            <a:r>
              <a:rPr lang="en-US" sz="2400" dirty="0" smtClean="0"/>
              <a:t>৮ম </a:t>
            </a:r>
            <a:r>
              <a:rPr lang="en-US" sz="2400" dirty="0" err="1"/>
              <a:t>শ্রেণী</a:t>
            </a:r>
            <a:r>
              <a:rPr lang="en-US" sz="2400" dirty="0"/>
              <a:t>  </a:t>
            </a:r>
          </a:p>
          <a:p>
            <a:pPr algn="ctr"/>
            <a:r>
              <a:rPr lang="en-US" sz="2000" dirty="0" smtClean="0"/>
              <a:t>৫ম </a:t>
            </a:r>
            <a:r>
              <a:rPr lang="en-US" sz="2000" dirty="0" err="1"/>
              <a:t>অধ্যায়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১</a:t>
            </a:r>
            <a:r>
              <a:rPr lang="en-US" sz="2000" dirty="0" smtClean="0"/>
              <a:t>ম  </a:t>
            </a:r>
            <a:r>
              <a:rPr lang="en-US" sz="2000" dirty="0" err="1"/>
              <a:t>পাঠ</a:t>
            </a:r>
            <a:r>
              <a:rPr lang="en-US" sz="2000" dirty="0"/>
              <a:t>  </a:t>
            </a:r>
          </a:p>
        </p:txBody>
      </p:sp>
      <p:pic>
        <p:nvPicPr>
          <p:cNvPr id="9" name="Picture 4" descr="C:\Users\Shahadout Hossain\Downloads\D Imeage\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19400" cy="2971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017" y="381001"/>
            <a:ext cx="4135583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পাচ্ছ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5" descr="C:\Users\Shahadout Hossain\Downloads\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28555"/>
            <a:ext cx="4343400" cy="31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hahadout Hossain\Downloads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1447800"/>
            <a:ext cx="410787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hahadout Hossain\Downloads\1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928"/>
            <a:ext cx="4419600" cy="2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05800" cy="8243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জাকাত</a:t>
            </a:r>
            <a:r>
              <a:rPr lang="en-US" sz="3600" dirty="0" smtClean="0">
                <a:solidFill>
                  <a:schemeClr val="tx1"/>
                </a:solidFill>
              </a:rPr>
              <a:t>  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Shahadout Hossain\Downloads\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5345"/>
            <a:ext cx="4229100" cy="52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hahadout Hossain\Downloads\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2" y="1219200"/>
            <a:ext cx="41321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12" name="Picture 2" descr="C:\Users\Shahadout Hossain\Downloads\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5378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unched Tape 12"/>
          <p:cNvSpPr/>
          <p:nvPr/>
        </p:nvSpPr>
        <p:spPr>
          <a:xfrm>
            <a:off x="367635" y="5438064"/>
            <a:ext cx="8458198" cy="990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জাকাত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দানের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খাত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সমূহ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304800" y="3238500"/>
            <a:ext cx="8444345" cy="9906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মালের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জাকাত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343389" y="1676400"/>
            <a:ext cx="8458199" cy="9906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জাকাতের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সংজ্ঞা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655" y="342900"/>
            <a:ext cx="8556160" cy="8001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304800" y="1143000"/>
            <a:ext cx="8382000" cy="1219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আভিধানিক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সংজ্ঞা</a:t>
            </a:r>
            <a:r>
              <a:rPr lang="en-US" sz="2400" b="1" dirty="0" smtClean="0">
                <a:solidFill>
                  <a:schemeClr val="tx1"/>
                </a:solidFill>
              </a:rPr>
              <a:t> ঃ- </a:t>
            </a:r>
            <a:r>
              <a:rPr lang="en-US" sz="2400" b="1" dirty="0" err="1" smtClean="0">
                <a:solidFill>
                  <a:schemeClr val="tx1"/>
                </a:solidFill>
              </a:rPr>
              <a:t>জাকাত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শব্দটি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আরবী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অর্থ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জিনিস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ক্রমশ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পায়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"/>
            <a:ext cx="3657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জাকাতের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সংজ্ঞা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 descr="C:\Users\Shahadout Hossain\Downloads\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38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Punched Tape 8"/>
          <p:cNvSpPr/>
          <p:nvPr/>
        </p:nvSpPr>
        <p:spPr>
          <a:xfrm>
            <a:off x="317500" y="2362200"/>
            <a:ext cx="8369300" cy="21336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পারিভাষিক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সংজ্ঞাঃ</a:t>
            </a:r>
            <a:r>
              <a:rPr lang="en-US" sz="2400" b="1" dirty="0" smtClean="0">
                <a:solidFill>
                  <a:srgbClr val="7030A0"/>
                </a:solidFill>
              </a:rPr>
              <a:t>-  </a:t>
            </a:r>
            <a:r>
              <a:rPr lang="en-US" sz="2400" b="1" dirty="0" err="1" smtClean="0">
                <a:solidFill>
                  <a:srgbClr val="7030A0"/>
                </a:solidFill>
              </a:rPr>
              <a:t>ধনী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মুসলিমদের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নিসাব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পরিমাণ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সম্পদ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হইতে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কিছু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সম্পদ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গরীব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শ্রেণীর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লোকদের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মাঝে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বণ্টন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করাকে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জাকাত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বলে</a:t>
            </a:r>
            <a:r>
              <a:rPr lang="en-US" sz="2400" b="1" dirty="0" smtClean="0">
                <a:solidFill>
                  <a:srgbClr val="7030A0"/>
                </a:solidFill>
              </a:rPr>
              <a:t> । 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429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81000"/>
            <a:ext cx="61722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জাকাত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ফরয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হওয়ার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দলিল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ahadout Hossain\Desktop\454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5701"/>
            <a:ext cx="8382000" cy="5968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905000"/>
            <a:ext cx="72390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মহান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বলেন</a:t>
            </a:r>
            <a:r>
              <a:rPr lang="en-US" sz="2400" dirty="0" smtClean="0">
                <a:solidFill>
                  <a:schemeClr val="tx1"/>
                </a:solidFill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সালাত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কায়েম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যাকাত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দাও</a:t>
            </a:r>
            <a:r>
              <a:rPr lang="en-US" sz="2400" dirty="0" smtClean="0">
                <a:solidFill>
                  <a:schemeClr val="tx1"/>
                </a:solidFill>
              </a:rPr>
              <a:t> ।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সুরা</a:t>
            </a:r>
            <a:r>
              <a:rPr lang="en-US" sz="2400" dirty="0" smtClean="0">
                <a:solidFill>
                  <a:srgbClr val="FF0000"/>
                </a:solidFill>
              </a:rPr>
              <a:t> বাকারা-৪৩)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Shahadout Hossain\Downloads\1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343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9100" y="3810000"/>
            <a:ext cx="8343900" cy="1066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</a:rPr>
              <a:t>এরশাদ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হচ্ছে</a:t>
            </a:r>
            <a:r>
              <a:rPr lang="en-US" sz="2000" b="1" dirty="0" smtClean="0">
                <a:solidFill>
                  <a:srgbClr val="00B0F0"/>
                </a:solidFill>
              </a:rPr>
              <a:t> “</a:t>
            </a:r>
            <a:r>
              <a:rPr lang="en-US" sz="2000" b="1" dirty="0" err="1" smtClean="0">
                <a:solidFill>
                  <a:srgbClr val="00B0F0"/>
                </a:solidFill>
              </a:rPr>
              <a:t>তুমি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তাদের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সম্পদ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থেকে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সাদকা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গ্রহণ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করবে</a:t>
            </a:r>
            <a:r>
              <a:rPr lang="en-US" sz="2000" b="1" dirty="0" smtClean="0">
                <a:solidFill>
                  <a:srgbClr val="00B0F0"/>
                </a:solidFill>
              </a:rPr>
              <a:t> । </a:t>
            </a:r>
          </a:p>
          <a:p>
            <a:pPr algn="ctr"/>
            <a:r>
              <a:rPr lang="en-US" sz="2000" b="1" dirty="0" err="1" smtClean="0">
                <a:solidFill>
                  <a:srgbClr val="00B0F0"/>
                </a:solidFill>
              </a:rPr>
              <a:t>এর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দ্বারা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তুমি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তাদের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পবিত্র</a:t>
            </a:r>
            <a:r>
              <a:rPr lang="en-US" sz="2000" b="1" dirty="0" smtClean="0">
                <a:solidFill>
                  <a:srgbClr val="00B0F0"/>
                </a:solidFill>
              </a:rPr>
              <a:t> ও </a:t>
            </a:r>
            <a:r>
              <a:rPr lang="en-US" sz="2000" b="1" dirty="0" err="1" smtClean="0">
                <a:solidFill>
                  <a:srgbClr val="00B0F0"/>
                </a:solidFill>
              </a:rPr>
              <a:t>পরিশোধিত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করবে</a:t>
            </a:r>
            <a:r>
              <a:rPr lang="en-US" sz="2000" b="1" dirty="0" smtClean="0">
                <a:solidFill>
                  <a:srgbClr val="00B0F0"/>
                </a:solidFill>
              </a:rPr>
              <a:t> ।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 (</a:t>
            </a:r>
            <a:r>
              <a:rPr lang="en-US" sz="2000" b="1" dirty="0" err="1" smtClean="0">
                <a:solidFill>
                  <a:srgbClr val="00B0F0"/>
                </a:solidFill>
              </a:rPr>
              <a:t>সুরা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আত-তাওবা</a:t>
            </a:r>
            <a:r>
              <a:rPr lang="en-US" sz="2000" b="1" dirty="0" smtClean="0">
                <a:solidFill>
                  <a:srgbClr val="00B0F0"/>
                </a:solidFill>
              </a:rPr>
              <a:t> -১০৩) 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12" name="Picture 3" descr="C:\Users\Shahadout Hossain\Desktop\454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10593"/>
            <a:ext cx="8343900" cy="6232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8440386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যে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সব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সম্পদের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যাকাত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ফরয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Shahadout Hossain\Downloads\D Imeage - Copy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41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hadout Hossain\Downloads\D Imeage - Copy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14" y="2008333"/>
            <a:ext cx="4020786" cy="23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hadout Hossain\Downloads\D Imeage - Copy\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46907"/>
            <a:ext cx="4419600" cy="22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1" y="838200"/>
            <a:ext cx="8440386" cy="1143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১)</a:t>
            </a:r>
            <a:r>
              <a:rPr lang="en-US" sz="2000" dirty="0" err="1" smtClean="0">
                <a:solidFill>
                  <a:srgbClr val="002060"/>
                </a:solidFill>
              </a:rPr>
              <a:t>স্বর্ণ</a:t>
            </a:r>
            <a:r>
              <a:rPr lang="en-US" sz="2000" dirty="0" smtClean="0">
                <a:solidFill>
                  <a:srgbClr val="002060"/>
                </a:solidFill>
              </a:rPr>
              <a:t> / </a:t>
            </a:r>
            <a:r>
              <a:rPr lang="en-US" sz="2000" dirty="0" err="1" smtClean="0">
                <a:solidFill>
                  <a:srgbClr val="002060"/>
                </a:solidFill>
              </a:rPr>
              <a:t>সোনা</a:t>
            </a:r>
            <a:r>
              <a:rPr lang="en-US" sz="2000" dirty="0" smtClean="0">
                <a:solidFill>
                  <a:srgbClr val="002060"/>
                </a:solidFill>
              </a:rPr>
              <a:t> ৭.৫ </a:t>
            </a:r>
            <a:r>
              <a:rPr lang="en-US" sz="2000" dirty="0" err="1" smtClean="0">
                <a:solidFill>
                  <a:srgbClr val="002060"/>
                </a:solidFill>
              </a:rPr>
              <a:t>তোলা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</a:rPr>
              <a:t> ৮৭.৪৫ </a:t>
            </a:r>
            <a:r>
              <a:rPr lang="en-US" sz="2000" dirty="0" err="1" smtClean="0">
                <a:solidFill>
                  <a:srgbClr val="002060"/>
                </a:solidFill>
              </a:rPr>
              <a:t>গ্রাম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হলে</a:t>
            </a:r>
            <a:r>
              <a:rPr lang="en-US" sz="2000" dirty="0" smtClean="0">
                <a:solidFill>
                  <a:srgbClr val="002060"/>
                </a:solidFill>
              </a:rPr>
              <a:t> ,  </a:t>
            </a:r>
            <a:r>
              <a:rPr lang="en-US" sz="2000" dirty="0" err="1" smtClean="0">
                <a:solidFill>
                  <a:srgbClr val="002060"/>
                </a:solidFill>
              </a:rPr>
              <a:t>যাকাত</a:t>
            </a:r>
            <a:r>
              <a:rPr lang="en-US" sz="2000" dirty="0" smtClean="0">
                <a:solidFill>
                  <a:srgbClr val="002060"/>
                </a:solidFill>
              </a:rPr>
              <a:t> ৪০ভাগের ১ </a:t>
            </a:r>
            <a:r>
              <a:rPr lang="en-US" sz="2000" dirty="0" err="1" smtClean="0">
                <a:solidFill>
                  <a:srgbClr val="002060"/>
                </a:solidFill>
              </a:rPr>
              <a:t>ভাগ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২) </a:t>
            </a:r>
            <a:r>
              <a:rPr lang="en-US" sz="2000" dirty="0" err="1" smtClean="0">
                <a:solidFill>
                  <a:srgbClr val="002060"/>
                </a:solidFill>
              </a:rPr>
              <a:t>রৌপ্য</a:t>
            </a:r>
            <a:r>
              <a:rPr lang="en-US" sz="2000" dirty="0" smtClean="0">
                <a:solidFill>
                  <a:srgbClr val="002060"/>
                </a:solidFill>
              </a:rPr>
              <a:t> ৫২.৫ </a:t>
            </a:r>
            <a:r>
              <a:rPr lang="en-US" sz="2000" dirty="0" err="1" smtClean="0">
                <a:solidFill>
                  <a:srgbClr val="002060"/>
                </a:solidFill>
              </a:rPr>
              <a:t>তোলা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</a:rPr>
              <a:t> ৬১২.৫৩ </a:t>
            </a:r>
            <a:r>
              <a:rPr lang="en-US" sz="2000" dirty="0" err="1" smtClean="0">
                <a:solidFill>
                  <a:srgbClr val="002060"/>
                </a:solidFill>
              </a:rPr>
              <a:t>গ্রাম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হলে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যাকাত</a:t>
            </a:r>
            <a:r>
              <a:rPr lang="en-US" sz="2000" dirty="0" smtClean="0">
                <a:solidFill>
                  <a:srgbClr val="002060"/>
                </a:solidFill>
              </a:rPr>
              <a:t> ৪০ </a:t>
            </a:r>
            <a:r>
              <a:rPr lang="en-US" sz="2000" dirty="0" err="1" smtClean="0">
                <a:solidFill>
                  <a:srgbClr val="002060"/>
                </a:solidFill>
              </a:rPr>
              <a:t>ভাগের</a:t>
            </a:r>
            <a:r>
              <a:rPr lang="en-US" sz="2000" dirty="0" smtClean="0">
                <a:solidFill>
                  <a:srgbClr val="002060"/>
                </a:solidFill>
              </a:rPr>
              <a:t> ১ভাগ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৩) </a:t>
            </a:r>
            <a:r>
              <a:rPr lang="en-US" sz="2000" dirty="0" err="1" smtClean="0">
                <a:solidFill>
                  <a:srgbClr val="002060"/>
                </a:solidFill>
              </a:rPr>
              <a:t>উট</a:t>
            </a:r>
            <a:r>
              <a:rPr lang="en-US" sz="2000" dirty="0" smtClean="0">
                <a:solidFill>
                  <a:srgbClr val="002060"/>
                </a:solidFill>
              </a:rPr>
              <a:t> ৫টি, </a:t>
            </a:r>
            <a:r>
              <a:rPr lang="en-US" sz="2000" dirty="0" err="1" smtClean="0">
                <a:solidFill>
                  <a:srgbClr val="002060"/>
                </a:solidFill>
              </a:rPr>
              <a:t>গরু</a:t>
            </a:r>
            <a:r>
              <a:rPr lang="en-US" sz="2000" dirty="0" smtClean="0">
                <a:solidFill>
                  <a:srgbClr val="002060"/>
                </a:solidFill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</a:rPr>
              <a:t>মহিষ</a:t>
            </a:r>
            <a:r>
              <a:rPr lang="en-US" sz="2000" dirty="0" smtClean="0">
                <a:solidFill>
                  <a:srgbClr val="002060"/>
                </a:solidFill>
              </a:rPr>
              <a:t> ৩০টি,ছাগল ও </a:t>
            </a:r>
            <a:r>
              <a:rPr lang="en-US" sz="2000" dirty="0" err="1" smtClean="0">
                <a:solidFill>
                  <a:srgbClr val="002060"/>
                </a:solidFill>
              </a:rPr>
              <a:t>ভেড়া</a:t>
            </a:r>
            <a:r>
              <a:rPr lang="en-US" sz="2000" dirty="0" smtClean="0">
                <a:solidFill>
                  <a:srgbClr val="002060"/>
                </a:solidFill>
              </a:rPr>
              <a:t> ৪০ </a:t>
            </a:r>
            <a:r>
              <a:rPr lang="en-US" sz="2000" dirty="0" err="1" smtClean="0">
                <a:solidFill>
                  <a:srgbClr val="002060"/>
                </a:solidFill>
              </a:rPr>
              <a:t>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হলে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যাকাত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দেতে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হবে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 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Shahadout Hossain\Downloads\cobi - Copy\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14" y="4201990"/>
            <a:ext cx="41148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2514600"/>
            <a:ext cx="2133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রুপা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514600"/>
            <a:ext cx="2133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সোনা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5486400"/>
            <a:ext cx="1828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গরু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5430715"/>
            <a:ext cx="1828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উট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Shahadout Hossain\Downloads\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8" y="457200"/>
            <a:ext cx="4114801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hahadout Hossain\Downloads\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54" y="368011"/>
            <a:ext cx="4239646" cy="26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ahadout Hossain\Downloads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9" y="3009999"/>
            <a:ext cx="4216401" cy="34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hadout Hossain\Downloads\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84788"/>
            <a:ext cx="4076699" cy="34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676400"/>
            <a:ext cx="2286000" cy="107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মহিষ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1533267"/>
            <a:ext cx="2286000" cy="107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ভেড়া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5486400"/>
            <a:ext cx="2362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দুম্বা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5181600"/>
            <a:ext cx="2362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ছাগল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328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Shahadout Hossain</dc:creator>
  <cp:lastModifiedBy>ismail - [2010]</cp:lastModifiedBy>
  <cp:revision>60</cp:revision>
  <dcterms:created xsi:type="dcterms:W3CDTF">2006-08-16T00:00:00Z</dcterms:created>
  <dcterms:modified xsi:type="dcterms:W3CDTF">2021-01-05T13:56:52Z</dcterms:modified>
</cp:coreProperties>
</file>