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9" r:id="rId13"/>
    <p:sldId id="268" r:id="rId14"/>
    <p:sldId id="270" r:id="rId15"/>
    <p:sldId id="273" r:id="rId16"/>
    <p:sldId id="272" r:id="rId17"/>
    <p:sldId id="271" r:id="rId18"/>
    <p:sldId id="274" r:id="rId19"/>
    <p:sldId id="275"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6" autoAdjust="0"/>
    <p:restoredTop sz="94660"/>
  </p:normalViewPr>
  <p:slideViewPr>
    <p:cSldViewPr snapToGrid="0">
      <p:cViewPr varScale="1">
        <p:scale>
          <a:sx n="67" d="100"/>
          <a:sy n="67" d="100"/>
        </p:scale>
        <p:origin x="66" y="4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223B225-47C8-4E45-890D-17EC404E0863}"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DD5861-941F-47A7-85E4-1F26ED6083E7}" type="slidenum">
              <a:rPr lang="en-US" smtClean="0"/>
              <a:t>‹#›</a:t>
            </a:fld>
            <a:endParaRPr lang="en-US"/>
          </a:p>
        </p:txBody>
      </p:sp>
    </p:spTree>
    <p:extLst>
      <p:ext uri="{BB962C8B-B14F-4D97-AF65-F5344CB8AC3E}">
        <p14:creationId xmlns:p14="http://schemas.microsoft.com/office/powerpoint/2010/main" val="450388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23B225-47C8-4E45-890D-17EC404E0863}"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DD5861-941F-47A7-85E4-1F26ED6083E7}" type="slidenum">
              <a:rPr lang="en-US" smtClean="0"/>
              <a:t>‹#›</a:t>
            </a:fld>
            <a:endParaRPr lang="en-US"/>
          </a:p>
        </p:txBody>
      </p:sp>
    </p:spTree>
    <p:extLst>
      <p:ext uri="{BB962C8B-B14F-4D97-AF65-F5344CB8AC3E}">
        <p14:creationId xmlns:p14="http://schemas.microsoft.com/office/powerpoint/2010/main" val="1653575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23B225-47C8-4E45-890D-17EC404E0863}"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DD5861-941F-47A7-85E4-1F26ED6083E7}" type="slidenum">
              <a:rPr lang="en-US" smtClean="0"/>
              <a:t>‹#›</a:t>
            </a:fld>
            <a:endParaRPr lang="en-US"/>
          </a:p>
        </p:txBody>
      </p:sp>
    </p:spTree>
    <p:extLst>
      <p:ext uri="{BB962C8B-B14F-4D97-AF65-F5344CB8AC3E}">
        <p14:creationId xmlns:p14="http://schemas.microsoft.com/office/powerpoint/2010/main" val="856736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23B225-47C8-4E45-890D-17EC404E0863}"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DD5861-941F-47A7-85E4-1F26ED6083E7}" type="slidenum">
              <a:rPr lang="en-US" smtClean="0"/>
              <a:t>‹#›</a:t>
            </a:fld>
            <a:endParaRPr lang="en-US"/>
          </a:p>
        </p:txBody>
      </p:sp>
    </p:spTree>
    <p:extLst>
      <p:ext uri="{BB962C8B-B14F-4D97-AF65-F5344CB8AC3E}">
        <p14:creationId xmlns:p14="http://schemas.microsoft.com/office/powerpoint/2010/main" val="1918821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23B225-47C8-4E45-890D-17EC404E0863}"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DD5861-941F-47A7-85E4-1F26ED6083E7}" type="slidenum">
              <a:rPr lang="en-US" smtClean="0"/>
              <a:t>‹#›</a:t>
            </a:fld>
            <a:endParaRPr lang="en-US"/>
          </a:p>
        </p:txBody>
      </p:sp>
    </p:spTree>
    <p:extLst>
      <p:ext uri="{BB962C8B-B14F-4D97-AF65-F5344CB8AC3E}">
        <p14:creationId xmlns:p14="http://schemas.microsoft.com/office/powerpoint/2010/main" val="3260566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223B225-47C8-4E45-890D-17EC404E0863}"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DD5861-941F-47A7-85E4-1F26ED6083E7}" type="slidenum">
              <a:rPr lang="en-US" smtClean="0"/>
              <a:t>‹#›</a:t>
            </a:fld>
            <a:endParaRPr lang="en-US"/>
          </a:p>
        </p:txBody>
      </p:sp>
    </p:spTree>
    <p:extLst>
      <p:ext uri="{BB962C8B-B14F-4D97-AF65-F5344CB8AC3E}">
        <p14:creationId xmlns:p14="http://schemas.microsoft.com/office/powerpoint/2010/main" val="3020210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223B225-47C8-4E45-890D-17EC404E0863}" type="datetimeFigureOut">
              <a:rPr lang="en-US" smtClean="0"/>
              <a:t>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DD5861-941F-47A7-85E4-1F26ED6083E7}" type="slidenum">
              <a:rPr lang="en-US" smtClean="0"/>
              <a:t>‹#›</a:t>
            </a:fld>
            <a:endParaRPr lang="en-US"/>
          </a:p>
        </p:txBody>
      </p:sp>
    </p:spTree>
    <p:extLst>
      <p:ext uri="{BB962C8B-B14F-4D97-AF65-F5344CB8AC3E}">
        <p14:creationId xmlns:p14="http://schemas.microsoft.com/office/powerpoint/2010/main" val="2216226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223B225-47C8-4E45-890D-17EC404E0863}" type="datetimeFigureOut">
              <a:rPr lang="en-US" smtClean="0"/>
              <a:t>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DD5861-941F-47A7-85E4-1F26ED6083E7}" type="slidenum">
              <a:rPr lang="en-US" smtClean="0"/>
              <a:t>‹#›</a:t>
            </a:fld>
            <a:endParaRPr lang="en-US"/>
          </a:p>
        </p:txBody>
      </p:sp>
    </p:spTree>
    <p:extLst>
      <p:ext uri="{BB962C8B-B14F-4D97-AF65-F5344CB8AC3E}">
        <p14:creationId xmlns:p14="http://schemas.microsoft.com/office/powerpoint/2010/main" val="1162266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23B225-47C8-4E45-890D-17EC404E0863}" type="datetimeFigureOut">
              <a:rPr lang="en-US" smtClean="0"/>
              <a:t>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DD5861-941F-47A7-85E4-1F26ED6083E7}" type="slidenum">
              <a:rPr lang="en-US" smtClean="0"/>
              <a:t>‹#›</a:t>
            </a:fld>
            <a:endParaRPr lang="en-US"/>
          </a:p>
        </p:txBody>
      </p:sp>
    </p:spTree>
    <p:extLst>
      <p:ext uri="{BB962C8B-B14F-4D97-AF65-F5344CB8AC3E}">
        <p14:creationId xmlns:p14="http://schemas.microsoft.com/office/powerpoint/2010/main" val="3971524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23B225-47C8-4E45-890D-17EC404E0863}"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DD5861-941F-47A7-85E4-1F26ED6083E7}" type="slidenum">
              <a:rPr lang="en-US" smtClean="0"/>
              <a:t>‹#›</a:t>
            </a:fld>
            <a:endParaRPr lang="en-US"/>
          </a:p>
        </p:txBody>
      </p:sp>
    </p:spTree>
    <p:extLst>
      <p:ext uri="{BB962C8B-B14F-4D97-AF65-F5344CB8AC3E}">
        <p14:creationId xmlns:p14="http://schemas.microsoft.com/office/powerpoint/2010/main" val="3218085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23B225-47C8-4E45-890D-17EC404E0863}"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DD5861-941F-47A7-85E4-1F26ED6083E7}" type="slidenum">
              <a:rPr lang="en-US" smtClean="0"/>
              <a:t>‹#›</a:t>
            </a:fld>
            <a:endParaRPr lang="en-US"/>
          </a:p>
        </p:txBody>
      </p:sp>
    </p:spTree>
    <p:extLst>
      <p:ext uri="{BB962C8B-B14F-4D97-AF65-F5344CB8AC3E}">
        <p14:creationId xmlns:p14="http://schemas.microsoft.com/office/powerpoint/2010/main" val="624714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23B225-47C8-4E45-890D-17EC404E0863}" type="datetimeFigureOut">
              <a:rPr lang="en-US" smtClean="0"/>
              <a:t>1/5/2021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DD5861-941F-47A7-85E4-1F26ED6083E7}" type="slidenum">
              <a:rPr lang="en-US" smtClean="0"/>
              <a:t>‹#›</a:t>
            </a:fld>
            <a:endParaRPr lang="en-US"/>
          </a:p>
        </p:txBody>
      </p:sp>
    </p:spTree>
    <p:extLst>
      <p:ext uri="{BB962C8B-B14F-4D97-AF65-F5344CB8AC3E}">
        <p14:creationId xmlns:p14="http://schemas.microsoft.com/office/powerpoint/2010/main" val="29250263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7.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4.gif"/><Relationship Id="rId7" Type="http://schemas.openxmlformats.org/officeDocument/2006/relationships/image" Target="../media/image26.jpeg"/><Relationship Id="rId2" Type="http://schemas.openxmlformats.org/officeDocument/2006/relationships/image" Target="../media/image23.jpg"/><Relationship Id="rId1" Type="http://schemas.openxmlformats.org/officeDocument/2006/relationships/slideLayout" Target="../slideLayouts/slideLayout7.xml"/><Relationship Id="rId6" Type="http://schemas.openxmlformats.org/officeDocument/2006/relationships/image" Target="../media/image19.jpg"/><Relationship Id="rId5" Type="http://schemas.openxmlformats.org/officeDocument/2006/relationships/image" Target="../media/image16.JPG"/><Relationship Id="rId4" Type="http://schemas.openxmlformats.org/officeDocument/2006/relationships/image" Target="../media/image25.gif"/><Relationship Id="rId9" Type="http://schemas.openxmlformats.org/officeDocument/2006/relationships/image" Target="../media/image28.jp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9.jpg"/><Relationship Id="rId1" Type="http://schemas.openxmlformats.org/officeDocument/2006/relationships/slideLayout" Target="../slideLayouts/slideLayout7.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0.jpg"/><Relationship Id="rId1" Type="http://schemas.openxmlformats.org/officeDocument/2006/relationships/slideLayout" Target="../slideLayouts/slideLayout7.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FB0E44E-FF6F-421F-B1F6-1FB0AF4AA56C}"/>
              </a:ext>
            </a:extLst>
          </p:cNvPr>
          <p:cNvSpPr txBox="1"/>
          <p:nvPr/>
        </p:nvSpPr>
        <p:spPr>
          <a:xfrm>
            <a:off x="2565796" y="143947"/>
            <a:ext cx="7683103" cy="1107996"/>
          </a:xfrm>
          <a:prstGeom prst="rect">
            <a:avLst/>
          </a:prstGeom>
          <a:noFill/>
        </p:spPr>
        <p:txBody>
          <a:bodyPr wrap="square">
            <a:spAutoFit/>
          </a:bodyPr>
          <a:lstStyle/>
          <a:p>
            <a:r>
              <a:rPr lang="en-US" sz="1800" b="1" dirty="0">
                <a:solidFill>
                  <a:srgbClr val="FF0000"/>
                </a:solidFill>
              </a:rPr>
              <a:t> </a:t>
            </a:r>
            <a:r>
              <a:rPr lang="en-US" sz="6600" b="1" dirty="0" err="1">
                <a:solidFill>
                  <a:srgbClr val="FF0000"/>
                </a:solidFill>
              </a:rPr>
              <a:t>মাল্টিমিডিয়া</a:t>
            </a:r>
            <a:r>
              <a:rPr lang="en-US" sz="6600" b="1" dirty="0">
                <a:solidFill>
                  <a:srgbClr val="FF0000"/>
                </a:solidFill>
              </a:rPr>
              <a:t> </a:t>
            </a:r>
            <a:r>
              <a:rPr lang="en-US" sz="6600" b="1" dirty="0" err="1">
                <a:solidFill>
                  <a:srgbClr val="FF0000"/>
                </a:solidFill>
              </a:rPr>
              <a:t>ক্লাসে</a:t>
            </a:r>
            <a:r>
              <a:rPr lang="en-US" sz="6600" b="1" dirty="0">
                <a:solidFill>
                  <a:srgbClr val="FF0000"/>
                </a:solidFill>
              </a:rPr>
              <a:t> </a:t>
            </a:r>
            <a:r>
              <a:rPr lang="en-US" sz="6600" b="1" dirty="0" err="1">
                <a:solidFill>
                  <a:srgbClr val="FF0000"/>
                </a:solidFill>
              </a:rPr>
              <a:t>সবাইকে</a:t>
            </a:r>
            <a:r>
              <a:rPr lang="en-US" sz="6600" b="1" dirty="0">
                <a:solidFill>
                  <a:srgbClr val="FF0000"/>
                </a:solidFill>
              </a:rPr>
              <a:t> </a:t>
            </a:r>
            <a:endParaRPr lang="en-GB" dirty="0"/>
          </a:p>
        </p:txBody>
      </p:sp>
      <p:pic>
        <p:nvPicPr>
          <p:cNvPr id="8" name="Picture 7" descr="জাতীয় ফুল সাপলা.jpg">
            <a:extLst>
              <a:ext uri="{FF2B5EF4-FFF2-40B4-BE49-F238E27FC236}">
                <a16:creationId xmlns:a16="http://schemas.microsoft.com/office/drawing/2014/main" id="{FE0CC9CD-11EE-4086-9B3C-2D46784FDD4D}"/>
              </a:ext>
            </a:extLst>
          </p:cNvPr>
          <p:cNvPicPr>
            <a:picLocks noChangeAspect="1"/>
          </p:cNvPicPr>
          <p:nvPr/>
        </p:nvPicPr>
        <p:blipFill>
          <a:blip r:embed="rId2"/>
          <a:stretch>
            <a:fillRect/>
          </a:stretch>
        </p:blipFill>
        <p:spPr>
          <a:xfrm>
            <a:off x="1316831" y="1048344"/>
            <a:ext cx="9558338" cy="4557713"/>
          </a:xfrm>
          <a:prstGeom prst="rect">
            <a:avLst/>
          </a:prstGeom>
        </p:spPr>
      </p:pic>
      <p:sp>
        <p:nvSpPr>
          <p:cNvPr id="10" name="TextBox 9">
            <a:extLst>
              <a:ext uri="{FF2B5EF4-FFF2-40B4-BE49-F238E27FC236}">
                <a16:creationId xmlns:a16="http://schemas.microsoft.com/office/drawing/2014/main" id="{FE12A19A-47FC-4C3E-8627-8415A2574229}"/>
              </a:ext>
            </a:extLst>
          </p:cNvPr>
          <p:cNvSpPr txBox="1"/>
          <p:nvPr/>
        </p:nvSpPr>
        <p:spPr>
          <a:xfrm>
            <a:off x="2565796" y="5606057"/>
            <a:ext cx="6093618" cy="1569660"/>
          </a:xfrm>
          <a:prstGeom prst="rect">
            <a:avLst/>
          </a:prstGeom>
          <a:noFill/>
        </p:spPr>
        <p:txBody>
          <a:bodyPr wrap="square">
            <a:spAutoFit/>
          </a:bodyPr>
          <a:lstStyle/>
          <a:p>
            <a:pPr algn="ctr"/>
            <a:r>
              <a:rPr lang="en-US" sz="9600" b="1" dirty="0" err="1">
                <a:solidFill>
                  <a:srgbClr val="FF0000"/>
                </a:solidFill>
              </a:rPr>
              <a:t>স্বাগতম</a:t>
            </a:r>
            <a:endParaRPr lang="en-US" sz="9600" dirty="0">
              <a:solidFill>
                <a:srgbClr val="FF0000"/>
              </a:solidFill>
            </a:endParaRPr>
          </a:p>
        </p:txBody>
      </p:sp>
    </p:spTree>
    <p:extLst>
      <p:ext uri="{BB962C8B-B14F-4D97-AF65-F5344CB8AC3E}">
        <p14:creationId xmlns:p14="http://schemas.microsoft.com/office/powerpoint/2010/main" val="306705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41362" y="5162942"/>
            <a:ext cx="6528771" cy="1200329"/>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2400" b="1" dirty="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      ঝিঙে ফুল! ঝিঙে ফুল!</a:t>
            </a:r>
          </a:p>
          <a:p>
            <a:pPr algn="just"/>
            <a:r>
              <a:rPr lang="bn-BD" sz="2400" b="1" dirty="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সবুজ পাতার দেশে ফিরোজিয়া ফিঙে- কুল-</a:t>
            </a:r>
          </a:p>
          <a:p>
            <a:pPr algn="just"/>
            <a:r>
              <a:rPr lang="bn-BD" sz="2400" b="1" dirty="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                                    ঝিঙে ফুল।</a:t>
            </a:r>
          </a:p>
        </p:txBody>
      </p:sp>
      <p:sp>
        <p:nvSpPr>
          <p:cNvPr id="3" name="TextBox 2"/>
          <p:cNvSpPr txBox="1"/>
          <p:nvPr/>
        </p:nvSpPr>
        <p:spPr>
          <a:xfrm>
            <a:off x="171450" y="1522759"/>
            <a:ext cx="251191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000" b="1" dirty="0">
                <a:ln w="11430">
                  <a:solidFill>
                    <a:srgbClr val="002060"/>
                  </a:solidFill>
                </a:ln>
                <a:solidFill>
                  <a:srgbClr val="FF0000"/>
                </a:solidFill>
                <a:effectLst>
                  <a:outerShdw blurRad="50800" dist="39000" dir="5460000" algn="tl">
                    <a:srgbClr val="000000">
                      <a:alpha val="38000"/>
                    </a:srgbClr>
                  </a:outerShdw>
                </a:effectLst>
                <a:latin typeface="NikoshBAN" pitchFamily="2" charset="0"/>
                <a:cs typeface="NikoshBAN" pitchFamily="2" charset="0"/>
              </a:rPr>
              <a:t>ঝিঙে ফুল</a:t>
            </a:r>
          </a:p>
        </p:txBody>
      </p:sp>
      <p:sp>
        <p:nvSpPr>
          <p:cNvPr id="4" name="TextBox 3"/>
          <p:cNvSpPr txBox="1"/>
          <p:nvPr/>
        </p:nvSpPr>
        <p:spPr>
          <a:xfrm>
            <a:off x="171450" y="2467274"/>
            <a:ext cx="3419474" cy="52322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2800" b="1" dirty="0">
                <a:ln w="11430">
                  <a:solidFill>
                    <a:srgbClr val="002060"/>
                  </a:solidFill>
                </a:ln>
                <a:solidFill>
                  <a:srgbClr val="0070C0"/>
                </a:solidFill>
                <a:effectLst>
                  <a:outerShdw blurRad="50800" dist="39000" dir="5460000" algn="tl">
                    <a:srgbClr val="000000">
                      <a:alpha val="38000"/>
                    </a:srgbClr>
                  </a:outerShdw>
                </a:effectLst>
                <a:latin typeface="NikoshBAN" pitchFamily="2" charset="0"/>
                <a:cs typeface="NikoshBAN" pitchFamily="2" charset="0"/>
              </a:rPr>
              <a:t>কাজী নজরুল ইসলাম</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72689" y="378994"/>
            <a:ext cx="1437658" cy="1935581"/>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3247" b="6710"/>
          <a:stretch/>
        </p:blipFill>
        <p:spPr>
          <a:xfrm>
            <a:off x="3141362" y="1604725"/>
            <a:ext cx="6625382" cy="32488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48396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par>
                                <p:cTn id="13" presetID="9"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dissolve">
                                      <p:cBhvr>
                                        <p:cTn id="20" dur="500"/>
                                        <p:tgtEl>
                                          <p:spTgt spid="2"/>
                                        </p:tgtEl>
                                      </p:cBhvr>
                                    </p:animEffect>
                                  </p:childTnLst>
                                </p:cTn>
                              </p:par>
                              <p:par>
                                <p:cTn id="21" presetID="9"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dissolv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28938" y="499408"/>
            <a:ext cx="6824202" cy="36541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4114800" y="4419600"/>
            <a:ext cx="3962400" cy="1938992"/>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2400" b="1" dirty="0">
                <a:ln w="11430">
                  <a:solidFill>
                    <a:srgbClr val="7030A0"/>
                  </a:solidFill>
                </a:ln>
                <a:effectLst>
                  <a:outerShdw blurRad="50800" dist="39000" dir="5460000" algn="tl">
                    <a:srgbClr val="000000">
                      <a:alpha val="38000"/>
                    </a:srgbClr>
                  </a:outerShdw>
                </a:effectLst>
                <a:latin typeface="NikoshBAN" pitchFamily="2" charset="0"/>
                <a:cs typeface="NikoshBAN" pitchFamily="2" charset="0"/>
              </a:rPr>
              <a:t>গুল্মে পর্ণে</a:t>
            </a:r>
          </a:p>
          <a:p>
            <a:pPr algn="just"/>
            <a:r>
              <a:rPr lang="bn-BD" sz="2400" b="1" dirty="0">
                <a:ln w="11430">
                  <a:solidFill>
                    <a:srgbClr val="7030A0"/>
                  </a:solidFill>
                </a:ln>
                <a:effectLst>
                  <a:outerShdw blurRad="50800" dist="39000" dir="5460000" algn="tl">
                    <a:srgbClr val="000000">
                      <a:alpha val="38000"/>
                    </a:srgbClr>
                  </a:outerShdw>
                </a:effectLst>
                <a:latin typeface="NikoshBAN" pitchFamily="2" charset="0"/>
                <a:cs typeface="NikoshBAN" pitchFamily="2" charset="0"/>
              </a:rPr>
              <a:t>             লতিকার কর্ণে</a:t>
            </a:r>
          </a:p>
          <a:p>
            <a:pPr algn="just"/>
            <a:r>
              <a:rPr lang="bn-BD" sz="2400" b="1" dirty="0">
                <a:ln w="11430">
                  <a:solidFill>
                    <a:srgbClr val="7030A0"/>
                  </a:solidFill>
                </a:ln>
                <a:effectLst>
                  <a:outerShdw blurRad="50800" dist="39000" dir="5460000" algn="tl">
                    <a:srgbClr val="000000">
                      <a:alpha val="38000"/>
                    </a:srgbClr>
                  </a:outerShdw>
                </a:effectLst>
                <a:latin typeface="NikoshBAN" pitchFamily="2" charset="0"/>
                <a:cs typeface="NikoshBAN" pitchFamily="2" charset="0"/>
              </a:rPr>
              <a:t>             ঢল ঢল স্বর্ণে</a:t>
            </a:r>
          </a:p>
          <a:p>
            <a:pPr algn="just"/>
            <a:r>
              <a:rPr lang="bn-BD" sz="2400" b="1" dirty="0">
                <a:ln w="11430">
                  <a:solidFill>
                    <a:srgbClr val="7030A0"/>
                  </a:solidFill>
                </a:ln>
                <a:effectLst>
                  <a:outerShdw blurRad="50800" dist="39000" dir="5460000" algn="tl">
                    <a:srgbClr val="000000">
                      <a:alpha val="38000"/>
                    </a:srgbClr>
                  </a:outerShdw>
                </a:effectLst>
                <a:latin typeface="NikoshBAN" pitchFamily="2" charset="0"/>
                <a:cs typeface="NikoshBAN" pitchFamily="2" charset="0"/>
              </a:rPr>
              <a:t>ঝলমল দোলো দুল-</a:t>
            </a:r>
          </a:p>
          <a:p>
            <a:pPr algn="just"/>
            <a:r>
              <a:rPr lang="bn-BD" sz="2400" b="1" dirty="0">
                <a:ln w="11430">
                  <a:solidFill>
                    <a:srgbClr val="7030A0"/>
                  </a:solidFill>
                </a:ln>
                <a:effectLst>
                  <a:outerShdw blurRad="50800" dist="39000" dir="5460000" algn="tl">
                    <a:srgbClr val="000000">
                      <a:alpha val="38000"/>
                    </a:srgbClr>
                  </a:outerShdw>
                </a:effectLst>
                <a:latin typeface="NikoshBAN" pitchFamily="2" charset="0"/>
                <a:cs typeface="NikoshBAN" pitchFamily="2" charset="0"/>
              </a:rPr>
              <a:t>                          </a:t>
            </a:r>
            <a:r>
              <a:rPr lang="bn-IN" sz="2400" b="1" dirty="0">
                <a:ln w="11430">
                  <a:solidFill>
                    <a:srgbClr val="7030A0"/>
                  </a:solidFill>
                </a:ln>
                <a:effectLst>
                  <a:outerShdw blurRad="50800" dist="39000" dir="5460000" algn="tl">
                    <a:srgbClr val="000000">
                      <a:alpha val="38000"/>
                    </a:srgbClr>
                  </a:outerShdw>
                </a:effectLst>
                <a:latin typeface="NikoshBAN" pitchFamily="2" charset="0"/>
                <a:cs typeface="NikoshBAN" pitchFamily="2" charset="0"/>
              </a:rPr>
              <a:t> </a:t>
            </a:r>
            <a:r>
              <a:rPr lang="bn-BD" sz="2400" b="1" dirty="0">
                <a:ln w="11430">
                  <a:solidFill>
                    <a:srgbClr val="7030A0"/>
                  </a:solidFill>
                </a:ln>
                <a:effectLst>
                  <a:outerShdw blurRad="50800" dist="39000" dir="5460000" algn="tl">
                    <a:srgbClr val="000000">
                      <a:alpha val="38000"/>
                    </a:srgbClr>
                  </a:outerShdw>
                </a:effectLst>
                <a:latin typeface="NikoshBAN" pitchFamily="2" charset="0"/>
                <a:cs typeface="NikoshBAN" pitchFamily="2" charset="0"/>
              </a:rPr>
              <a:t>ঝিঙে ফুল।।</a:t>
            </a:r>
          </a:p>
        </p:txBody>
      </p:sp>
    </p:spTree>
    <p:extLst>
      <p:ext uri="{BB962C8B-B14F-4D97-AF65-F5344CB8AC3E}">
        <p14:creationId xmlns:p14="http://schemas.microsoft.com/office/powerpoint/2010/main" val="1925723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67592" y="318962"/>
            <a:ext cx="2266416" cy="707886"/>
          </a:xfrm>
          <a:prstGeom prst="rect">
            <a:avLst/>
          </a:prstGeom>
          <a:solidFill>
            <a:schemeClr val="accent5">
              <a:lumMod val="20000"/>
              <a:lumOff val="8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000" b="1" dirty="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জোড়ায় কাজ </a:t>
            </a:r>
          </a:p>
        </p:txBody>
      </p:sp>
      <p:sp>
        <p:nvSpPr>
          <p:cNvPr id="3" name="TextBox 2"/>
          <p:cNvSpPr txBox="1"/>
          <p:nvPr/>
        </p:nvSpPr>
        <p:spPr>
          <a:xfrm>
            <a:off x="2791345" y="5486400"/>
            <a:ext cx="6609309" cy="1077218"/>
          </a:xfrm>
          <a:prstGeom prst="rect">
            <a:avLst/>
          </a:prstGeom>
          <a:solidFill>
            <a:schemeClr val="accent3">
              <a:lumMod val="20000"/>
              <a:lumOff val="8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bn-IN" sz="32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a:t>
            </a:r>
            <a:r>
              <a:rPr lang="bn-BD" sz="32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ঝিঙে ফুলের নান্দনিক সৌন্দর্</a:t>
            </a:r>
            <a:r>
              <a:rPr lang="bn-IN" sz="32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যে তোমার অনুভূতি’-    জোড়ায় আলোচনা করে পাঁচটি বাক্য লেখ </a:t>
            </a:r>
            <a:r>
              <a:rPr lang="bn-BD" sz="32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5145" y="1219199"/>
            <a:ext cx="6609309" cy="40401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backgroundMark x1="31288" y1="48980" x2="30368" y2="69388"/>
                        <a14:backgroundMark x1="32209" y1="59592" x2="35276" y2="36735"/>
                        <a14:backgroundMark x1="64110" y1="35102" x2="59816" y2="81633"/>
                        <a14:backgroundMark x1="61043" y1="44898" x2="76380" y2="77551"/>
                      </a14:backgroundRemoval>
                    </a14:imgEffect>
                  </a14:imgLayer>
                </a14:imgProps>
              </a:ext>
              <a:ext uri="{28A0092B-C50C-407E-A947-70E740481C1C}">
                <a14:useLocalDpi xmlns:a14="http://schemas.microsoft.com/office/drawing/2010/main" val="0"/>
              </a:ext>
            </a:extLst>
          </a:blip>
          <a:stretch>
            <a:fillRect/>
          </a:stretch>
        </p:blipFill>
        <p:spPr>
          <a:xfrm>
            <a:off x="5362314" y="1369749"/>
            <a:ext cx="2540000" cy="190500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backgroundMark x1="31288" y1="48980" x2="30368" y2="69388"/>
                        <a14:backgroundMark x1="32209" y1="59592" x2="35276" y2="36735"/>
                        <a14:backgroundMark x1="64110" y1="35102" x2="59816" y2="81633"/>
                        <a14:backgroundMark x1="61043" y1="44898" x2="76380" y2="77551"/>
                      </a14:backgroundRemoval>
                    </a14:imgEffect>
                  </a14:imgLayer>
                </a14:imgProps>
              </a:ext>
              <a:ext uri="{28A0092B-C50C-407E-A947-70E740481C1C}">
                <a14:useLocalDpi xmlns:a14="http://schemas.microsoft.com/office/drawing/2010/main" val="0"/>
              </a:ext>
            </a:extLst>
          </a:blip>
          <a:stretch>
            <a:fillRect/>
          </a:stretch>
        </p:blipFill>
        <p:spPr>
          <a:xfrm>
            <a:off x="6019800" y="3239281"/>
            <a:ext cx="2540000" cy="190500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backgroundMark x1="31288" y1="48980" x2="30368" y2="69388"/>
                        <a14:backgroundMark x1="32209" y1="59592" x2="35276" y2="36735"/>
                        <a14:backgroundMark x1="64110" y1="35102" x2="59816" y2="81633"/>
                        <a14:backgroundMark x1="61043" y1="44898" x2="76380" y2="77551"/>
                      </a14:backgroundRemoval>
                    </a14:imgEffect>
                  </a14:imgLayer>
                </a14:imgProps>
              </a:ext>
              <a:ext uri="{28A0092B-C50C-407E-A947-70E740481C1C}">
                <a14:useLocalDpi xmlns:a14="http://schemas.microsoft.com/office/drawing/2010/main" val="0"/>
              </a:ext>
            </a:extLst>
          </a:blip>
          <a:stretch>
            <a:fillRect/>
          </a:stretch>
        </p:blipFill>
        <p:spPr>
          <a:xfrm>
            <a:off x="6400800" y="2514600"/>
            <a:ext cx="2540000" cy="1905000"/>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backgroundMark x1="31288" y1="48980" x2="30368" y2="69388"/>
                        <a14:backgroundMark x1="32209" y1="59592" x2="35276" y2="36735"/>
                        <a14:backgroundMark x1="64110" y1="35102" x2="59816" y2="81633"/>
                        <a14:backgroundMark x1="61043" y1="44898" x2="76380" y2="77551"/>
                      </a14:backgroundRemoval>
                    </a14:imgEffect>
                  </a14:imgLayer>
                </a14:imgProps>
              </a:ext>
              <a:ext uri="{28A0092B-C50C-407E-A947-70E740481C1C}">
                <a14:useLocalDpi xmlns:a14="http://schemas.microsoft.com/office/drawing/2010/main" val="0"/>
              </a:ext>
            </a:extLst>
          </a:blip>
          <a:stretch>
            <a:fillRect/>
          </a:stretch>
        </p:blipFill>
        <p:spPr>
          <a:xfrm>
            <a:off x="3578746" y="2344322"/>
            <a:ext cx="2540000" cy="1905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04753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par>
                                <p:cTn id="14" presetID="9"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par>
                                <p:cTn id="17" presetID="9"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par>
                                <p:cTn id="20" presetID="9"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dissolve">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81558" y="4105275"/>
            <a:ext cx="5181510" cy="2554545"/>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তুমি বলো-আমি হায়</a:t>
            </a:r>
          </a:p>
          <a:p>
            <a:pPr algn="just"/>
            <a:r>
              <a:rPr lang="bn-BD" sz="3200" b="1" dirty="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ভালোবাসি মাটি-মা’য়,</a:t>
            </a:r>
          </a:p>
          <a:p>
            <a:pPr algn="just"/>
            <a:r>
              <a:rPr lang="bn-BD" sz="3200" b="1" dirty="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চাই না ও অলকায়-</a:t>
            </a:r>
          </a:p>
          <a:p>
            <a:pPr algn="just"/>
            <a:r>
              <a:rPr lang="bn-BD" sz="3200" b="1" dirty="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           ভালো এই পথ-ভুল!’</a:t>
            </a:r>
          </a:p>
          <a:p>
            <a:pPr algn="just"/>
            <a:r>
              <a:rPr lang="bn-BD" sz="3200" b="1" dirty="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                                  ঝিঙে ফুল।</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09872" y="609599"/>
            <a:ext cx="3848145" cy="32766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7317" y="609601"/>
            <a:ext cx="3733801" cy="32765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65960" y="2161717"/>
            <a:ext cx="697958" cy="523469"/>
          </a:xfrm>
          <a:prstGeom prst="ellipse">
            <a:avLst/>
          </a:prstGeom>
          <a:ln>
            <a:noFill/>
          </a:ln>
          <a:effectLst>
            <a:softEdge rad="112500"/>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3073" y="1638248"/>
            <a:ext cx="697958" cy="523469"/>
          </a:xfrm>
          <a:prstGeom prst="ellipse">
            <a:avLst/>
          </a:prstGeom>
          <a:ln>
            <a:noFill/>
          </a:ln>
          <a:effectLst>
            <a:softEdge rad="112500"/>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01031" y="2881763"/>
            <a:ext cx="822941" cy="617206"/>
          </a:xfrm>
          <a:prstGeom prst="ellipse">
            <a:avLst/>
          </a:prstGeom>
          <a:ln>
            <a:noFill/>
          </a:ln>
          <a:effectLst>
            <a:softEdge rad="112500"/>
          </a:effectLst>
        </p:spPr>
      </p:pic>
    </p:spTree>
    <p:extLst>
      <p:ext uri="{BB962C8B-B14F-4D97-AF65-F5344CB8AC3E}">
        <p14:creationId xmlns:p14="http://schemas.microsoft.com/office/powerpoint/2010/main" val="394373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par>
                                <p:cTn id="14" presetID="9"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dissolve">
                                      <p:cBhvr>
                                        <p:cTn id="16" dur="500"/>
                                        <p:tgtEl>
                                          <p:spTgt spid="3"/>
                                        </p:tgtEl>
                                      </p:cBhvr>
                                    </p:animEffect>
                                  </p:childTnLst>
                                </p:cTn>
                              </p:par>
                              <p:par>
                                <p:cTn id="17" presetID="9"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ssolve">
                                      <p:cBhvr>
                                        <p:cTn id="19" dur="500"/>
                                        <p:tgtEl>
                                          <p:spTgt spid="4"/>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05932" y="4462673"/>
            <a:ext cx="8180135" cy="1569660"/>
          </a:xfrm>
          <a:prstGeom prst="rect">
            <a:avLst/>
          </a:prstGeom>
          <a:solidFill>
            <a:schemeClr val="accent3">
              <a:lumMod val="20000"/>
              <a:lumOff val="8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2400" b="1" dirty="0">
                <a:ln w="11430">
                  <a:solidFill>
                    <a:srgbClr val="512373"/>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‘ঝিঙে ফুল’ কবিতায় কবির প্রকৃতি প্রেমের পরিচয় পাওয়া যায়। পৌষের  বেলাশেষে  সবুজ পাতার মাঝে জাফরান রঙ নিয়ে ঝিঙে ফুল মাচার উপর ফুটে আছে। তাকে বোঁটা ছিঁড়ে  চলে আসার জন্য প্রজাপতি ডাকছে, আকাশে চলে যাওয়ার জন্য ডাকছে তারা। কিন্তু সে মাটিকে ভালোবেসে মাটি মায়ের কাছেই থাকবে।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6651" y="1226774"/>
            <a:ext cx="2500747" cy="21354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9449" y="1202399"/>
            <a:ext cx="2500746" cy="21285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5996" y="694588"/>
            <a:ext cx="3200401" cy="303292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58447" y="1119645"/>
            <a:ext cx="2517950" cy="20868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17089" y="1128216"/>
            <a:ext cx="1961540" cy="21630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58447" y="1151636"/>
            <a:ext cx="2332710" cy="20868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1450" y="1039980"/>
            <a:ext cx="3116743" cy="23395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07053" y="1235093"/>
            <a:ext cx="1691092" cy="2118832"/>
          </a:xfrm>
          <a:prstGeom prst="ellipse">
            <a:avLst/>
          </a:prstGeom>
          <a:ln>
            <a:noFill/>
          </a:ln>
          <a:effectLst>
            <a:softEdge rad="112500"/>
          </a:effectLst>
        </p:spPr>
      </p:pic>
    </p:spTree>
    <p:extLst>
      <p:ext uri="{BB962C8B-B14F-4D97-AF65-F5344CB8AC3E}">
        <p14:creationId xmlns:p14="http://schemas.microsoft.com/office/powerpoint/2010/main" val="4125287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0.025 -7.40741E-7 L -0.27344 -0.35463 " pathEditMode="relative" rAng="0" ptsTypes="AA">
                                      <p:cBhvr>
                                        <p:cTn id="6" dur="2000" fill="hold"/>
                                        <p:tgtEl>
                                          <p:spTgt spid="3"/>
                                        </p:tgtEl>
                                        <p:attrNameLst>
                                          <p:attrName>ppt_x</p:attrName>
                                          <p:attrName>ppt_y</p:attrName>
                                        </p:attrNameLst>
                                      </p:cBhvr>
                                      <p:rCtr x="-14931" y="-17731"/>
                                    </p:animMotion>
                                  </p:childTnLst>
                                </p:cTn>
                              </p:par>
                            </p:childTnLst>
                          </p:cTn>
                        </p:par>
                      </p:childTnLst>
                    </p:cTn>
                  </p:par>
                  <p:par>
                    <p:cTn id="7" fill="hold">
                      <p:stCondLst>
                        <p:cond delay="indefinite"/>
                      </p:stCondLst>
                      <p:childTnLst>
                        <p:par>
                          <p:cTn id="8" fill="hold">
                            <p:stCondLst>
                              <p:cond delay="0"/>
                            </p:stCondLst>
                            <p:childTnLst>
                              <p:par>
                                <p:cTn id="9" presetID="64" presetClass="path" presetSubtype="0" accel="50000" decel="50000" fill="hold" nodeType="clickEffect">
                                  <p:stCondLst>
                                    <p:cond delay="0"/>
                                  </p:stCondLst>
                                  <p:childTnLst>
                                    <p:animMotion origin="layout" path="M 3.33333E-6 3.7037E-7 L 3.33333E-6 -0.37269 " pathEditMode="relative" rAng="0" ptsTypes="AA">
                                      <p:cBhvr>
                                        <p:cTn id="10" dur="2000" fill="hold"/>
                                        <p:tgtEl>
                                          <p:spTgt spid="5"/>
                                        </p:tgtEl>
                                        <p:attrNameLst>
                                          <p:attrName>ppt_x</p:attrName>
                                          <p:attrName>ppt_y</p:attrName>
                                        </p:attrNameLst>
                                      </p:cBhvr>
                                      <p:rCtr x="0" y="-18634"/>
                                    </p:animMotion>
                                  </p:childTnLst>
                                </p:cTn>
                              </p:par>
                            </p:childTnLst>
                          </p:cTn>
                        </p:par>
                      </p:childTnLst>
                    </p:cTn>
                  </p:par>
                  <p:par>
                    <p:cTn id="11" fill="hold">
                      <p:stCondLst>
                        <p:cond delay="indefinite"/>
                      </p:stCondLst>
                      <p:childTnLst>
                        <p:par>
                          <p:cTn id="12" fill="hold">
                            <p:stCondLst>
                              <p:cond delay="0"/>
                            </p:stCondLst>
                            <p:childTnLst>
                              <p:par>
                                <p:cTn id="13" presetID="64" presetClass="path" presetSubtype="0" accel="50000" decel="50000" fill="hold" nodeType="clickEffect">
                                  <p:stCondLst>
                                    <p:cond delay="0"/>
                                  </p:stCondLst>
                                  <p:childTnLst>
                                    <p:animMotion origin="layout" path="M 2.22222E-6 3.7037E-7 L 0.05347 -0.35602 " pathEditMode="relative" rAng="0" ptsTypes="AA">
                                      <p:cBhvr>
                                        <p:cTn id="14" dur="2000" fill="hold"/>
                                        <p:tgtEl>
                                          <p:spTgt spid="4"/>
                                        </p:tgtEl>
                                        <p:attrNameLst>
                                          <p:attrName>ppt_x</p:attrName>
                                          <p:attrName>ppt_y</p:attrName>
                                        </p:attrNameLst>
                                      </p:cBhvr>
                                      <p:rCtr x="2674" y="-17801"/>
                                    </p:animMotion>
                                  </p:childTnLst>
                                </p:cTn>
                              </p:par>
                            </p:childTnLst>
                          </p:cTn>
                        </p:par>
                      </p:childTnLst>
                    </p:cTn>
                  </p:par>
                  <p:par>
                    <p:cTn id="15" fill="hold">
                      <p:stCondLst>
                        <p:cond delay="indefinite"/>
                      </p:stCondLst>
                      <p:childTnLst>
                        <p:par>
                          <p:cTn id="16" fill="hold">
                            <p:stCondLst>
                              <p:cond delay="0"/>
                            </p:stCondLst>
                            <p:childTnLst>
                              <p:par>
                                <p:cTn id="17" presetID="64" presetClass="path" presetSubtype="0" accel="50000" decel="50000" fill="hold" nodeType="clickEffect">
                                  <p:stCondLst>
                                    <p:cond delay="0"/>
                                  </p:stCondLst>
                                  <p:childTnLst>
                                    <p:animMotion origin="layout" path="M 2.77778E-7 3.7037E-6 L 0.37101 -0.36019 " pathEditMode="relative" rAng="0" ptsTypes="AA">
                                      <p:cBhvr>
                                        <p:cTn id="18" dur="2000" fill="hold"/>
                                        <p:tgtEl>
                                          <p:spTgt spid="6"/>
                                        </p:tgtEl>
                                        <p:attrNameLst>
                                          <p:attrName>ppt_x</p:attrName>
                                          <p:attrName>ppt_y</p:attrName>
                                        </p:attrNameLst>
                                      </p:cBhvr>
                                      <p:rCtr x="18542" y="-18009"/>
                                    </p:animMotion>
                                  </p:childTnLst>
                                </p:cTn>
                              </p:par>
                            </p:childTnLst>
                          </p:cTn>
                        </p:par>
                      </p:childTnLst>
                    </p:cTn>
                  </p:par>
                  <p:par>
                    <p:cTn id="19" fill="hold">
                      <p:stCondLst>
                        <p:cond delay="indefinite"/>
                      </p:stCondLst>
                      <p:childTnLst>
                        <p:par>
                          <p:cTn id="20" fill="hold">
                            <p:stCondLst>
                              <p:cond delay="0"/>
                            </p:stCondLst>
                            <p:childTnLst>
                              <p:par>
                                <p:cTn id="21" presetID="64" presetClass="path" presetSubtype="0" accel="50000" decel="50000" fill="hold" nodeType="clickEffect">
                                  <p:stCondLst>
                                    <p:cond delay="0"/>
                                  </p:stCondLst>
                                  <p:childTnLst>
                                    <p:animMotion origin="layout" path="M -0.01163 -0.04352 L -0.29063 -0.00023 " pathEditMode="relative" rAng="0" ptsTypes="AA">
                                      <p:cBhvr>
                                        <p:cTn id="22" dur="2000" fill="hold"/>
                                        <p:tgtEl>
                                          <p:spTgt spid="7"/>
                                        </p:tgtEl>
                                        <p:attrNameLst>
                                          <p:attrName>ppt_x</p:attrName>
                                          <p:attrName>ppt_y</p:attrName>
                                        </p:attrNameLst>
                                      </p:cBhvr>
                                      <p:rCtr x="-13958" y="2153"/>
                                    </p:animMotion>
                                  </p:childTnLst>
                                </p:cTn>
                              </p:par>
                            </p:childTnLst>
                          </p:cTn>
                        </p:par>
                      </p:childTnLst>
                    </p:cTn>
                  </p:par>
                  <p:par>
                    <p:cTn id="23" fill="hold">
                      <p:stCondLst>
                        <p:cond delay="indefinite"/>
                      </p:stCondLst>
                      <p:childTnLst>
                        <p:par>
                          <p:cTn id="24" fill="hold">
                            <p:stCondLst>
                              <p:cond delay="0"/>
                            </p:stCondLst>
                            <p:childTnLst>
                              <p:par>
                                <p:cTn id="25" presetID="64" presetClass="path" presetSubtype="0" accel="50000" decel="50000" fill="hold" nodeType="clickEffect">
                                  <p:stCondLst>
                                    <p:cond delay="0"/>
                                  </p:stCondLst>
                                  <p:childTnLst>
                                    <p:animMotion origin="layout" path="M 3.05556E-6 3.7037E-7 L 0.37274 -0.00046 " pathEditMode="relative" rAng="0" ptsTypes="AA">
                                      <p:cBhvr>
                                        <p:cTn id="26" dur="2000" fill="hold"/>
                                        <p:tgtEl>
                                          <p:spTgt spid="8"/>
                                        </p:tgtEl>
                                        <p:attrNameLst>
                                          <p:attrName>ppt_x</p:attrName>
                                          <p:attrName>ppt_y</p:attrName>
                                        </p:attrNameLst>
                                      </p:cBhvr>
                                      <p:rCtr x="18628" y="-23"/>
                                    </p:animMotion>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dissolve">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58886" y="5104429"/>
            <a:ext cx="6317673" cy="1077218"/>
          </a:xfrm>
          <a:prstGeom prst="rect">
            <a:avLst/>
          </a:prstGeom>
          <a:solidFill>
            <a:schemeClr val="accent3">
              <a:lumMod val="20000"/>
              <a:lumOff val="8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a:ln w="11430">
                  <a:solidFill>
                    <a:srgbClr val="512373"/>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 প্রকৃতির প্রতি কবির ভালোবাসা ঝিঙে ফুলকে কেন্দ্র করে </a:t>
            </a:r>
            <a:r>
              <a:rPr lang="en-US" sz="3200" b="1" dirty="0">
                <a:ln w="11430">
                  <a:solidFill>
                    <a:srgbClr val="512373"/>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  </a:t>
            </a:r>
            <a:r>
              <a:rPr lang="bn-BD" sz="3200" b="1" dirty="0">
                <a:ln w="11430">
                  <a:solidFill>
                    <a:srgbClr val="512373"/>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চমৎকারভাবে ফুটে উঠেছে।</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728" t="2647" r="2000" b="3616"/>
          <a:stretch/>
        </p:blipFill>
        <p:spPr>
          <a:xfrm>
            <a:off x="3738995" y="308912"/>
            <a:ext cx="6137564" cy="4376591"/>
          </a:xfrm>
          <a:prstGeom prst="rect">
            <a:avLst/>
          </a:prstGeom>
          <a:ln>
            <a:solidFill>
              <a:srgbClr val="00B050"/>
            </a:solidFill>
          </a:ln>
        </p:spPr>
      </p:pic>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backgroundMark x1="31288" y1="48980" x2="30368" y2="69388"/>
                        <a14:backgroundMark x1="32209" y1="59592" x2="35276" y2="36735"/>
                        <a14:backgroundMark x1="64110" y1="35102" x2="59816" y2="81633"/>
                        <a14:backgroundMark x1="61043" y1="44898" x2="76380" y2="77551"/>
                      </a14:backgroundRemoval>
                    </a14:imgEffect>
                  </a14:imgLayer>
                </a14:imgProps>
              </a:ext>
              <a:ext uri="{28A0092B-C50C-407E-A947-70E740481C1C}">
                <a14:useLocalDpi xmlns:a14="http://schemas.microsoft.com/office/drawing/2010/main" val="0"/>
              </a:ext>
            </a:extLst>
          </a:blip>
          <a:stretch>
            <a:fillRect/>
          </a:stretch>
        </p:blipFill>
        <p:spPr>
          <a:xfrm>
            <a:off x="6178550" y="1341373"/>
            <a:ext cx="3384551" cy="2538414"/>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backgroundMark x1="31288" y1="48980" x2="30368" y2="69388"/>
                        <a14:backgroundMark x1="32209" y1="59592" x2="35276" y2="36735"/>
                        <a14:backgroundMark x1="64110" y1="35102" x2="59816" y2="81633"/>
                        <a14:backgroundMark x1="61043" y1="44898" x2="76380" y2="77551"/>
                      </a14:backgroundRemoval>
                    </a14:imgEffect>
                  </a14:imgLayer>
                </a14:imgProps>
              </a:ext>
              <a:ext uri="{28A0092B-C50C-407E-A947-70E740481C1C}">
                <a14:useLocalDpi xmlns:a14="http://schemas.microsoft.com/office/drawing/2010/main" val="0"/>
              </a:ext>
            </a:extLst>
          </a:blip>
          <a:stretch>
            <a:fillRect/>
          </a:stretch>
        </p:blipFill>
        <p:spPr>
          <a:xfrm>
            <a:off x="5291137" y="2847042"/>
            <a:ext cx="3384551" cy="2538414"/>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backgroundMark x1="31288" y1="48980" x2="30368" y2="69388"/>
                        <a14:backgroundMark x1="32209" y1="59592" x2="35276" y2="36735"/>
                        <a14:backgroundMark x1="64110" y1="35102" x2="59816" y2="81633"/>
                        <a14:backgroundMark x1="61043" y1="44898" x2="76380" y2="77551"/>
                      </a14:backgroundRemoval>
                    </a14:imgEffect>
                  </a14:imgLayer>
                </a14:imgProps>
              </a:ext>
              <a:ext uri="{28A0092B-C50C-407E-A947-70E740481C1C}">
                <a14:useLocalDpi xmlns:a14="http://schemas.microsoft.com/office/drawing/2010/main" val="0"/>
              </a:ext>
            </a:extLst>
          </a:blip>
          <a:stretch>
            <a:fillRect/>
          </a:stretch>
        </p:blipFill>
        <p:spPr>
          <a:xfrm>
            <a:off x="4403724" y="1341373"/>
            <a:ext cx="3384551" cy="2538414"/>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backgroundMark x1="31288" y1="48980" x2="30368" y2="69388"/>
                        <a14:backgroundMark x1="32209" y1="59592" x2="35276" y2="36735"/>
                        <a14:backgroundMark x1="64110" y1="35102" x2="59816" y2="81633"/>
                        <a14:backgroundMark x1="61043" y1="44898" x2="76380" y2="77551"/>
                      </a14:backgroundRemoval>
                    </a14:imgEffect>
                  </a14:imgLayer>
                </a14:imgProps>
              </a:ext>
              <a:ext uri="{28A0092B-C50C-407E-A947-70E740481C1C}">
                <a14:useLocalDpi xmlns:a14="http://schemas.microsoft.com/office/drawing/2010/main" val="0"/>
              </a:ext>
            </a:extLst>
          </a:blip>
          <a:stretch>
            <a:fillRect/>
          </a:stretch>
        </p:blipFill>
        <p:spPr>
          <a:xfrm>
            <a:off x="6662305" y="-207602"/>
            <a:ext cx="3384551" cy="25384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7210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par>
                                <p:cTn id="11" presetID="9"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par>
                                <p:cTn id="14" presetID="9"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par>
                                <p:cTn id="17" presetID="9"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par>
                                <p:cTn id="20" presetID="9"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64250" y="5226251"/>
            <a:ext cx="5545282" cy="1077218"/>
          </a:xfrm>
          <a:prstGeom prst="rect">
            <a:avLst/>
          </a:prstGeom>
          <a:solidFill>
            <a:schemeClr val="accent3">
              <a:lumMod val="20000"/>
              <a:lumOff val="8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a:ln w="11430">
                  <a:solidFill>
                    <a:srgbClr val="512373"/>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ঝিঙে ফুল বাড়ির সৌন্দর্য বৃদ্ধি করে এবং ঝিঙে একটি সুস্বাদু ও পুষ্টিকর সবজি।</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4830" y="493974"/>
            <a:ext cx="7239000" cy="43645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backgroundMark x1="31288" y1="48980" x2="30368" y2="69388"/>
                        <a14:backgroundMark x1="32209" y1="59592" x2="35276" y2="36735"/>
                        <a14:backgroundMark x1="64110" y1="35102" x2="59816" y2="81633"/>
                        <a14:backgroundMark x1="61043" y1="44898" x2="76380" y2="77551"/>
                      </a14:backgroundRemoval>
                    </a14:imgEffect>
                  </a14:imgLayer>
                </a14:imgProps>
              </a:ext>
              <a:ext uri="{28A0092B-C50C-407E-A947-70E740481C1C}">
                <a14:useLocalDpi xmlns:a14="http://schemas.microsoft.com/office/drawing/2010/main" val="0"/>
              </a:ext>
            </a:extLst>
          </a:blip>
          <a:stretch>
            <a:fillRect/>
          </a:stretch>
        </p:blipFill>
        <p:spPr>
          <a:xfrm>
            <a:off x="5005964" y="2689640"/>
            <a:ext cx="1732973" cy="129973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backgroundMark x1="31288" y1="48980" x2="30368" y2="69388"/>
                        <a14:backgroundMark x1="32209" y1="59592" x2="35276" y2="36735"/>
                        <a14:backgroundMark x1="64110" y1="35102" x2="59816" y2="81633"/>
                        <a14:backgroundMark x1="61043" y1="44898" x2="76380" y2="77551"/>
                      </a14:backgroundRemoval>
                    </a14:imgEffect>
                  </a14:imgLayer>
                </a14:imgProps>
              </a:ext>
              <a:ext uri="{28A0092B-C50C-407E-A947-70E740481C1C}">
                <a14:useLocalDpi xmlns:a14="http://schemas.microsoft.com/office/drawing/2010/main" val="0"/>
              </a:ext>
            </a:extLst>
          </a:blip>
          <a:stretch>
            <a:fillRect/>
          </a:stretch>
        </p:blipFill>
        <p:spPr>
          <a:xfrm>
            <a:off x="4592925" y="1170655"/>
            <a:ext cx="1732973" cy="129973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backgroundMark x1="31288" y1="48980" x2="30368" y2="69388"/>
                        <a14:backgroundMark x1="32209" y1="59592" x2="35276" y2="36735"/>
                        <a14:backgroundMark x1="64110" y1="35102" x2="59816" y2="81633"/>
                        <a14:backgroundMark x1="61043" y1="44898" x2="76380" y2="77551"/>
                      </a14:backgroundRemoval>
                    </a14:imgEffect>
                  </a14:imgLayer>
                </a14:imgProps>
              </a:ext>
              <a:ext uri="{28A0092B-C50C-407E-A947-70E740481C1C}">
                <a14:useLocalDpi xmlns:a14="http://schemas.microsoft.com/office/drawing/2010/main" val="0"/>
              </a:ext>
            </a:extLst>
          </a:blip>
          <a:stretch>
            <a:fillRect/>
          </a:stretch>
        </p:blipFill>
        <p:spPr>
          <a:xfrm>
            <a:off x="6536891" y="554531"/>
            <a:ext cx="1732973" cy="129973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backgroundMark x1="31288" y1="48980" x2="30368" y2="69388"/>
                        <a14:backgroundMark x1="32209" y1="59592" x2="35276" y2="36735"/>
                        <a14:backgroundMark x1="64110" y1="35102" x2="59816" y2="81633"/>
                        <a14:backgroundMark x1="61043" y1="44898" x2="76380" y2="77551"/>
                      </a14:backgroundRemoval>
                    </a14:imgEffect>
                  </a14:imgLayer>
                </a14:imgProps>
              </a:ext>
              <a:ext uri="{28A0092B-C50C-407E-A947-70E740481C1C}">
                <a14:useLocalDpi xmlns:a14="http://schemas.microsoft.com/office/drawing/2010/main" val="0"/>
              </a:ext>
            </a:extLst>
          </a:blip>
          <a:stretch>
            <a:fillRect/>
          </a:stretch>
        </p:blipFill>
        <p:spPr>
          <a:xfrm>
            <a:off x="7781925" y="2638132"/>
            <a:ext cx="1732973" cy="12997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62933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par>
                                <p:cTn id="14" presetID="9"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par>
                                <p:cTn id="17" presetID="9"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dissolv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86339" y="271463"/>
            <a:ext cx="3286124" cy="707886"/>
          </a:xfrm>
          <a:prstGeom prst="rect">
            <a:avLst/>
          </a:prstGeom>
          <a:solidFill>
            <a:schemeClr val="accent3">
              <a:lumMod val="20000"/>
              <a:lumOff val="8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4000" b="1" dirty="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দ</a:t>
            </a:r>
            <a:r>
              <a:rPr lang="en-US" sz="4000" b="1" dirty="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ল</a:t>
            </a:r>
            <a:r>
              <a:rPr lang="bn-IN" sz="4000" b="1" dirty="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গত </a:t>
            </a:r>
            <a:r>
              <a:rPr lang="bn-BD" sz="4000" b="1" dirty="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কাজ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4168" y="1213574"/>
            <a:ext cx="5962238" cy="3886200"/>
          </a:xfrm>
          <a:prstGeom prst="ellipse">
            <a:avLst/>
          </a:prstGeom>
          <a:ln>
            <a:noFill/>
          </a:ln>
          <a:effectLst>
            <a:softEdge rad="112500"/>
          </a:effectLst>
        </p:spPr>
      </p:pic>
      <p:sp>
        <p:nvSpPr>
          <p:cNvPr id="4" name="TextBox 3"/>
          <p:cNvSpPr txBox="1"/>
          <p:nvPr/>
        </p:nvSpPr>
        <p:spPr>
          <a:xfrm>
            <a:off x="1443039" y="5334000"/>
            <a:ext cx="6829424" cy="954107"/>
          </a:xfrm>
          <a:prstGeom prst="rect">
            <a:avLst/>
          </a:prstGeom>
          <a:solidFill>
            <a:schemeClr val="accent3">
              <a:lumMod val="20000"/>
              <a:lumOff val="8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2800" b="1" dirty="0">
                <a:ln w="11430">
                  <a:solidFill>
                    <a:srgbClr val="512373"/>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 ঝিঙে ফুলকে কেন্দ্র করে </a:t>
            </a:r>
            <a:r>
              <a:rPr lang="bn-IN" sz="2800" b="1" dirty="0">
                <a:ln w="11430">
                  <a:solidFill>
                    <a:srgbClr val="512373"/>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প্রকৃতির প্রতি তোমার ভালবাসা প্রকাশ করে </a:t>
            </a:r>
            <a:r>
              <a:rPr lang="bn-BD" sz="2800" b="1" dirty="0">
                <a:ln w="11430">
                  <a:solidFill>
                    <a:srgbClr val="512373"/>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দলে আলোচনা করে পাঁচটি বাক্য লেখ।</a:t>
            </a:r>
          </a:p>
        </p:txBody>
      </p:sp>
    </p:spTree>
    <p:extLst>
      <p:ext uri="{BB962C8B-B14F-4D97-AF65-F5344CB8AC3E}">
        <p14:creationId xmlns:p14="http://schemas.microsoft.com/office/powerpoint/2010/main" val="484194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par>
                                <p:cTn id="11" presetID="9"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20606" y="628502"/>
            <a:ext cx="3220357" cy="584775"/>
          </a:xfrm>
          <a:prstGeom prst="rect">
            <a:avLst/>
          </a:prstGeom>
          <a:solidFill>
            <a:schemeClr val="accent5">
              <a:lumMod val="40000"/>
              <a:lumOff val="60000"/>
            </a:schemeClr>
          </a:solidFill>
          <a:ln>
            <a:solidFill>
              <a:srgbClr val="00206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a:ln w="11430">
                  <a:solidFill>
                    <a:srgbClr val="002060"/>
                  </a:solidFill>
                </a:ln>
                <a:solidFill>
                  <a:srgbClr val="002060"/>
                </a:solidFill>
                <a:effectLst>
                  <a:outerShdw blurRad="50800" dist="39000" dir="5460000" algn="tl">
                    <a:srgbClr val="000000">
                      <a:alpha val="38000"/>
                    </a:srgbClr>
                  </a:outerShdw>
                </a:effectLst>
                <a:latin typeface="NikoshBAN" pitchFamily="2" charset="0"/>
                <a:cs typeface="NikoshBAN" pitchFamily="2" charset="0"/>
              </a:rPr>
              <a:t>সঠিক উত্তরের জন্য ক্লিক</a:t>
            </a:r>
          </a:p>
        </p:txBody>
      </p:sp>
      <p:sp>
        <p:nvSpPr>
          <p:cNvPr id="3" name="TextBox 2"/>
          <p:cNvSpPr txBox="1"/>
          <p:nvPr/>
        </p:nvSpPr>
        <p:spPr>
          <a:xfrm>
            <a:off x="791029" y="1295398"/>
            <a:ext cx="7649934" cy="584775"/>
          </a:xfrm>
          <a:prstGeom prst="rect">
            <a:avLst/>
          </a:prstGeom>
          <a:solidFill>
            <a:srgbClr val="FFCCFF"/>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a:ln w="11430">
                  <a:solidFill>
                    <a:srgbClr val="00133A"/>
                  </a:solidFill>
                </a:ln>
                <a:solidFill>
                  <a:srgbClr val="001D58"/>
                </a:solidFill>
                <a:effectLst>
                  <a:outerShdw blurRad="50800" dist="39000" dir="5460000" algn="tl">
                    <a:srgbClr val="000000">
                      <a:alpha val="38000"/>
                    </a:srgbClr>
                  </a:outerShdw>
                </a:effectLst>
                <a:latin typeface="NikoshBAN" pitchFamily="2" charset="0"/>
                <a:cs typeface="NikoshBAN" pitchFamily="2" charset="0"/>
              </a:rPr>
              <a:t>ছোটদের জন্য লেখা কাজী নজরুল ইসলামের নাটক কোনটি?</a:t>
            </a:r>
          </a:p>
        </p:txBody>
      </p:sp>
      <p:sp>
        <p:nvSpPr>
          <p:cNvPr id="4" name="TextBox 3"/>
          <p:cNvSpPr txBox="1"/>
          <p:nvPr/>
        </p:nvSpPr>
        <p:spPr>
          <a:xfrm>
            <a:off x="791029" y="2057398"/>
            <a:ext cx="3537857" cy="584775"/>
          </a:xfrm>
          <a:prstGeom prst="rect">
            <a:avLst/>
          </a:prstGeom>
          <a:solidFill>
            <a:srgbClr val="CCFFCC"/>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a:ln w="11430">
                  <a:solidFill>
                    <a:srgbClr val="552579"/>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(ক) ঝিলিমিলি</a:t>
            </a:r>
          </a:p>
        </p:txBody>
      </p:sp>
      <p:sp>
        <p:nvSpPr>
          <p:cNvPr id="5" name="TextBox 4"/>
          <p:cNvSpPr txBox="1"/>
          <p:nvPr/>
        </p:nvSpPr>
        <p:spPr>
          <a:xfrm>
            <a:off x="791029" y="2819400"/>
            <a:ext cx="3537857" cy="584775"/>
          </a:xfrm>
          <a:prstGeom prst="rect">
            <a:avLst/>
          </a:prstGeom>
          <a:solidFill>
            <a:srgbClr val="CCFFCC"/>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a:ln w="11430">
                  <a:solidFill>
                    <a:srgbClr val="552579"/>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(গ) আলোমতি</a:t>
            </a:r>
          </a:p>
        </p:txBody>
      </p:sp>
      <p:sp>
        <p:nvSpPr>
          <p:cNvPr id="6" name="TextBox 5"/>
          <p:cNvSpPr txBox="1"/>
          <p:nvPr/>
        </p:nvSpPr>
        <p:spPr>
          <a:xfrm>
            <a:off x="4778075" y="2880407"/>
            <a:ext cx="3662887" cy="584775"/>
          </a:xfrm>
          <a:prstGeom prst="rect">
            <a:avLst/>
          </a:prstGeom>
          <a:solidFill>
            <a:srgbClr val="CCFFCC"/>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a:ln w="11430">
                  <a:solidFill>
                    <a:srgbClr val="552579"/>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(ঘ) পুতুলের বিয়ে</a:t>
            </a:r>
          </a:p>
        </p:txBody>
      </p:sp>
      <p:sp>
        <p:nvSpPr>
          <p:cNvPr id="7" name="TextBox 6"/>
          <p:cNvSpPr txBox="1"/>
          <p:nvPr/>
        </p:nvSpPr>
        <p:spPr>
          <a:xfrm>
            <a:off x="4778075" y="2072695"/>
            <a:ext cx="3662888" cy="584775"/>
          </a:xfrm>
          <a:prstGeom prst="rect">
            <a:avLst/>
          </a:prstGeom>
          <a:solidFill>
            <a:srgbClr val="CCFFCC"/>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a:ln w="11430">
                  <a:solidFill>
                    <a:srgbClr val="552579"/>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(খ) গোয়ালা</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5090" y="2880407"/>
            <a:ext cx="596589" cy="614303"/>
          </a:xfrm>
          <a:prstGeom prst="rect">
            <a:avLst/>
          </a:prstGeom>
        </p:spPr>
      </p:pic>
      <p:sp>
        <p:nvSpPr>
          <p:cNvPr id="9" name="TextBox 8"/>
          <p:cNvSpPr txBox="1"/>
          <p:nvPr/>
        </p:nvSpPr>
        <p:spPr>
          <a:xfrm>
            <a:off x="820058" y="3886200"/>
            <a:ext cx="3523342" cy="584775"/>
          </a:xfrm>
          <a:prstGeom prst="rect">
            <a:avLst/>
          </a:prstGeom>
          <a:solidFill>
            <a:srgbClr val="FFCCFF"/>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a:ln w="11430">
                  <a:solidFill>
                    <a:srgbClr val="00133A"/>
                  </a:solidFill>
                </a:ln>
                <a:solidFill>
                  <a:srgbClr val="001D58"/>
                </a:solidFill>
                <a:effectLst>
                  <a:outerShdw blurRad="50800" dist="39000" dir="5460000" algn="tl">
                    <a:srgbClr val="000000">
                      <a:alpha val="38000"/>
                    </a:srgbClr>
                  </a:outerShdw>
                </a:effectLst>
                <a:latin typeface="NikoshBAN" pitchFamily="2" charset="0"/>
                <a:cs typeface="NikoshBAN" pitchFamily="2" charset="0"/>
              </a:rPr>
              <a:t>‘মাচান’ শব্দটির অর্থ কী?</a:t>
            </a:r>
          </a:p>
        </p:txBody>
      </p:sp>
      <p:sp>
        <p:nvSpPr>
          <p:cNvPr id="10" name="TextBox 9"/>
          <p:cNvSpPr txBox="1"/>
          <p:nvPr/>
        </p:nvSpPr>
        <p:spPr>
          <a:xfrm>
            <a:off x="820057" y="4724400"/>
            <a:ext cx="3503839" cy="584775"/>
          </a:xfrm>
          <a:prstGeom prst="rect">
            <a:avLst/>
          </a:prstGeom>
          <a:solidFill>
            <a:srgbClr val="CCFFCC"/>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a:ln w="11430">
                  <a:solidFill>
                    <a:srgbClr val="552579"/>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(ক) মচকানো </a:t>
            </a:r>
          </a:p>
        </p:txBody>
      </p:sp>
      <p:sp>
        <p:nvSpPr>
          <p:cNvPr id="11" name="TextBox 10"/>
          <p:cNvSpPr txBox="1"/>
          <p:nvPr/>
        </p:nvSpPr>
        <p:spPr>
          <a:xfrm>
            <a:off x="805543" y="5653108"/>
            <a:ext cx="3537857" cy="584775"/>
          </a:xfrm>
          <a:prstGeom prst="rect">
            <a:avLst/>
          </a:prstGeom>
          <a:solidFill>
            <a:srgbClr val="CCFFCC"/>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a:ln w="11430">
                  <a:solidFill>
                    <a:srgbClr val="552579"/>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(গ)  পাটাতন </a:t>
            </a:r>
          </a:p>
        </p:txBody>
      </p:sp>
      <p:sp>
        <p:nvSpPr>
          <p:cNvPr id="12" name="TextBox 11"/>
          <p:cNvSpPr txBox="1"/>
          <p:nvPr/>
        </p:nvSpPr>
        <p:spPr>
          <a:xfrm>
            <a:off x="4778075" y="4739696"/>
            <a:ext cx="3662887" cy="584775"/>
          </a:xfrm>
          <a:prstGeom prst="rect">
            <a:avLst/>
          </a:prstGeom>
          <a:solidFill>
            <a:srgbClr val="CCFFCC"/>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a:ln w="11430">
                  <a:solidFill>
                    <a:srgbClr val="552579"/>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(খ) মাদুর</a:t>
            </a:r>
          </a:p>
        </p:txBody>
      </p:sp>
      <p:sp>
        <p:nvSpPr>
          <p:cNvPr id="13" name="TextBox 12"/>
          <p:cNvSpPr txBox="1"/>
          <p:nvPr/>
        </p:nvSpPr>
        <p:spPr>
          <a:xfrm>
            <a:off x="4778075" y="5668407"/>
            <a:ext cx="3662887" cy="584775"/>
          </a:xfrm>
          <a:prstGeom prst="rect">
            <a:avLst/>
          </a:prstGeom>
          <a:solidFill>
            <a:srgbClr val="CCFFCC"/>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a:ln w="11430">
                  <a:solidFill>
                    <a:srgbClr val="552579"/>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(ঘ) পাতিল</a:t>
            </a: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572" y="5653108"/>
            <a:ext cx="596589" cy="614303"/>
          </a:xfrm>
          <a:prstGeom prst="rect">
            <a:avLst/>
          </a:prstGeom>
        </p:spPr>
      </p:pic>
      <p:sp>
        <p:nvSpPr>
          <p:cNvPr id="15" name="TextBox 14"/>
          <p:cNvSpPr txBox="1"/>
          <p:nvPr/>
        </p:nvSpPr>
        <p:spPr>
          <a:xfrm>
            <a:off x="3276600" y="243781"/>
            <a:ext cx="1676400" cy="769441"/>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400" b="1" dirty="0">
                <a:ln w="11430">
                  <a:solidFill>
                    <a:srgbClr val="580000"/>
                  </a:solidFill>
                </a:ln>
                <a:solidFill>
                  <a:srgbClr val="580000"/>
                </a:solidFill>
                <a:effectLst>
                  <a:outerShdw blurRad="50800" dist="39000" dir="5460000" algn="tl">
                    <a:srgbClr val="000000">
                      <a:alpha val="38000"/>
                    </a:srgbClr>
                  </a:outerShdw>
                </a:effectLst>
                <a:latin typeface="NikoshBAN" pitchFamily="2" charset="0"/>
                <a:cs typeface="NikoshBAN" pitchFamily="2" charset="0"/>
              </a:rPr>
              <a:t>মূল্যায়ন</a:t>
            </a:r>
          </a:p>
        </p:txBody>
      </p:sp>
    </p:spTree>
    <p:extLst>
      <p:ext uri="{BB962C8B-B14F-4D97-AF65-F5344CB8AC3E}">
        <p14:creationId xmlns:p14="http://schemas.microsoft.com/office/powerpoint/2010/main" val="267038655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heel(1)">
                                      <p:cBhvr>
                                        <p:cTn id="12" dur="2000"/>
                                        <p:tgtEl>
                                          <p:spTgt spid="14"/>
                                        </p:tgtEl>
                                      </p:cBhvr>
                                    </p:animEffect>
                                  </p:childTnLst>
                                </p:cTn>
                              </p:par>
                            </p:childTnLst>
                          </p:cTn>
                        </p:par>
                      </p:childTnLst>
                    </p:cTn>
                  </p:par>
                </p:childTnLst>
              </p:cTn>
              <p:nextCondLst>
                <p:cond evt="onClick" delay="0">
                  <p:tgtEl>
                    <p:spTgt spid="2"/>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79800" y="275096"/>
            <a:ext cx="2133600" cy="707886"/>
          </a:xfrm>
          <a:prstGeom prst="rect">
            <a:avLst/>
          </a:prstGeom>
          <a:solidFill>
            <a:schemeClr val="accent3">
              <a:lumMod val="20000"/>
              <a:lumOff val="8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000" b="1" dirty="0">
                <a:ln w="11430">
                  <a:solidFill>
                    <a:srgbClr val="580000"/>
                  </a:solidFill>
                </a:ln>
                <a:solidFill>
                  <a:srgbClr val="580000"/>
                </a:solidFill>
                <a:effectLst>
                  <a:outerShdw blurRad="50800" dist="39000" dir="5460000" algn="tl">
                    <a:srgbClr val="000000">
                      <a:alpha val="38000"/>
                    </a:srgbClr>
                  </a:outerShdw>
                </a:effectLst>
                <a:latin typeface="NikoshBAN" pitchFamily="2" charset="0"/>
                <a:cs typeface="NikoshBAN" pitchFamily="2" charset="0"/>
              </a:rPr>
              <a:t>বাড়ির কাজ</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1900" y="1143000"/>
            <a:ext cx="6629400" cy="4005000"/>
          </a:xfrm>
          <a:prstGeom prst="rect">
            <a:avLst/>
          </a:prstGeom>
        </p:spPr>
      </p:pic>
      <p:sp>
        <p:nvSpPr>
          <p:cNvPr id="4" name="TextBox 3"/>
          <p:cNvSpPr txBox="1"/>
          <p:nvPr/>
        </p:nvSpPr>
        <p:spPr>
          <a:xfrm>
            <a:off x="1657350" y="5335658"/>
            <a:ext cx="5778499" cy="954107"/>
          </a:xfrm>
          <a:prstGeom prst="rect">
            <a:avLst/>
          </a:prstGeom>
          <a:solidFill>
            <a:schemeClr val="accent3">
              <a:lumMod val="20000"/>
              <a:lumOff val="8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2800" b="1" dirty="0">
                <a:ln w="11430">
                  <a:solidFill>
                    <a:srgbClr val="580000"/>
                  </a:solidFill>
                </a:ln>
                <a:solidFill>
                  <a:srgbClr val="580000"/>
                </a:solidFill>
                <a:effectLst>
                  <a:outerShdw blurRad="50800" dist="39000" dir="5460000" algn="tl">
                    <a:srgbClr val="000000">
                      <a:alpha val="38000"/>
                    </a:srgbClr>
                  </a:outerShdw>
                </a:effectLst>
                <a:latin typeface="NikoshBAN" pitchFamily="2" charset="0"/>
                <a:cs typeface="NikoshBAN" pitchFamily="2" charset="0"/>
              </a:rPr>
              <a:t> ‘লতা জাতীয় গাছ ঝিঙে’-এই বিষয়ে </a:t>
            </a:r>
            <a:r>
              <a:rPr lang="bn-IN" sz="2800" b="1" dirty="0">
                <a:ln w="11430">
                  <a:solidFill>
                    <a:srgbClr val="580000"/>
                  </a:solidFill>
                </a:ln>
                <a:solidFill>
                  <a:srgbClr val="580000"/>
                </a:solidFill>
                <a:effectLst>
                  <a:outerShdw blurRad="50800" dist="39000" dir="5460000" algn="tl">
                    <a:srgbClr val="000000">
                      <a:alpha val="38000"/>
                    </a:srgbClr>
                  </a:outerShdw>
                </a:effectLst>
                <a:latin typeface="NikoshBAN" pitchFamily="2" charset="0"/>
                <a:cs typeface="NikoshBAN" pitchFamily="2" charset="0"/>
              </a:rPr>
              <a:t>দশ </a:t>
            </a:r>
            <a:r>
              <a:rPr lang="bn-BD" sz="2800" b="1" dirty="0">
                <a:ln w="11430">
                  <a:solidFill>
                    <a:srgbClr val="580000"/>
                  </a:solidFill>
                </a:ln>
                <a:solidFill>
                  <a:srgbClr val="580000"/>
                </a:solidFill>
                <a:effectLst>
                  <a:outerShdw blurRad="50800" dist="39000" dir="5460000" algn="tl">
                    <a:srgbClr val="000000">
                      <a:alpha val="38000"/>
                    </a:srgbClr>
                  </a:outerShdw>
                </a:effectLst>
                <a:latin typeface="NikoshBAN" pitchFamily="2" charset="0"/>
                <a:cs typeface="NikoshBAN" pitchFamily="2" charset="0"/>
              </a:rPr>
              <a:t>লাইনের</a:t>
            </a:r>
          </a:p>
          <a:p>
            <a:pPr algn="just"/>
            <a:r>
              <a:rPr lang="bn-BD" sz="2800" b="1" dirty="0">
                <a:ln w="11430">
                  <a:solidFill>
                    <a:srgbClr val="580000"/>
                  </a:solidFill>
                </a:ln>
                <a:solidFill>
                  <a:srgbClr val="580000"/>
                </a:solidFill>
                <a:effectLst>
                  <a:outerShdw blurRad="50800" dist="39000" dir="5460000" algn="tl">
                    <a:srgbClr val="000000">
                      <a:alpha val="38000"/>
                    </a:srgbClr>
                  </a:outerShdw>
                </a:effectLst>
                <a:latin typeface="NikoshBAN" pitchFamily="2" charset="0"/>
                <a:cs typeface="NikoshBAN" pitchFamily="2" charset="0"/>
              </a:rPr>
              <a:t> একটি অনুচ্ছেদ লিখে আনবে।</a:t>
            </a:r>
          </a:p>
        </p:txBody>
      </p:sp>
    </p:spTree>
    <p:extLst>
      <p:ext uri="{BB962C8B-B14F-4D97-AF65-F5344CB8AC3E}">
        <p14:creationId xmlns:p14="http://schemas.microsoft.com/office/powerpoint/2010/main" val="308399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4738" y="1858168"/>
            <a:ext cx="3271838" cy="2570957"/>
          </a:xfrm>
          <a:prstGeom prst="ellipse">
            <a:avLst/>
          </a:prstGeom>
          <a:ln>
            <a:noFill/>
          </a:ln>
          <a:effectLst>
            <a:softEdge rad="112500"/>
          </a:effectLst>
        </p:spPr>
      </p:pic>
      <p:sp>
        <p:nvSpPr>
          <p:cNvPr id="7" name="TextBox 6"/>
          <p:cNvSpPr txBox="1"/>
          <p:nvPr/>
        </p:nvSpPr>
        <p:spPr>
          <a:xfrm>
            <a:off x="4829174" y="426893"/>
            <a:ext cx="2389751" cy="101566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6000" b="1" dirty="0">
                <a:ln w="11430">
                  <a:solidFill>
                    <a:srgbClr val="0C0000"/>
                  </a:solidFill>
                </a:ln>
                <a:solidFill>
                  <a:srgbClr val="FF0000"/>
                </a:solidFill>
                <a:effectLst>
                  <a:outerShdw blurRad="50800" dist="39000" dir="5460000" algn="tl">
                    <a:srgbClr val="000000">
                      <a:alpha val="38000"/>
                    </a:srgbClr>
                  </a:outerShdw>
                </a:effectLst>
                <a:latin typeface="NikoshBAN" pitchFamily="2" charset="0"/>
                <a:cs typeface="NikoshBAN" pitchFamily="2" charset="0"/>
              </a:rPr>
              <a:t>পরিচিতি</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16338" y="426893"/>
            <a:ext cx="1723153" cy="213584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10" name="TextBox 9">
            <a:extLst>
              <a:ext uri="{FF2B5EF4-FFF2-40B4-BE49-F238E27FC236}">
                <a16:creationId xmlns:a16="http://schemas.microsoft.com/office/drawing/2014/main" id="{9BCCDC80-AA35-4FC8-9577-0E8D60BB7A0D}"/>
              </a:ext>
            </a:extLst>
          </p:cNvPr>
          <p:cNvSpPr txBox="1"/>
          <p:nvPr/>
        </p:nvSpPr>
        <p:spPr>
          <a:xfrm>
            <a:off x="114299" y="2744197"/>
            <a:ext cx="4100513" cy="2292935"/>
          </a:xfrm>
          <a:prstGeom prst="rect">
            <a:avLst/>
          </a:prstGeom>
          <a:noFill/>
        </p:spPr>
        <p:txBody>
          <a:bodyPr wrap="square">
            <a:spAutoFit/>
          </a:bodyPr>
          <a:lstStyle/>
          <a:p>
            <a:r>
              <a:rPr lang="bn-BD" sz="3200" b="1" dirty="0">
                <a:latin typeface="NikoshBAN" panose="02000000000000000000" pitchFamily="2" charset="0"/>
                <a:cs typeface="NikoshBAN" panose="02000000000000000000" pitchFamily="2" charset="0"/>
              </a:rPr>
              <a:t>মোঃ গোলজার হোসেন </a:t>
            </a:r>
          </a:p>
          <a:p>
            <a:r>
              <a:rPr lang="bn-BD" sz="3200" b="1" dirty="0">
                <a:latin typeface="NikoshBAN" panose="02000000000000000000" pitchFamily="2" charset="0"/>
                <a:cs typeface="NikoshBAN" panose="02000000000000000000" pitchFamily="2" charset="0"/>
              </a:rPr>
              <a:t>সহকারী প্রধান  শিক্ষক </a:t>
            </a:r>
          </a:p>
          <a:p>
            <a:r>
              <a:rPr lang="bn-BD" sz="3600" b="1" dirty="0">
                <a:latin typeface="NikoshBAN" panose="02000000000000000000" pitchFamily="2" charset="0"/>
                <a:cs typeface="NikoshBAN" panose="02000000000000000000" pitchFamily="2" charset="0"/>
              </a:rPr>
              <a:t>সড়াবাড়িয়া</a:t>
            </a:r>
            <a:r>
              <a:rPr lang="bn-BD" sz="3200" b="1" dirty="0">
                <a:latin typeface="NikoshBAN" panose="02000000000000000000" pitchFamily="2" charset="0"/>
                <a:cs typeface="NikoshBAN" panose="02000000000000000000" pitchFamily="2" charset="0"/>
              </a:rPr>
              <a:t> উচ্চ বিদ্যালয় </a:t>
            </a:r>
          </a:p>
          <a:p>
            <a:r>
              <a:rPr lang="bn-BD" sz="3200" b="1" dirty="0">
                <a:latin typeface="NikoshBAN" panose="02000000000000000000" pitchFamily="2" charset="0"/>
                <a:cs typeface="NikoshBAN" panose="02000000000000000000" pitchFamily="2" charset="0"/>
              </a:rPr>
              <a:t>আটঘরিয়া, পাবনা । </a:t>
            </a:r>
          </a:p>
          <a:p>
            <a:endParaRPr lang="bn-IN" sz="1100" b="1" dirty="0">
              <a:ln w="1905"/>
              <a:solidFill>
                <a:sysClr val="windowText" lastClr="000000"/>
              </a:solidFill>
              <a:effectLst>
                <a:innerShdw blurRad="69850" dist="43180" dir="5400000">
                  <a:srgbClr val="000000">
                    <a:alpha val="65000"/>
                  </a:srgbClr>
                </a:innerShdw>
              </a:effectLst>
              <a:latin typeface="NikoshBAN" pitchFamily="2" charset="0"/>
              <a:cs typeface="NikoshBAN" pitchFamily="2" charset="0"/>
            </a:endParaRPr>
          </a:p>
        </p:txBody>
      </p:sp>
      <p:pic>
        <p:nvPicPr>
          <p:cNvPr id="13" name="Picture 12">
            <a:extLst>
              <a:ext uri="{FF2B5EF4-FFF2-40B4-BE49-F238E27FC236}">
                <a16:creationId xmlns:a16="http://schemas.microsoft.com/office/drawing/2014/main" id="{5A96B5B6-FF3F-4BCF-9C2E-F409ABC6C354}"/>
              </a:ext>
            </a:extLst>
          </p:cNvPr>
          <p:cNvPicPr>
            <a:picLocks noChangeAspect="1"/>
          </p:cNvPicPr>
          <p:nvPr/>
        </p:nvPicPr>
        <p:blipFill>
          <a:blip r:embed="rId4"/>
          <a:stretch>
            <a:fillRect/>
          </a:stretch>
        </p:blipFill>
        <p:spPr>
          <a:xfrm>
            <a:off x="357189" y="0"/>
            <a:ext cx="2695574" cy="2781221"/>
          </a:xfrm>
          <a:prstGeom prst="rect">
            <a:avLst/>
          </a:prstGeom>
        </p:spPr>
      </p:pic>
      <p:sp>
        <p:nvSpPr>
          <p:cNvPr id="14" name="TextBox 13">
            <a:extLst>
              <a:ext uri="{FF2B5EF4-FFF2-40B4-BE49-F238E27FC236}">
                <a16:creationId xmlns:a16="http://schemas.microsoft.com/office/drawing/2014/main" id="{57CA9B59-83F7-42A7-ADFC-AB32B906A14E}"/>
              </a:ext>
            </a:extLst>
          </p:cNvPr>
          <p:cNvSpPr txBox="1"/>
          <p:nvPr/>
        </p:nvSpPr>
        <p:spPr>
          <a:xfrm>
            <a:off x="6886576" y="3094937"/>
            <a:ext cx="5191126" cy="206210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bn-BD" sz="3200" b="1" i="0" u="none" strike="noStrike" kern="1200" cap="none" spc="0" normalizeH="0" baseline="0" noProof="0" dirty="0">
                <a:ln w="1905"/>
                <a:solidFill>
                  <a:sysClr val="windowText" lastClr="000000"/>
                </a:solidFill>
                <a:effectLst>
                  <a:innerShdw blurRad="69850" dist="43180" dir="5400000">
                    <a:srgbClr val="000000">
                      <a:alpha val="65000"/>
                    </a:srgbClr>
                  </a:innerShdw>
                </a:effectLst>
                <a:uLnTx/>
                <a:uFillTx/>
                <a:latin typeface="NikoshBAN" pitchFamily="2" charset="0"/>
                <a:ea typeface="+mn-ea"/>
                <a:cs typeface="NikoshBAN" pitchFamily="2" charset="0"/>
              </a:rPr>
              <a:t>শ্রেণিঃ </a:t>
            </a:r>
            <a:r>
              <a:rPr kumimoji="0" lang="en-US" sz="3200" b="1" i="0" u="none" strike="noStrike" kern="1200" cap="none" spc="0" normalizeH="0" baseline="0" noProof="0" dirty="0" err="1">
                <a:ln w="1905"/>
                <a:solidFill>
                  <a:sysClr val="windowText" lastClr="000000"/>
                </a:solidFill>
                <a:effectLst>
                  <a:innerShdw blurRad="69850" dist="43180" dir="5400000">
                    <a:srgbClr val="000000">
                      <a:alpha val="65000"/>
                    </a:srgbClr>
                  </a:innerShdw>
                </a:effectLst>
                <a:uLnTx/>
                <a:uFillTx/>
                <a:latin typeface="NikoshBAN" pitchFamily="2" charset="0"/>
                <a:ea typeface="+mn-ea"/>
                <a:cs typeface="NikoshBAN" pitchFamily="2" charset="0"/>
              </a:rPr>
              <a:t>ষষ্ঠ</a:t>
            </a:r>
            <a:endParaRPr kumimoji="0" lang="bn-BD" sz="3200" b="1" i="0" u="none" strike="noStrike" kern="1200" cap="none" spc="0" normalizeH="0" baseline="0" noProof="0" dirty="0">
              <a:ln w="1905"/>
              <a:solidFill>
                <a:sysClr val="windowText" lastClr="000000"/>
              </a:solidFill>
              <a:effectLst>
                <a:innerShdw blurRad="69850" dist="43180" dir="5400000">
                  <a:srgbClr val="000000">
                    <a:alpha val="65000"/>
                  </a:srgbClr>
                </a:innerShdw>
              </a:effectLst>
              <a:uLnTx/>
              <a:uFillTx/>
              <a:latin typeface="NikoshBAN" pitchFamily="2" charset="0"/>
              <a:ea typeface="+mn-ea"/>
              <a:cs typeface="NikoshBAN"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bn-BD" sz="3200" b="1" i="0" u="none" strike="noStrike" kern="1200" cap="none" spc="0" normalizeH="0" baseline="0" noProof="0" dirty="0">
                <a:ln w="1905"/>
                <a:solidFill>
                  <a:sysClr val="windowText" lastClr="000000"/>
                </a:solidFill>
                <a:effectLst>
                  <a:innerShdw blurRad="69850" dist="43180" dir="5400000">
                    <a:srgbClr val="000000">
                      <a:alpha val="65000"/>
                    </a:srgbClr>
                  </a:innerShdw>
                </a:effectLst>
                <a:uLnTx/>
                <a:uFillTx/>
                <a:latin typeface="NikoshBAN" pitchFamily="2" charset="0"/>
                <a:ea typeface="+mn-ea"/>
                <a:cs typeface="NikoshBAN" pitchFamily="2" charset="0"/>
              </a:rPr>
              <a:t>বিষয়ঃ</a:t>
            </a:r>
            <a:r>
              <a:rPr kumimoji="0" lang="en-US" sz="3200" b="1" i="0" u="none" strike="noStrike" kern="1200" cap="none" spc="0" normalizeH="0" baseline="0" noProof="0" dirty="0" err="1">
                <a:ln w="1905"/>
                <a:solidFill>
                  <a:sysClr val="windowText" lastClr="000000"/>
                </a:solidFill>
                <a:effectLst>
                  <a:innerShdw blurRad="69850" dist="43180" dir="5400000">
                    <a:srgbClr val="000000">
                      <a:alpha val="65000"/>
                    </a:srgbClr>
                  </a:innerShdw>
                </a:effectLst>
                <a:uLnTx/>
                <a:uFillTx/>
                <a:latin typeface="NikoshBAN" pitchFamily="2" charset="0"/>
                <a:ea typeface="+mn-ea"/>
                <a:cs typeface="NikoshBAN" pitchFamily="2" charset="0"/>
              </a:rPr>
              <a:t>বাংলা</a:t>
            </a:r>
            <a:r>
              <a:rPr kumimoji="0" lang="bn-IN" sz="3200" b="1" i="0" u="none" strike="noStrike" kern="1200" cap="none" spc="0" normalizeH="0" baseline="0" noProof="0" dirty="0">
                <a:ln w="1905"/>
                <a:solidFill>
                  <a:sysClr val="windowText" lastClr="000000"/>
                </a:solidFill>
                <a:effectLst>
                  <a:innerShdw blurRad="69850" dist="43180" dir="5400000">
                    <a:srgbClr val="000000">
                      <a:alpha val="65000"/>
                    </a:srgbClr>
                  </a:innerShdw>
                </a:effectLst>
                <a:uLnTx/>
                <a:uFillTx/>
                <a:latin typeface="NikoshBAN" pitchFamily="2" charset="0"/>
                <a:ea typeface="+mn-ea"/>
                <a:cs typeface="NikoshBAN" pitchFamily="2" charset="0"/>
              </a:rPr>
              <a:t> </a:t>
            </a:r>
            <a:r>
              <a:rPr kumimoji="0" lang="en-US" sz="3200" b="1" i="0" u="none" strike="noStrike" kern="1200" cap="none" spc="0" normalizeH="0" baseline="0" noProof="0" dirty="0" err="1">
                <a:ln w="1905"/>
                <a:solidFill>
                  <a:sysClr val="windowText" lastClr="000000"/>
                </a:solidFill>
                <a:effectLst>
                  <a:innerShdw blurRad="69850" dist="43180" dir="5400000">
                    <a:srgbClr val="000000">
                      <a:alpha val="65000"/>
                    </a:srgbClr>
                  </a:innerShdw>
                </a:effectLst>
                <a:uLnTx/>
                <a:uFillTx/>
                <a:latin typeface="NikoshBAN" pitchFamily="2" charset="0"/>
                <a:ea typeface="+mn-ea"/>
                <a:cs typeface="NikoshBAN" pitchFamily="2" charset="0"/>
              </a:rPr>
              <a:t>প্রথম</a:t>
            </a:r>
            <a:r>
              <a:rPr kumimoji="0" lang="en-US" sz="3200" b="1" i="0" u="none" strike="noStrike" kern="1200" cap="none" spc="0" normalizeH="0" baseline="0" noProof="0" dirty="0">
                <a:ln w="1905"/>
                <a:solidFill>
                  <a:sysClr val="windowText" lastClr="000000"/>
                </a:solidFill>
                <a:effectLst>
                  <a:innerShdw blurRad="69850" dist="43180" dir="5400000">
                    <a:srgbClr val="000000">
                      <a:alpha val="65000"/>
                    </a:srgbClr>
                  </a:innerShdw>
                </a:effectLst>
                <a:uLnTx/>
                <a:uFillTx/>
                <a:latin typeface="NikoshBAN" pitchFamily="2" charset="0"/>
                <a:ea typeface="+mn-ea"/>
                <a:cs typeface="NikoshBAN" pitchFamily="2" charset="0"/>
              </a:rPr>
              <a:t> </a:t>
            </a:r>
            <a:r>
              <a:rPr kumimoji="0" lang="en-US" sz="3200" b="1" i="0" u="none" strike="noStrike" kern="1200" cap="none" spc="0" normalizeH="0" baseline="0" noProof="0" dirty="0" err="1">
                <a:ln w="1905"/>
                <a:solidFill>
                  <a:sysClr val="windowText" lastClr="000000"/>
                </a:solidFill>
                <a:effectLst>
                  <a:innerShdw blurRad="69850" dist="43180" dir="5400000">
                    <a:srgbClr val="000000">
                      <a:alpha val="65000"/>
                    </a:srgbClr>
                  </a:innerShdw>
                </a:effectLst>
                <a:uLnTx/>
                <a:uFillTx/>
                <a:latin typeface="NikoshBAN" pitchFamily="2" charset="0"/>
                <a:ea typeface="+mn-ea"/>
                <a:cs typeface="NikoshBAN" pitchFamily="2" charset="0"/>
              </a:rPr>
              <a:t>পত্র</a:t>
            </a:r>
            <a:endParaRPr kumimoji="0" lang="en-US" sz="3200" b="1" i="0" u="none" strike="noStrike" kern="1200" cap="none" spc="0" normalizeH="0" baseline="0" noProof="0" dirty="0">
              <a:ln w="1905"/>
              <a:solidFill>
                <a:sysClr val="windowText" lastClr="000000"/>
              </a:solidFill>
              <a:effectLst>
                <a:innerShdw blurRad="69850" dist="43180" dir="5400000">
                  <a:srgbClr val="000000">
                    <a:alpha val="65000"/>
                  </a:srgbClr>
                </a:innerShdw>
              </a:effectLst>
              <a:uLnTx/>
              <a:uFillTx/>
              <a:latin typeface="NikoshBAN" pitchFamily="2" charset="0"/>
              <a:ea typeface="+mn-ea"/>
              <a:cs typeface="NikoshBAN"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bn-BD" sz="3200" b="1" i="0" u="none" strike="noStrike" kern="1200" cap="none" spc="0" normalizeH="0" baseline="0" noProof="0" dirty="0">
                <a:ln w="1905"/>
                <a:solidFill>
                  <a:sysClr val="windowText" lastClr="000000"/>
                </a:solidFill>
                <a:effectLst>
                  <a:innerShdw blurRad="69850" dist="43180" dir="5400000">
                    <a:srgbClr val="000000">
                      <a:alpha val="65000"/>
                    </a:srgbClr>
                  </a:innerShdw>
                </a:effectLst>
                <a:uLnTx/>
                <a:uFillTx/>
                <a:latin typeface="NikoshBAN" pitchFamily="2" charset="0"/>
                <a:ea typeface="+mn-ea"/>
                <a:cs typeface="NikoshBAN" pitchFamily="2" charset="0"/>
              </a:rPr>
              <a:t>পাঠঃ ঝিঙে ফুল,কাজী নজরুল</a:t>
            </a:r>
            <a:r>
              <a:rPr lang="bn-BD" sz="1600" dirty="0"/>
              <a:t> </a:t>
            </a:r>
            <a:r>
              <a:rPr lang="en-US" sz="3200" b="1" dirty="0" err="1"/>
              <a:t>ইসলাম</a:t>
            </a:r>
            <a:r>
              <a:rPr lang="bn-BD" sz="1600" dirty="0"/>
              <a:t> </a:t>
            </a:r>
            <a:r>
              <a:rPr lang="en-US" sz="1600" dirty="0"/>
              <a:t> </a:t>
            </a:r>
            <a:endParaRPr kumimoji="0" lang="bn-BD" sz="3200" b="1" i="0" u="none" strike="noStrike" kern="1200" cap="none" spc="0" normalizeH="0" baseline="0" noProof="0" dirty="0">
              <a:ln w="1905"/>
              <a:effectLst>
                <a:innerShdw blurRad="69850" dist="43180" dir="5400000">
                  <a:srgbClr val="000000">
                    <a:alpha val="65000"/>
                  </a:srgbClr>
                </a:innerShdw>
              </a:effectLst>
              <a:uLnTx/>
              <a:uFillTx/>
              <a:latin typeface="NikoshBAN" pitchFamily="2" charset="0"/>
              <a:ea typeface="+mn-ea"/>
              <a:cs typeface="NikoshBAN"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bn-BD" sz="3200" b="1" i="0" u="none" strike="noStrike" kern="1200" cap="none" spc="0" normalizeH="0" baseline="0" noProof="0" dirty="0">
                <a:ln w="1905"/>
                <a:solidFill>
                  <a:sysClr val="windowText" lastClr="000000"/>
                </a:solidFill>
                <a:effectLst>
                  <a:innerShdw blurRad="69850" dist="43180" dir="5400000">
                    <a:srgbClr val="000000">
                      <a:alpha val="65000"/>
                    </a:srgbClr>
                  </a:innerShdw>
                </a:effectLst>
                <a:uLnTx/>
                <a:uFillTx/>
                <a:latin typeface="NikoshBAN" pitchFamily="2" charset="0"/>
                <a:ea typeface="+mn-ea"/>
                <a:cs typeface="NikoshBAN" pitchFamily="2" charset="0"/>
              </a:rPr>
              <a:t>সময়ঃ ৪৫.০০ মিনিট</a:t>
            </a:r>
          </a:p>
        </p:txBody>
      </p:sp>
    </p:spTree>
    <p:extLst>
      <p:ext uri="{BB962C8B-B14F-4D97-AF65-F5344CB8AC3E}">
        <p14:creationId xmlns:p14="http://schemas.microsoft.com/office/powerpoint/2010/main" val="4179812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500"/>
                                        <p:tgtEl>
                                          <p:spTgt spid="11"/>
                                        </p:tgtEl>
                                      </p:cBhvr>
                                    </p:animEffect>
                                  </p:childTnLst>
                                </p:cTn>
                              </p:par>
                              <p:par>
                                <p:cTn id="11" presetID="9"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28600"/>
            <a:ext cx="8686800" cy="6400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10047"/>
            <a:ext cx="8686800" cy="6571753"/>
          </a:xfrm>
          <a:prstGeom prst="rect">
            <a:avLst/>
          </a:prstGeom>
        </p:spPr>
      </p:pic>
      <p:sp>
        <p:nvSpPr>
          <p:cNvPr id="4" name="Rectangle 3"/>
          <p:cNvSpPr/>
          <p:nvPr/>
        </p:nvSpPr>
        <p:spPr>
          <a:xfrm>
            <a:off x="606136" y="1828800"/>
            <a:ext cx="8001000" cy="1738194"/>
          </a:xfrm>
          <a:prstGeom prst="rect">
            <a:avLst/>
          </a:prstGeom>
          <a:noFill/>
        </p:spPr>
        <p:txBody>
          <a:bodyPr wrap="square" lIns="91440" tIns="45720" rIns="91440" bIns="45720">
            <a:prstTxWarp prst="textPlain">
              <a:avLst/>
            </a:prstTxWarp>
            <a:spAutoFit/>
            <a:scene3d>
              <a:camera prst="obliqueTopLeft"/>
              <a:lightRig rig="soft" dir="tl">
                <a:rot lat="0" lon="0" rev="0"/>
              </a:lightRig>
            </a:scene3d>
            <a:sp3d extrusionH="57150" contourW="25400" prstMaterial="matte">
              <a:bevelT w="25400" h="55880" prst="angle"/>
              <a:contourClr>
                <a:schemeClr val="accent2">
                  <a:tint val="20000"/>
                </a:schemeClr>
              </a:contourClr>
            </a:sp3d>
          </a:bodyPr>
          <a:lstStyle/>
          <a:p>
            <a:pPr algn="ctr"/>
            <a:r>
              <a:rPr lang="en-US" sz="6600" b="1" spc="50" dirty="0" err="1">
                <a:ln w="11430">
                  <a:solidFill>
                    <a:srgbClr val="FFC000"/>
                  </a:solidFill>
                </a:ln>
                <a:solidFill>
                  <a:schemeClr val="accent3">
                    <a:lumMod val="75000"/>
                  </a:schemeClr>
                </a:solidFill>
                <a:effectLst>
                  <a:innerShdw blurRad="114300">
                    <a:prstClr val="black"/>
                  </a:innerShdw>
                </a:effectLst>
                <a:latin typeface="NikoshBAN" pitchFamily="2" charset="0"/>
                <a:cs typeface="NikoshBAN" pitchFamily="2" charset="0"/>
              </a:rPr>
              <a:t>শিক্ষার্থীবৃন্দ</a:t>
            </a:r>
            <a:r>
              <a:rPr lang="en-US" sz="6600" b="1" spc="50" dirty="0">
                <a:ln w="11430">
                  <a:solidFill>
                    <a:srgbClr val="FFC000"/>
                  </a:solidFill>
                </a:ln>
                <a:solidFill>
                  <a:schemeClr val="accent3">
                    <a:lumMod val="75000"/>
                  </a:schemeClr>
                </a:solidFill>
                <a:effectLst>
                  <a:innerShdw blurRad="114300">
                    <a:prstClr val="black"/>
                  </a:innerShdw>
                </a:effectLst>
                <a:latin typeface="NikoshBAN" pitchFamily="2" charset="0"/>
                <a:cs typeface="NikoshBAN" pitchFamily="2" charset="0"/>
              </a:rPr>
              <a:t> </a:t>
            </a:r>
            <a:r>
              <a:rPr lang="en-US" sz="6600" b="1" spc="50" dirty="0" err="1">
                <a:ln w="11430">
                  <a:solidFill>
                    <a:srgbClr val="FFC000"/>
                  </a:solidFill>
                </a:ln>
                <a:solidFill>
                  <a:schemeClr val="accent3">
                    <a:lumMod val="75000"/>
                  </a:schemeClr>
                </a:solidFill>
                <a:effectLst>
                  <a:innerShdw blurRad="114300">
                    <a:prstClr val="black"/>
                  </a:innerShdw>
                </a:effectLst>
                <a:latin typeface="NikoshBAN" pitchFamily="2" charset="0"/>
                <a:cs typeface="NikoshBAN" pitchFamily="2" charset="0"/>
              </a:rPr>
              <a:t>তোমাদের</a:t>
            </a:r>
            <a:r>
              <a:rPr lang="bn-BD" sz="6600" b="1" spc="50" dirty="0">
                <a:ln w="11430">
                  <a:solidFill>
                    <a:srgbClr val="FFC000"/>
                  </a:solidFill>
                </a:ln>
                <a:solidFill>
                  <a:schemeClr val="accent3">
                    <a:lumMod val="75000"/>
                  </a:schemeClr>
                </a:solidFill>
                <a:effectLst>
                  <a:innerShdw blurRad="114300">
                    <a:prstClr val="black"/>
                  </a:innerShdw>
                </a:effectLst>
                <a:latin typeface="NikoshBAN" pitchFamily="2" charset="0"/>
                <a:cs typeface="NikoshBAN" pitchFamily="2" charset="0"/>
              </a:rPr>
              <a:t>অনেক ধন্যবাদ</a:t>
            </a:r>
            <a:endParaRPr lang="en-US" sz="6600" b="1" cap="none" spc="50" dirty="0">
              <a:ln w="11430">
                <a:solidFill>
                  <a:srgbClr val="FFC000"/>
                </a:solidFill>
              </a:ln>
              <a:solidFill>
                <a:schemeClr val="accent3">
                  <a:lumMod val="75000"/>
                </a:schemeClr>
              </a:solidFill>
              <a:effectLst>
                <a:innerShdw blurRad="114300">
                  <a:prstClr val="black"/>
                </a:innerShdw>
              </a:effectLst>
              <a:latin typeface="NikoshBAN" pitchFamily="2" charset="0"/>
              <a:cs typeface="NikoshBAN" pitchFamily="2" charset="0"/>
            </a:endParaRPr>
          </a:p>
        </p:txBody>
      </p:sp>
    </p:spTree>
    <p:extLst>
      <p:ext uri="{BB962C8B-B14F-4D97-AF65-F5344CB8AC3E}">
        <p14:creationId xmlns:p14="http://schemas.microsoft.com/office/powerpoint/2010/main" val="1593903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repeatCount="200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4"/>
                                        </p:tgtEl>
                                        <p:attrNameLst>
                                          <p:attrName>ppt_y</p:attrName>
                                        </p:attrNameLst>
                                      </p:cBhvr>
                                      <p:tavLst>
                                        <p:tav tm="0">
                                          <p:val>
                                            <p:strVal val="#ppt_y"/>
                                          </p:val>
                                        </p:tav>
                                        <p:tav tm="100000">
                                          <p:val>
                                            <p:strVal val="#ppt_y"/>
                                          </p:val>
                                        </p:tav>
                                      </p:tavLst>
                                    </p:anim>
                                    <p:anim calcmode="lin" valueType="num">
                                      <p:cBhvr>
                                        <p:cTn id="9" dur="20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8777" b="12226"/>
          <a:stretch/>
        </p:blipFill>
        <p:spPr>
          <a:xfrm>
            <a:off x="2286000" y="1543050"/>
            <a:ext cx="7358513" cy="39810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3698081" y="228599"/>
            <a:ext cx="4795837" cy="707886"/>
          </a:xfrm>
          <a:prstGeom prst="rect">
            <a:avLst/>
          </a:prstGeom>
          <a:noFill/>
          <a:ln>
            <a:solidFill>
              <a:srgbClr val="00206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000" b="1" dirty="0">
                <a:ln w="11430">
                  <a:solidFill>
                    <a:srgbClr val="580000"/>
                  </a:solidFill>
                </a:ln>
                <a:solidFill>
                  <a:srgbClr val="580000"/>
                </a:solidFill>
                <a:effectLst>
                  <a:outerShdw blurRad="50800" dist="39000" dir="5460000" algn="tl">
                    <a:srgbClr val="000000">
                      <a:alpha val="38000"/>
                    </a:srgbClr>
                  </a:outerShdw>
                </a:effectLst>
                <a:latin typeface="NikoshBAN" pitchFamily="2" charset="0"/>
                <a:cs typeface="NikoshBAN" pitchFamily="2" charset="0"/>
              </a:rPr>
              <a:t>চিত্রে কী ফুল দেখতে পাচ্ছ?</a:t>
            </a:r>
          </a:p>
        </p:txBody>
      </p:sp>
      <p:sp>
        <p:nvSpPr>
          <p:cNvPr id="4" name="TextBox 3"/>
          <p:cNvSpPr txBox="1"/>
          <p:nvPr/>
        </p:nvSpPr>
        <p:spPr>
          <a:xfrm>
            <a:off x="4974656" y="5791017"/>
            <a:ext cx="1981200" cy="707886"/>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000" b="1" dirty="0">
                <a:ln w="11430">
                  <a:solidFill>
                    <a:srgbClr val="580000"/>
                  </a:solidFill>
                </a:ln>
                <a:solidFill>
                  <a:srgbClr val="580000"/>
                </a:solidFill>
                <a:effectLst>
                  <a:outerShdw blurRad="50800" dist="39000" dir="5460000" algn="tl">
                    <a:srgbClr val="000000">
                      <a:alpha val="38000"/>
                    </a:srgbClr>
                  </a:outerShdw>
                </a:effectLst>
                <a:latin typeface="NikoshBAN" pitchFamily="2" charset="0"/>
                <a:cs typeface="NikoshBAN" pitchFamily="2" charset="0"/>
              </a:rPr>
              <a:t>ঝিঙে ফুল</a:t>
            </a:r>
          </a:p>
        </p:txBody>
      </p:sp>
    </p:spTree>
    <p:extLst>
      <p:ext uri="{BB962C8B-B14F-4D97-AF65-F5344CB8AC3E}">
        <p14:creationId xmlns:p14="http://schemas.microsoft.com/office/powerpoint/2010/main" val="2395003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53391" y="5801381"/>
            <a:ext cx="7085216" cy="523220"/>
          </a:xfrm>
          <a:prstGeom prst="rect">
            <a:avLst/>
          </a:prstGeom>
          <a:solidFill>
            <a:schemeClr val="accent3">
              <a:lumMod val="20000"/>
              <a:lumOff val="8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2800" b="1" dirty="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সাধারণত বাড়ির আঙিনায় এই ঝিঙে ফুলের চাষ হয়ে থাকে।</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6748" y="533399"/>
            <a:ext cx="7398503" cy="48006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73786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5728" y="1611888"/>
            <a:ext cx="6324600" cy="46525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4703618" y="300913"/>
            <a:ext cx="22860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400" b="1" dirty="0">
                <a:ln w="11430">
                  <a:solidFill>
                    <a:srgbClr val="580000"/>
                  </a:solidFill>
                </a:ln>
                <a:solidFill>
                  <a:srgbClr val="580000"/>
                </a:solidFill>
                <a:effectLst>
                  <a:outerShdw blurRad="50800" dist="39000" dir="5460000" algn="tl">
                    <a:srgbClr val="000000">
                      <a:alpha val="38000"/>
                    </a:srgbClr>
                  </a:outerShdw>
                </a:effectLst>
                <a:latin typeface="NikoshBAN" pitchFamily="2" charset="0"/>
                <a:cs typeface="NikoshBAN" pitchFamily="2" charset="0"/>
              </a:rPr>
              <a:t>ঝিঙে ফুল</a:t>
            </a:r>
          </a:p>
        </p:txBody>
      </p:sp>
      <p:sp>
        <p:nvSpPr>
          <p:cNvPr id="4" name="TextBox 3"/>
          <p:cNvSpPr txBox="1"/>
          <p:nvPr/>
        </p:nvSpPr>
        <p:spPr>
          <a:xfrm>
            <a:off x="4419600" y="1070354"/>
            <a:ext cx="2570018" cy="52322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2800" b="1" dirty="0">
                <a:ln w="11430">
                  <a:solidFill>
                    <a:srgbClr val="580000"/>
                  </a:solidFill>
                </a:ln>
                <a:solidFill>
                  <a:srgbClr val="580000"/>
                </a:solidFill>
                <a:effectLst>
                  <a:outerShdw blurRad="50800" dist="39000" dir="5460000" algn="tl">
                    <a:srgbClr val="000000">
                      <a:alpha val="38000"/>
                    </a:srgbClr>
                  </a:outerShdw>
                </a:effectLst>
                <a:latin typeface="NikoshBAN" pitchFamily="2" charset="0"/>
                <a:cs typeface="NikoshBAN" pitchFamily="2" charset="0"/>
              </a:rPr>
              <a:t>কাজী নজরুল ইসলাম</a:t>
            </a:r>
            <a:endParaRPr lang="en-US" sz="2800" b="1" dirty="0">
              <a:ln w="11430">
                <a:solidFill>
                  <a:srgbClr val="580000"/>
                </a:solidFill>
              </a:ln>
              <a:solidFill>
                <a:srgbClr val="580000"/>
              </a:solidFill>
              <a:effectLst>
                <a:outerShdw blurRad="50800" dist="39000" dir="5460000" algn="tl">
                  <a:srgbClr val="000000">
                    <a:alpha val="38000"/>
                  </a:srgbClr>
                </a:outerShdw>
              </a:effectLst>
              <a:latin typeface="NikoshBAN" pitchFamily="2" charset="0"/>
              <a:cs typeface="NikoshBAN"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6246" y="1641763"/>
            <a:ext cx="2663564" cy="1698022"/>
          </a:xfrm>
          <a:prstGeom prst="ellipse">
            <a:avLst/>
          </a:prstGeom>
          <a:ln>
            <a:noFill/>
          </a:ln>
          <a:effectLst>
            <a:softEdge rad="112500"/>
          </a:effectLst>
        </p:spPr>
      </p:pic>
    </p:spTree>
    <p:extLst>
      <p:ext uri="{BB962C8B-B14F-4D97-AF65-F5344CB8AC3E}">
        <p14:creationId xmlns:p14="http://schemas.microsoft.com/office/powerpoint/2010/main" val="2340113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ssolv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52114" y="339564"/>
            <a:ext cx="1981200" cy="769441"/>
          </a:xfrm>
          <a:prstGeom prst="rect">
            <a:avLst/>
          </a:prstGeom>
          <a:solidFill>
            <a:srgbClr val="E9C1DE"/>
          </a:solidFill>
          <a:ln>
            <a:solidFill>
              <a:schemeClr val="accent6">
                <a:lumMod val="50000"/>
              </a:schemeClr>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4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শিখনফল</a:t>
            </a:r>
            <a:endParaRPr lang="en-US" sz="44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endParaRPr>
          </a:p>
        </p:txBody>
      </p:sp>
      <p:sp>
        <p:nvSpPr>
          <p:cNvPr id="3" name="TextBox 2"/>
          <p:cNvSpPr txBox="1"/>
          <p:nvPr/>
        </p:nvSpPr>
        <p:spPr>
          <a:xfrm>
            <a:off x="699891" y="1447800"/>
            <a:ext cx="3722494" cy="508575"/>
          </a:xfrm>
          <a:prstGeom prst="rect">
            <a:avLst/>
          </a:prstGeom>
          <a:solidFill>
            <a:schemeClr val="bg1"/>
          </a:solidFill>
          <a:ln>
            <a:solidFill>
              <a:schemeClr val="bg1"/>
            </a:solidFill>
          </a:ln>
        </p:spPr>
        <p:txBody>
          <a:bodyPr wrap="none" rtlCol="0">
            <a:prstTxWarp prst="textPlain">
              <a:avLst/>
            </a:prstTxWarp>
            <a:spAutoFit/>
            <a:scene3d>
              <a:camera prst="orthographicFront"/>
              <a:lightRig rig="threePt" dir="t"/>
            </a:scene3d>
            <a:sp3d extrusionH="57150">
              <a:bevelT w="38100" h="38100"/>
            </a:sp3d>
          </a:bodyPr>
          <a:lstStyle/>
          <a:p>
            <a:r>
              <a:rPr lang="en-US" sz="2400" dirty="0" err="1">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এই</a:t>
            </a:r>
            <a:r>
              <a:rPr lang="en-US"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2400" dirty="0" err="1">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পাঠ</a:t>
            </a:r>
            <a:r>
              <a:rPr lang="en-US"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2400" dirty="0" err="1">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শেষে</a:t>
            </a:r>
            <a:r>
              <a:rPr lang="en-US"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2400" dirty="0" err="1">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শিক্ষার্থীরা</a:t>
            </a:r>
            <a:r>
              <a:rPr lang="en-US"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a:t>
            </a:r>
          </a:p>
        </p:txBody>
      </p:sp>
      <p:sp>
        <p:nvSpPr>
          <p:cNvPr id="4" name="TextBox 3"/>
          <p:cNvSpPr txBox="1"/>
          <p:nvPr/>
        </p:nvSpPr>
        <p:spPr>
          <a:xfrm>
            <a:off x="2694779" y="3491092"/>
            <a:ext cx="7677070" cy="584775"/>
          </a:xfrm>
          <a:prstGeom prst="rect">
            <a:avLst/>
          </a:prstGeom>
          <a:solidFill>
            <a:schemeClr val="accent3">
              <a:lumMod val="40000"/>
              <a:lumOff val="60000"/>
            </a:schemeClr>
          </a:solidFill>
          <a:ln>
            <a:solidFill>
              <a:srgbClr val="7030A0"/>
            </a:solidFill>
          </a:ln>
        </p:spPr>
        <p:txBody>
          <a:bodyPr wrap="square" rtlCol="0">
            <a:spAutoFit/>
            <a:scene3d>
              <a:camera prst="orthographicFront"/>
              <a:lightRig rig="threePt" dir="t"/>
            </a:scene3d>
            <a:sp3d extrusionH="57150">
              <a:bevelT w="38100" h="38100" prst="angle"/>
            </a:sp3d>
          </a:bodyPr>
          <a:lstStyle/>
          <a:p>
            <a:pPr algn="just">
              <a:buFont typeface="Wingdings" pitchFamily="2" charset="2"/>
              <a:buChar char="Ø"/>
            </a:pPr>
            <a:r>
              <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bn-BD" sz="3200" b="1" dirty="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নতুন শব্দের অর্থ জেনে বাক্যে প্রয়োগ করতে পারবে।</a:t>
            </a:r>
            <a:endParaRPr lang="en-US" sz="3200" b="1" dirty="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5" name="TextBox 4"/>
          <p:cNvSpPr txBox="1"/>
          <p:nvPr/>
        </p:nvSpPr>
        <p:spPr>
          <a:xfrm>
            <a:off x="2694779" y="2188013"/>
            <a:ext cx="7677070" cy="1077218"/>
          </a:xfrm>
          <a:prstGeom prst="rect">
            <a:avLst/>
          </a:prstGeom>
          <a:solidFill>
            <a:schemeClr val="accent3">
              <a:lumMod val="40000"/>
              <a:lumOff val="60000"/>
            </a:schemeClr>
          </a:solidFill>
          <a:ln>
            <a:solidFill>
              <a:srgbClr val="7030A0"/>
            </a:solidFill>
          </a:ln>
        </p:spPr>
        <p:txBody>
          <a:bodyPr wrap="square" rtlCol="0">
            <a:spAutoFit/>
            <a:scene3d>
              <a:camera prst="orthographicFront"/>
              <a:lightRig rig="threePt" dir="t"/>
            </a:scene3d>
            <a:sp3d extrusionH="57150">
              <a:bevelT w="38100" h="38100" prst="angle"/>
            </a:sp3d>
          </a:bodyPr>
          <a:lstStyle/>
          <a:p>
            <a:pPr algn="just">
              <a:buFont typeface="Wingdings" pitchFamily="2" charset="2"/>
              <a:buChar char="Ø"/>
            </a:pPr>
            <a:r>
              <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bn-BD" sz="3200" b="1" dirty="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কবি ‘কাজী নজরুল ইসলামের’ সংক্ষিপ্ত পরিচয়  উল্লেখ</a:t>
            </a:r>
          </a:p>
          <a:p>
            <a:pPr algn="just"/>
            <a:r>
              <a:rPr lang="bn-BD" sz="3200" b="1" dirty="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করতে পারবে।</a:t>
            </a:r>
            <a:endParaRPr lang="en-US" sz="3200" b="1" dirty="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6" name="TextBox 5"/>
          <p:cNvSpPr txBox="1"/>
          <p:nvPr/>
        </p:nvSpPr>
        <p:spPr>
          <a:xfrm>
            <a:off x="2667403" y="4301729"/>
            <a:ext cx="7704446" cy="584775"/>
          </a:xfrm>
          <a:prstGeom prst="rect">
            <a:avLst/>
          </a:prstGeom>
          <a:solidFill>
            <a:schemeClr val="accent3">
              <a:lumMod val="40000"/>
              <a:lumOff val="60000"/>
            </a:schemeClr>
          </a:solidFill>
          <a:ln>
            <a:solidFill>
              <a:srgbClr val="7030A0"/>
            </a:solidFill>
          </a:ln>
        </p:spPr>
        <p:txBody>
          <a:bodyPr wrap="square" rtlCol="0">
            <a:spAutoFit/>
            <a:scene3d>
              <a:camera prst="orthographicFront"/>
              <a:lightRig rig="threePt" dir="t"/>
            </a:scene3d>
            <a:sp3d extrusionH="57150">
              <a:bevelT w="38100" h="38100" prst="angle"/>
            </a:sp3d>
          </a:bodyPr>
          <a:lstStyle/>
          <a:p>
            <a:pPr algn="just">
              <a:buFont typeface="Wingdings" pitchFamily="2" charset="2"/>
              <a:buChar char="Ø"/>
            </a:pPr>
            <a:r>
              <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bn-BD" sz="3200" b="1" dirty="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কবিতাটি শুদ্ধ উচ্চারণে আবৃত্তি করতে পারবে।</a:t>
            </a:r>
            <a:endParaRPr lang="en-US" sz="3200" b="1" dirty="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7" name="TextBox 6"/>
          <p:cNvSpPr txBox="1"/>
          <p:nvPr/>
        </p:nvSpPr>
        <p:spPr>
          <a:xfrm>
            <a:off x="2667403" y="5179040"/>
            <a:ext cx="7704446" cy="1077218"/>
          </a:xfrm>
          <a:prstGeom prst="rect">
            <a:avLst/>
          </a:prstGeom>
          <a:solidFill>
            <a:schemeClr val="accent3">
              <a:lumMod val="40000"/>
              <a:lumOff val="60000"/>
            </a:schemeClr>
          </a:solidFill>
          <a:ln>
            <a:solidFill>
              <a:srgbClr val="7030A0"/>
            </a:solidFill>
          </a:ln>
        </p:spPr>
        <p:txBody>
          <a:bodyPr wrap="square" rtlCol="0">
            <a:spAutoFit/>
            <a:scene3d>
              <a:camera prst="orthographicFront"/>
              <a:lightRig rig="threePt" dir="t"/>
            </a:scene3d>
            <a:sp3d extrusionH="57150">
              <a:bevelT w="38100" h="38100" prst="angle"/>
            </a:sp3d>
          </a:bodyPr>
          <a:lstStyle/>
          <a:p>
            <a:pPr algn="just">
              <a:buFont typeface="Wingdings" pitchFamily="2" charset="2"/>
              <a:buChar char="Ø"/>
            </a:pPr>
            <a:r>
              <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bn-BD" sz="3200" b="1" dirty="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‘ঝিঙে ফুল’ কবিতায় কবির প্রকৃতি প্রেমের যে পরিচয় </a:t>
            </a:r>
            <a:endParaRPr lang="en-US" sz="3200" b="1" dirty="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a:p>
            <a:pPr algn="just"/>
            <a:r>
              <a:rPr lang="en-US" sz="3200" b="1" dirty="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3200" b="1" dirty="0" err="1">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পাওয়া</a:t>
            </a:r>
            <a:r>
              <a:rPr lang="en-US" sz="3200" b="1" dirty="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3200" b="1" dirty="0" err="1">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যায়</a:t>
            </a:r>
            <a:r>
              <a:rPr lang="en-US" sz="3200" b="1" dirty="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3200" b="1" dirty="0" err="1">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তা</a:t>
            </a:r>
            <a:r>
              <a:rPr lang="en-US" sz="3200" b="1" dirty="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3200" b="1" dirty="0" err="1">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ব্যাখ্যা</a:t>
            </a:r>
            <a:r>
              <a:rPr lang="en-US" sz="3200" b="1" dirty="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3200" b="1" dirty="0" err="1">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করতে</a:t>
            </a:r>
            <a:r>
              <a:rPr lang="en-US" sz="3200" b="1" dirty="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3200" b="1" dirty="0" err="1">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পারবে</a:t>
            </a:r>
            <a:r>
              <a:rPr lang="en-US" sz="3200" b="1" dirty="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a:t>
            </a:r>
            <a:r>
              <a:rPr lang="bn-BD" sz="3200" b="1" dirty="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3200" b="1" dirty="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bn-BD" sz="3200" b="1" dirty="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3200" b="1" dirty="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p>
        </p:txBody>
      </p:sp>
    </p:spTree>
    <p:extLst>
      <p:ext uri="{BB962C8B-B14F-4D97-AF65-F5344CB8AC3E}">
        <p14:creationId xmlns:p14="http://schemas.microsoft.com/office/powerpoint/2010/main" val="3312168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ssolve">
                                      <p:cBhvr>
                                        <p:cTn id="16" dur="500"/>
                                        <p:tgtEl>
                                          <p:spTgt spid="4"/>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18685" y="4377156"/>
            <a:ext cx="1930216" cy="369332"/>
          </a:xfrm>
          <a:prstGeom prst="rect">
            <a:avLst/>
          </a:prstGeom>
          <a:noFill/>
        </p:spPr>
        <p:txBody>
          <a:bodyPr wrap="square" rtlCol="0">
            <a:prstTxWarp prst="textPlain">
              <a:avLst/>
            </a:prstTxWarp>
            <a:spAutoFit/>
            <a:scene3d>
              <a:camera prst="obliqueTopLeft"/>
              <a:lightRig rig="threePt" dir="t"/>
            </a:scene3d>
            <a:sp3d extrusionH="57150">
              <a:bevelT w="38100" h="38100" prst="angle"/>
            </a:sp3d>
          </a:bodyPr>
          <a:lstStyle/>
          <a:p>
            <a:r>
              <a:rPr lang="bn-BD" dirty="0">
                <a:ln>
                  <a:solidFill>
                    <a:schemeClr val="tx1"/>
                  </a:solidFill>
                </a:ln>
                <a:effectLst>
                  <a:innerShdw blurRad="63500" dist="50800">
                    <a:prstClr val="black">
                      <a:alpha val="50000"/>
                    </a:prstClr>
                  </a:innerShdw>
                </a:effectLst>
                <a:latin typeface="NikoshBAN" pitchFamily="2" charset="0"/>
                <a:cs typeface="NikoshBAN" pitchFamily="2" charset="0"/>
              </a:rPr>
              <a:t>কাজী নজরুল ইসলাম</a:t>
            </a:r>
            <a:endParaRPr lang="en-US" dirty="0">
              <a:ln>
                <a:solidFill>
                  <a:schemeClr val="tx1"/>
                </a:solidFill>
              </a:ln>
              <a:effectLst>
                <a:innerShdw blurRad="63500" dist="50800">
                  <a:prstClr val="black">
                    <a:alpha val="50000"/>
                  </a:prstClr>
                </a:innerShdw>
              </a:effectLst>
              <a:latin typeface="NikoshBAN" pitchFamily="2" charset="0"/>
              <a:cs typeface="NikoshBAN" pitchFamily="2"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2855" y="2452255"/>
            <a:ext cx="1813899" cy="1822144"/>
          </a:xfrm>
          <a:prstGeom prst="ellipse">
            <a:avLst/>
          </a:prstGeom>
          <a:ln w="63500" cap="rnd">
            <a:solidFill>
              <a:srgbClr val="FF99CC"/>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Down Arrow Callout 3"/>
          <p:cNvSpPr/>
          <p:nvPr/>
        </p:nvSpPr>
        <p:spPr>
          <a:xfrm>
            <a:off x="3463637" y="381000"/>
            <a:ext cx="1959372" cy="1981200"/>
          </a:xfrm>
          <a:prstGeom prst="downArrowCallout">
            <a:avLst/>
          </a:prstGeom>
          <a:solidFill>
            <a:srgbClr val="EECEE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a:r>
              <a:rPr lang="bn-BD"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কবি পরিচিতি</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5" name="Rounded Rectangle 4"/>
          <p:cNvSpPr/>
          <p:nvPr/>
        </p:nvSpPr>
        <p:spPr>
          <a:xfrm>
            <a:off x="6096000" y="671944"/>
            <a:ext cx="2244436" cy="1634719"/>
          </a:xfrm>
          <a:prstGeom prst="roundRect">
            <a:avLst/>
          </a:prstGeom>
          <a:solidFill>
            <a:srgbClr val="EECEE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723760" y="516167"/>
            <a:ext cx="1016625"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p>
            <a:pPr algn="ctr"/>
            <a:r>
              <a:rPr lang="bn-BD" sz="4400" b="1" dirty="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rPr>
              <a:t>জন্ম-</a:t>
            </a:r>
            <a:endParaRPr lang="en-US" sz="4400" b="1" cap="none" spc="0" dirty="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7" name="Up Arrow 6"/>
          <p:cNvSpPr/>
          <p:nvPr/>
        </p:nvSpPr>
        <p:spPr>
          <a:xfrm rot="3605903">
            <a:off x="5234414" y="2104091"/>
            <a:ext cx="747099" cy="696327"/>
          </a:xfrm>
          <a:prstGeom prst="upArrow">
            <a:avLst/>
          </a:prstGeom>
          <a:solidFill>
            <a:schemeClr val="accent5">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130636" y="1029938"/>
            <a:ext cx="2209800" cy="1200329"/>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bn-BD"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১৮৯৯ সালের ২৪শে মে ভারতের পশ্চিম বঙ্গের বর্ধমান জেলায়</a:t>
            </a:r>
            <a:endParaRPr lang="en-US"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9" name="Rounded Rectangle 8"/>
          <p:cNvSpPr/>
          <p:nvPr/>
        </p:nvSpPr>
        <p:spPr>
          <a:xfrm>
            <a:off x="6096000" y="4613680"/>
            <a:ext cx="2244436" cy="1634719"/>
          </a:xfrm>
          <a:prstGeom prst="roundRect">
            <a:avLst/>
          </a:prstGeom>
          <a:solidFill>
            <a:srgbClr val="EECEE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698856" y="4546667"/>
            <a:ext cx="1107996"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p>
            <a:pPr algn="ctr"/>
            <a:r>
              <a:rPr lang="bn-BD" sz="3600" b="1" dirty="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rPr>
              <a:t>জীবন-</a:t>
            </a:r>
            <a:endParaRPr lang="en-US" sz="3600" b="1" cap="none" spc="0" dirty="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1" name="Up Arrow 10"/>
          <p:cNvSpPr/>
          <p:nvPr/>
        </p:nvSpPr>
        <p:spPr>
          <a:xfrm rot="7702454">
            <a:off x="5252238" y="4020117"/>
            <a:ext cx="747099" cy="696327"/>
          </a:xfrm>
          <a:prstGeom prst="upArrow">
            <a:avLst/>
          </a:prstGeom>
          <a:solidFill>
            <a:schemeClr val="accent5">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130636" y="5181600"/>
            <a:ext cx="22098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bn-BD" sz="2400" dirty="0">
                <a:ln>
                  <a:solidFill>
                    <a:schemeClr val="tx1"/>
                  </a:solidFill>
                </a:ln>
                <a:solidFill>
                  <a:srgbClr val="002060"/>
                </a:solidFill>
                <a:effectLst>
                  <a:outerShdw blurRad="50800" dist="38100" dir="13500000" algn="br" rotWithShape="0">
                    <a:prstClr val="black">
                      <a:alpha val="40000"/>
                    </a:prstClr>
                  </a:outerShdw>
                </a:effectLst>
                <a:latin typeface="NikoshBAN" pitchFamily="2" charset="0"/>
                <a:cs typeface="NikoshBAN" pitchFamily="2" charset="0"/>
              </a:rPr>
              <a:t>তাঁর জীবন  ছিল বহু বিচিত্র ও বিস্ময়কর।</a:t>
            </a:r>
            <a:endParaRPr lang="en-US" sz="2400" dirty="0">
              <a:ln>
                <a:solidFill>
                  <a:schemeClr val="tx1"/>
                </a:solidFill>
              </a:ln>
              <a:solidFill>
                <a:srgbClr val="002060"/>
              </a:solidFill>
              <a:effectLst>
                <a:outerShdw blurRad="50800" dist="38100" dir="13500000" algn="br" rotWithShape="0">
                  <a:prstClr val="black">
                    <a:alpha val="40000"/>
                  </a:prstClr>
                </a:outerShdw>
              </a:effectLst>
              <a:latin typeface="NikoshBAN" pitchFamily="2" charset="0"/>
              <a:cs typeface="NikoshBAN" pitchFamily="2" charset="0"/>
            </a:endParaRPr>
          </a:p>
        </p:txBody>
      </p:sp>
      <p:sp>
        <p:nvSpPr>
          <p:cNvPr id="13" name="Rounded Rectangle 12"/>
          <p:cNvSpPr/>
          <p:nvPr/>
        </p:nvSpPr>
        <p:spPr>
          <a:xfrm>
            <a:off x="685800" y="637297"/>
            <a:ext cx="2244436" cy="1592969"/>
          </a:xfrm>
          <a:prstGeom prst="roundRect">
            <a:avLst/>
          </a:prstGeom>
          <a:solidFill>
            <a:srgbClr val="EECEE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139635" y="516167"/>
            <a:ext cx="1364476"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p>
            <a:pPr algn="ctr"/>
            <a:r>
              <a:rPr lang="bn-BD" sz="3600" b="1" dirty="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rPr>
              <a:t>বিদ্রোহী-</a:t>
            </a:r>
            <a:endParaRPr lang="en-US" sz="3600" b="1" cap="none" spc="0" dirty="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5" name="Up Arrow 14"/>
          <p:cNvSpPr/>
          <p:nvPr/>
        </p:nvSpPr>
        <p:spPr>
          <a:xfrm rot="17926808">
            <a:off x="2854652" y="2014036"/>
            <a:ext cx="747099" cy="696327"/>
          </a:xfrm>
          <a:prstGeom prst="upArrow">
            <a:avLst/>
          </a:prstGeom>
          <a:solidFill>
            <a:schemeClr val="accent5">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85800" y="957147"/>
            <a:ext cx="2209800" cy="1200329"/>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bn-BD" sz="2400" dirty="0">
                <a:ln>
                  <a:solidFill>
                    <a:schemeClr val="tx1"/>
                  </a:solidFill>
                </a:ln>
                <a:solidFill>
                  <a:srgbClr val="002060"/>
                </a:solidFill>
                <a:effectLst>
                  <a:outerShdw blurRad="50800" dist="38100" dir="13500000" algn="br" rotWithShape="0">
                    <a:prstClr val="black">
                      <a:alpha val="40000"/>
                    </a:prstClr>
                  </a:outerShdw>
                </a:effectLst>
                <a:latin typeface="NikoshBAN" pitchFamily="2" charset="0"/>
                <a:cs typeface="NikoshBAN" pitchFamily="2" charset="0"/>
              </a:rPr>
              <a:t> অন্যায়,শোষণ ও নির্যাতনের বিরুদ্ধে  লিখেছেন বলে।</a:t>
            </a:r>
            <a:endParaRPr lang="en-US" sz="2400" dirty="0">
              <a:ln>
                <a:solidFill>
                  <a:schemeClr val="tx1"/>
                </a:solidFill>
              </a:ln>
              <a:solidFill>
                <a:srgbClr val="002060"/>
              </a:solidFill>
              <a:effectLst>
                <a:outerShdw blurRad="50800" dist="38100" dir="13500000" algn="br" rotWithShape="0">
                  <a:prstClr val="black">
                    <a:alpha val="40000"/>
                  </a:prstClr>
                </a:outerShdw>
              </a:effectLst>
              <a:latin typeface="NikoshBAN" pitchFamily="2" charset="0"/>
              <a:cs typeface="NikoshBAN" pitchFamily="2" charset="0"/>
            </a:endParaRPr>
          </a:p>
        </p:txBody>
      </p:sp>
      <p:sp>
        <p:nvSpPr>
          <p:cNvPr id="17" name="Rounded Rectangle 16"/>
          <p:cNvSpPr/>
          <p:nvPr/>
        </p:nvSpPr>
        <p:spPr>
          <a:xfrm>
            <a:off x="699654" y="4622556"/>
            <a:ext cx="2244436" cy="1634719"/>
          </a:xfrm>
          <a:prstGeom prst="roundRect">
            <a:avLst/>
          </a:prstGeom>
          <a:solidFill>
            <a:srgbClr val="EECEE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320200" y="4501426"/>
            <a:ext cx="1031051"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p>
            <a:pPr algn="ctr"/>
            <a:r>
              <a:rPr lang="bn-BD" sz="3600" b="1" dirty="0">
                <a:ln w="11430">
                  <a:solidFill>
                    <a:srgbClr val="006C31"/>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rPr>
              <a:t>রচনা-</a:t>
            </a:r>
            <a:endParaRPr lang="en-US" sz="3600" b="1" cap="none" spc="0" dirty="0">
              <a:ln w="11430">
                <a:solidFill>
                  <a:srgbClr val="006C31"/>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9" name="Up Arrow 18"/>
          <p:cNvSpPr/>
          <p:nvPr/>
        </p:nvSpPr>
        <p:spPr>
          <a:xfrm rot="13310444">
            <a:off x="2770316" y="4009219"/>
            <a:ext cx="747099" cy="696327"/>
          </a:xfrm>
          <a:prstGeom prst="upArrow">
            <a:avLst/>
          </a:prstGeom>
          <a:solidFill>
            <a:schemeClr val="accent5">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703118" y="4946228"/>
            <a:ext cx="2209800" cy="1200329"/>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bn-BD"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কবিতা,উপন্যাস,নাটকসংগীত ইত্যাদি রচনা করেছেন</a:t>
            </a:r>
            <a:endParaRPr lang="en-US"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21" name="Rounded Rectangle 20"/>
          <p:cNvSpPr/>
          <p:nvPr/>
        </p:nvSpPr>
        <p:spPr>
          <a:xfrm>
            <a:off x="6130636" y="2570153"/>
            <a:ext cx="2244436" cy="1701596"/>
          </a:xfrm>
          <a:prstGeom prst="roundRect">
            <a:avLst/>
          </a:prstGeom>
          <a:solidFill>
            <a:srgbClr val="EECEE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550050" y="2452254"/>
            <a:ext cx="1443023"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p>
            <a:pPr algn="ctr"/>
            <a:r>
              <a:rPr lang="bn-BD" sz="3600" b="1" dirty="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rPr>
              <a:t>কাব্যগ্রন্থ-</a:t>
            </a:r>
            <a:endParaRPr lang="en-US" sz="3600" b="1" cap="none" spc="0" dirty="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23" name="TextBox 22"/>
          <p:cNvSpPr txBox="1"/>
          <p:nvPr/>
        </p:nvSpPr>
        <p:spPr>
          <a:xfrm>
            <a:off x="6109854" y="2948310"/>
            <a:ext cx="2244436" cy="1323439"/>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bn-BD" sz="20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‘ঝিঙেফুল’ পিলে পটকা,ঘুমজাগানো পাখি,ঘুমপাড়ানী</a:t>
            </a:r>
          </a:p>
          <a:p>
            <a:pPr algn="ctr"/>
            <a:r>
              <a:rPr lang="bn-BD" sz="20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মাসিপিসি  </a:t>
            </a:r>
            <a:endParaRPr lang="en-US" sz="20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24" name="Rounded Rectangle 23"/>
          <p:cNvSpPr/>
          <p:nvPr/>
        </p:nvSpPr>
        <p:spPr>
          <a:xfrm>
            <a:off x="685800" y="2570153"/>
            <a:ext cx="2244436" cy="1701596"/>
          </a:xfrm>
          <a:prstGeom prst="roundRect">
            <a:avLst/>
          </a:prstGeom>
          <a:solidFill>
            <a:srgbClr val="EECEE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68958" y="2452254"/>
            <a:ext cx="1715534"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p>
            <a:pPr algn="ctr"/>
            <a:r>
              <a:rPr lang="bn-BD" sz="3600" b="1" dirty="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rPr>
              <a:t>ছেলেবেলা-</a:t>
            </a:r>
            <a:endParaRPr lang="en-US" sz="3600" b="1" cap="none" spc="0" dirty="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26" name="TextBox 25"/>
          <p:cNvSpPr txBox="1"/>
          <p:nvPr/>
        </p:nvSpPr>
        <p:spPr>
          <a:xfrm>
            <a:off x="685800" y="3023721"/>
            <a:ext cx="2244436" cy="1323439"/>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bn-BD" sz="20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লেটোর দলে গান করেছেন,রুটির দোকানের কারিগর হয়েছেন</a:t>
            </a:r>
            <a:endParaRPr lang="en-US" sz="20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a:p>
            <a:pPr algn="ctr"/>
            <a:r>
              <a:rPr lang="bn-BD" sz="20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endParaRPr lang="en-US" sz="20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27" name="Up Arrow Callout 26"/>
          <p:cNvSpPr/>
          <p:nvPr/>
        </p:nvSpPr>
        <p:spPr>
          <a:xfrm>
            <a:off x="3407173" y="4788051"/>
            <a:ext cx="2218614" cy="1695667"/>
          </a:xfrm>
          <a:prstGeom prst="upArrowCallout">
            <a:avLst/>
          </a:prstGeom>
          <a:solidFill>
            <a:srgbClr val="EECEE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4036988" y="4946228"/>
            <a:ext cx="1083951"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p>
            <a:pPr algn="ctr"/>
            <a:r>
              <a:rPr lang="bn-BD" sz="4400" b="1" dirty="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rPr>
              <a:t>মৃত্যু-</a:t>
            </a:r>
            <a:endParaRPr lang="en-US" sz="4400" b="1" cap="none" spc="0" dirty="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29" name="TextBox 28"/>
          <p:cNvSpPr txBox="1"/>
          <p:nvPr/>
        </p:nvSpPr>
        <p:spPr>
          <a:xfrm>
            <a:off x="3371528" y="5652721"/>
            <a:ext cx="22098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bn-BD"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১৯৭৬ খ্রিষ্টাব্দের ২৯শে আগস্ট </a:t>
            </a:r>
            <a:endParaRPr lang="en-US"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Tree>
    <p:extLst>
      <p:ext uri="{BB962C8B-B14F-4D97-AF65-F5344CB8AC3E}">
        <p14:creationId xmlns:p14="http://schemas.microsoft.com/office/powerpoint/2010/main" val="751067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ssolve">
                                      <p:cBhvr>
                                        <p:cTn id="20" dur="500"/>
                                        <p:tgtEl>
                                          <p:spTgt spid="7"/>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dissolve">
                                      <p:cBhvr>
                                        <p:cTn id="23" dur="500"/>
                                        <p:tgtEl>
                                          <p:spTgt spid="6"/>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dissolv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3"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1+#ppt_w/2"/>
                                          </p:val>
                                        </p:tav>
                                        <p:tav tm="100000">
                                          <p:val>
                                            <p:strVal val="#ppt_x"/>
                                          </p:val>
                                        </p:tav>
                                      </p:tavLst>
                                    </p:anim>
                                    <p:anim calcmode="lin" valueType="num">
                                      <p:cBhvr additive="base">
                                        <p:cTn id="32"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dissolve">
                                      <p:cBhvr>
                                        <p:cTn id="37" dur="500"/>
                                        <p:tgtEl>
                                          <p:spTgt spid="11"/>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dissolve">
                                      <p:cBhvr>
                                        <p:cTn id="40" dur="500"/>
                                        <p:tgtEl>
                                          <p:spTgt spid="10"/>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dissolve">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6"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additive="base">
                                        <p:cTn id="48" dur="500" fill="hold"/>
                                        <p:tgtEl>
                                          <p:spTgt spid="12"/>
                                        </p:tgtEl>
                                        <p:attrNameLst>
                                          <p:attrName>ppt_x</p:attrName>
                                        </p:attrNameLst>
                                      </p:cBhvr>
                                      <p:tavLst>
                                        <p:tav tm="0">
                                          <p:val>
                                            <p:strVal val="1+#ppt_w/2"/>
                                          </p:val>
                                        </p:tav>
                                        <p:tav tm="100000">
                                          <p:val>
                                            <p:strVal val="#ppt_x"/>
                                          </p:val>
                                        </p:tav>
                                      </p:tavLst>
                                    </p:anim>
                                    <p:anim calcmode="lin" valueType="num">
                                      <p:cBhvr additive="base">
                                        <p:cTn id="4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dissolve">
                                      <p:cBhvr>
                                        <p:cTn id="54" dur="500"/>
                                        <p:tgtEl>
                                          <p:spTgt spid="15"/>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dissolve">
                                      <p:cBhvr>
                                        <p:cTn id="57" dur="500"/>
                                        <p:tgtEl>
                                          <p:spTgt spid="14"/>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dissolve">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9"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500" fill="hold"/>
                                        <p:tgtEl>
                                          <p:spTgt spid="16"/>
                                        </p:tgtEl>
                                        <p:attrNameLst>
                                          <p:attrName>ppt_x</p:attrName>
                                        </p:attrNameLst>
                                      </p:cBhvr>
                                      <p:tavLst>
                                        <p:tav tm="0">
                                          <p:val>
                                            <p:strVal val="0-#ppt_w/2"/>
                                          </p:val>
                                        </p:tav>
                                        <p:tav tm="100000">
                                          <p:val>
                                            <p:strVal val="#ppt_x"/>
                                          </p:val>
                                        </p:tav>
                                      </p:tavLst>
                                    </p:anim>
                                    <p:anim calcmode="lin" valueType="num">
                                      <p:cBhvr additive="base">
                                        <p:cTn id="66"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grpId="0" nodeType="click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dissolve">
                                      <p:cBhvr>
                                        <p:cTn id="71" dur="500"/>
                                        <p:tgtEl>
                                          <p:spTgt spid="19"/>
                                        </p:tgtEl>
                                      </p:cBhvr>
                                    </p:animEffect>
                                  </p:childTnLst>
                                </p:cTn>
                              </p:par>
                              <p:par>
                                <p:cTn id="72" presetID="9" presetClass="entr" presetSubtype="0" fill="hold" grpId="0" nodeType="with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dissolve">
                                      <p:cBhvr>
                                        <p:cTn id="74" dur="500"/>
                                        <p:tgtEl>
                                          <p:spTgt spid="18"/>
                                        </p:tgtEl>
                                      </p:cBhvr>
                                    </p:animEffect>
                                  </p:childTnLst>
                                </p:cTn>
                              </p:par>
                              <p:par>
                                <p:cTn id="75" presetID="9" presetClass="entr" presetSubtype="0" fill="hold" grpId="0" nodeType="with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dissolve">
                                      <p:cBhvr>
                                        <p:cTn id="77" dur="500"/>
                                        <p:tgtEl>
                                          <p:spTgt spid="17"/>
                                        </p:tgtEl>
                                      </p:cBhvr>
                                    </p:animEffect>
                                  </p:childTnLst>
                                </p:cTn>
                              </p:par>
                            </p:childTnLst>
                          </p:cTn>
                        </p:par>
                      </p:childTnLst>
                    </p:cTn>
                  </p:par>
                  <p:par>
                    <p:cTn id="78" fill="hold">
                      <p:stCondLst>
                        <p:cond delay="indefinite"/>
                      </p:stCondLst>
                      <p:childTnLst>
                        <p:par>
                          <p:cTn id="79" fill="hold">
                            <p:stCondLst>
                              <p:cond delay="0"/>
                            </p:stCondLst>
                            <p:childTnLst>
                              <p:par>
                                <p:cTn id="80" presetID="2" presetClass="entr" presetSubtype="12" fill="hold" grpId="0" nodeType="clickEffect">
                                  <p:stCondLst>
                                    <p:cond delay="0"/>
                                  </p:stCondLst>
                                  <p:childTnLst>
                                    <p:set>
                                      <p:cBhvr>
                                        <p:cTn id="81" dur="1" fill="hold">
                                          <p:stCondLst>
                                            <p:cond delay="0"/>
                                          </p:stCondLst>
                                        </p:cTn>
                                        <p:tgtEl>
                                          <p:spTgt spid="20"/>
                                        </p:tgtEl>
                                        <p:attrNameLst>
                                          <p:attrName>style.visibility</p:attrName>
                                        </p:attrNameLst>
                                      </p:cBhvr>
                                      <p:to>
                                        <p:strVal val="visible"/>
                                      </p:to>
                                    </p:set>
                                    <p:anim calcmode="lin" valueType="num">
                                      <p:cBhvr additive="base">
                                        <p:cTn id="82" dur="500" fill="hold"/>
                                        <p:tgtEl>
                                          <p:spTgt spid="20"/>
                                        </p:tgtEl>
                                        <p:attrNameLst>
                                          <p:attrName>ppt_x</p:attrName>
                                        </p:attrNameLst>
                                      </p:cBhvr>
                                      <p:tavLst>
                                        <p:tav tm="0">
                                          <p:val>
                                            <p:strVal val="0-#ppt_w/2"/>
                                          </p:val>
                                        </p:tav>
                                        <p:tav tm="100000">
                                          <p:val>
                                            <p:strVal val="#ppt_x"/>
                                          </p:val>
                                        </p:tav>
                                      </p:tavLst>
                                    </p:anim>
                                    <p:anim calcmode="lin" valueType="num">
                                      <p:cBhvr additive="base">
                                        <p:cTn id="8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9" presetClass="entr" presetSubtype="0" fill="hold" grpId="0" nodeType="click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dissolve">
                                      <p:cBhvr>
                                        <p:cTn id="88" dur="500"/>
                                        <p:tgtEl>
                                          <p:spTgt spid="22"/>
                                        </p:tgtEl>
                                      </p:cBhvr>
                                    </p:animEffect>
                                  </p:childTnLst>
                                </p:cTn>
                              </p:par>
                              <p:par>
                                <p:cTn id="89" presetID="9" presetClass="entr" presetSubtype="0" fill="hold" grpId="0" nodeType="withEffect">
                                  <p:stCondLst>
                                    <p:cond delay="0"/>
                                  </p:stCondLst>
                                  <p:childTnLst>
                                    <p:set>
                                      <p:cBhvr>
                                        <p:cTn id="90" dur="1" fill="hold">
                                          <p:stCondLst>
                                            <p:cond delay="0"/>
                                          </p:stCondLst>
                                        </p:cTn>
                                        <p:tgtEl>
                                          <p:spTgt spid="21"/>
                                        </p:tgtEl>
                                        <p:attrNameLst>
                                          <p:attrName>style.visibility</p:attrName>
                                        </p:attrNameLst>
                                      </p:cBhvr>
                                      <p:to>
                                        <p:strVal val="visible"/>
                                      </p:to>
                                    </p:set>
                                    <p:animEffect transition="in" filter="dissolve">
                                      <p:cBhvr>
                                        <p:cTn id="91" dur="500"/>
                                        <p:tgtEl>
                                          <p:spTgt spid="21"/>
                                        </p:tgtEl>
                                      </p:cBhvr>
                                    </p:animEffect>
                                  </p:childTnLst>
                                </p:cTn>
                              </p:par>
                            </p:childTnLst>
                          </p:cTn>
                        </p:par>
                      </p:childTnLst>
                    </p:cTn>
                  </p:par>
                  <p:par>
                    <p:cTn id="92" fill="hold">
                      <p:stCondLst>
                        <p:cond delay="indefinite"/>
                      </p:stCondLst>
                      <p:childTnLst>
                        <p:par>
                          <p:cTn id="93" fill="hold">
                            <p:stCondLst>
                              <p:cond delay="0"/>
                            </p:stCondLst>
                            <p:childTnLst>
                              <p:par>
                                <p:cTn id="94" presetID="2" presetClass="entr" presetSubtype="3" fill="hold" grpId="0" nodeType="click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additive="base">
                                        <p:cTn id="96" dur="500" fill="hold"/>
                                        <p:tgtEl>
                                          <p:spTgt spid="23"/>
                                        </p:tgtEl>
                                        <p:attrNameLst>
                                          <p:attrName>ppt_x</p:attrName>
                                        </p:attrNameLst>
                                      </p:cBhvr>
                                      <p:tavLst>
                                        <p:tav tm="0">
                                          <p:val>
                                            <p:strVal val="1+#ppt_w/2"/>
                                          </p:val>
                                        </p:tav>
                                        <p:tav tm="100000">
                                          <p:val>
                                            <p:strVal val="#ppt_x"/>
                                          </p:val>
                                        </p:tav>
                                      </p:tavLst>
                                    </p:anim>
                                    <p:anim calcmode="lin" valueType="num">
                                      <p:cBhvr additive="base">
                                        <p:cTn id="97"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9" presetClass="entr" presetSubtype="0" fill="hold" grpId="0" nodeType="clickEffect">
                                  <p:stCondLst>
                                    <p:cond delay="0"/>
                                  </p:stCondLst>
                                  <p:childTnLst>
                                    <p:set>
                                      <p:cBhvr>
                                        <p:cTn id="101" dur="1" fill="hold">
                                          <p:stCondLst>
                                            <p:cond delay="0"/>
                                          </p:stCondLst>
                                        </p:cTn>
                                        <p:tgtEl>
                                          <p:spTgt spid="25"/>
                                        </p:tgtEl>
                                        <p:attrNameLst>
                                          <p:attrName>style.visibility</p:attrName>
                                        </p:attrNameLst>
                                      </p:cBhvr>
                                      <p:to>
                                        <p:strVal val="visible"/>
                                      </p:to>
                                    </p:set>
                                    <p:animEffect transition="in" filter="dissolve">
                                      <p:cBhvr>
                                        <p:cTn id="102" dur="500"/>
                                        <p:tgtEl>
                                          <p:spTgt spid="25"/>
                                        </p:tgtEl>
                                      </p:cBhvr>
                                    </p:animEffect>
                                  </p:childTnLst>
                                </p:cTn>
                              </p:par>
                              <p:par>
                                <p:cTn id="103" presetID="9" presetClass="entr" presetSubtype="0" fill="hold" grpId="0" nodeType="with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dissolve">
                                      <p:cBhvr>
                                        <p:cTn id="105" dur="500"/>
                                        <p:tgtEl>
                                          <p:spTgt spid="24"/>
                                        </p:tgtEl>
                                      </p:cBhvr>
                                    </p:animEffect>
                                  </p:childTnLst>
                                </p:cTn>
                              </p:par>
                            </p:childTnLst>
                          </p:cTn>
                        </p:par>
                      </p:childTnLst>
                    </p:cTn>
                  </p:par>
                  <p:par>
                    <p:cTn id="106" fill="hold">
                      <p:stCondLst>
                        <p:cond delay="indefinite"/>
                      </p:stCondLst>
                      <p:childTnLst>
                        <p:par>
                          <p:cTn id="107" fill="hold">
                            <p:stCondLst>
                              <p:cond delay="0"/>
                            </p:stCondLst>
                            <p:childTnLst>
                              <p:par>
                                <p:cTn id="108" presetID="2" presetClass="entr" presetSubtype="9" fill="hold" grpId="0" nodeType="click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additive="base">
                                        <p:cTn id="110" dur="500" fill="hold"/>
                                        <p:tgtEl>
                                          <p:spTgt spid="26"/>
                                        </p:tgtEl>
                                        <p:attrNameLst>
                                          <p:attrName>ppt_x</p:attrName>
                                        </p:attrNameLst>
                                      </p:cBhvr>
                                      <p:tavLst>
                                        <p:tav tm="0">
                                          <p:val>
                                            <p:strVal val="0-#ppt_w/2"/>
                                          </p:val>
                                        </p:tav>
                                        <p:tav tm="100000">
                                          <p:val>
                                            <p:strVal val="#ppt_x"/>
                                          </p:val>
                                        </p:tav>
                                      </p:tavLst>
                                    </p:anim>
                                    <p:anim calcmode="lin" valueType="num">
                                      <p:cBhvr additive="base">
                                        <p:cTn id="111"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9" presetClass="entr" presetSubtype="0" fill="hold" grpId="0" nodeType="click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dissolve">
                                      <p:cBhvr>
                                        <p:cTn id="116" dur="500"/>
                                        <p:tgtEl>
                                          <p:spTgt spid="28"/>
                                        </p:tgtEl>
                                      </p:cBhvr>
                                    </p:animEffect>
                                  </p:childTnLst>
                                </p:cTn>
                              </p:par>
                              <p:par>
                                <p:cTn id="117" presetID="9" presetClass="entr" presetSubtype="0" fill="hold" grpId="0" nodeType="withEffect">
                                  <p:stCondLst>
                                    <p:cond delay="0"/>
                                  </p:stCondLst>
                                  <p:childTnLst>
                                    <p:set>
                                      <p:cBhvr>
                                        <p:cTn id="118" dur="1" fill="hold">
                                          <p:stCondLst>
                                            <p:cond delay="0"/>
                                          </p:stCondLst>
                                        </p:cTn>
                                        <p:tgtEl>
                                          <p:spTgt spid="27"/>
                                        </p:tgtEl>
                                        <p:attrNameLst>
                                          <p:attrName>style.visibility</p:attrName>
                                        </p:attrNameLst>
                                      </p:cBhvr>
                                      <p:to>
                                        <p:strVal val="visible"/>
                                      </p:to>
                                    </p:set>
                                    <p:animEffect transition="in" filter="dissolve">
                                      <p:cBhvr>
                                        <p:cTn id="119" dur="500"/>
                                        <p:tgtEl>
                                          <p:spTgt spid="27"/>
                                        </p:tgtEl>
                                      </p:cBhvr>
                                    </p:animEffect>
                                  </p:childTnLst>
                                </p:cTn>
                              </p:par>
                            </p:childTnLst>
                          </p:cTn>
                        </p:par>
                      </p:childTnLst>
                    </p:cTn>
                  </p:par>
                  <p:par>
                    <p:cTn id="120" fill="hold">
                      <p:stCondLst>
                        <p:cond delay="indefinite"/>
                      </p:stCondLst>
                      <p:childTnLst>
                        <p:par>
                          <p:cTn id="121" fill="hold">
                            <p:stCondLst>
                              <p:cond delay="0"/>
                            </p:stCondLst>
                            <p:childTnLst>
                              <p:par>
                                <p:cTn id="122" presetID="2" presetClass="entr" presetSubtype="12" fill="hold" grpId="0" nodeType="clickEffect">
                                  <p:stCondLst>
                                    <p:cond delay="0"/>
                                  </p:stCondLst>
                                  <p:childTnLst>
                                    <p:set>
                                      <p:cBhvr>
                                        <p:cTn id="123" dur="1" fill="hold">
                                          <p:stCondLst>
                                            <p:cond delay="0"/>
                                          </p:stCondLst>
                                        </p:cTn>
                                        <p:tgtEl>
                                          <p:spTgt spid="29"/>
                                        </p:tgtEl>
                                        <p:attrNameLst>
                                          <p:attrName>style.visibility</p:attrName>
                                        </p:attrNameLst>
                                      </p:cBhvr>
                                      <p:to>
                                        <p:strVal val="visible"/>
                                      </p:to>
                                    </p:set>
                                    <p:anim calcmode="lin" valueType="num">
                                      <p:cBhvr additive="base">
                                        <p:cTn id="124" dur="500" fill="hold"/>
                                        <p:tgtEl>
                                          <p:spTgt spid="29"/>
                                        </p:tgtEl>
                                        <p:attrNameLst>
                                          <p:attrName>ppt_x</p:attrName>
                                        </p:attrNameLst>
                                      </p:cBhvr>
                                      <p:tavLst>
                                        <p:tav tm="0">
                                          <p:val>
                                            <p:strVal val="0-#ppt_w/2"/>
                                          </p:val>
                                        </p:tav>
                                        <p:tav tm="100000">
                                          <p:val>
                                            <p:strVal val="#ppt_x"/>
                                          </p:val>
                                        </p:tav>
                                      </p:tavLst>
                                    </p:anim>
                                    <p:anim calcmode="lin" valueType="num">
                                      <p:cBhvr additive="base">
                                        <p:cTn id="125"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p:bldP spid="7" grpId="0" animBg="1"/>
      <p:bldP spid="8" grpId="0"/>
      <p:bldP spid="9" grpId="0" animBg="1"/>
      <p:bldP spid="10" grpId="0"/>
      <p:bldP spid="11" grpId="0" animBg="1"/>
      <p:bldP spid="12" grpId="0"/>
      <p:bldP spid="13" grpId="0" animBg="1"/>
      <p:bldP spid="14" grpId="0"/>
      <p:bldP spid="15" grpId="0" animBg="1"/>
      <p:bldP spid="16" grpId="0"/>
      <p:bldP spid="17" grpId="0" animBg="1"/>
      <p:bldP spid="18" grpId="0"/>
      <p:bldP spid="19" grpId="0" animBg="1"/>
      <p:bldP spid="20" grpId="0"/>
      <p:bldP spid="21" grpId="0" animBg="1"/>
      <p:bldP spid="22" grpId="0"/>
      <p:bldP spid="23" grpId="0"/>
      <p:bldP spid="24" grpId="0" animBg="1"/>
      <p:bldP spid="25" grpId="0"/>
      <p:bldP spid="26" grpId="0"/>
      <p:bldP spid="27" grpId="0" animBg="1"/>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31798" y="437669"/>
            <a:ext cx="2552700" cy="769441"/>
          </a:xfrm>
          <a:prstGeom prst="rect">
            <a:avLst/>
          </a:prstGeom>
          <a:solidFill>
            <a:schemeClr val="accent3">
              <a:lumMod val="20000"/>
              <a:lumOff val="80000"/>
            </a:schemeClr>
          </a:solidFill>
          <a:ln>
            <a:solidFill>
              <a:srgbClr val="00206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400" b="1" dirty="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একক কাজ</a:t>
            </a:r>
          </a:p>
        </p:txBody>
      </p:sp>
      <p:sp>
        <p:nvSpPr>
          <p:cNvPr id="3" name="TextBox 2"/>
          <p:cNvSpPr txBox="1"/>
          <p:nvPr/>
        </p:nvSpPr>
        <p:spPr>
          <a:xfrm>
            <a:off x="3050598" y="5176837"/>
            <a:ext cx="6934200" cy="1077218"/>
          </a:xfrm>
          <a:prstGeom prst="rect">
            <a:avLst/>
          </a:prstGeom>
          <a:solidFill>
            <a:schemeClr val="accent3">
              <a:lumMod val="20000"/>
              <a:lumOff val="8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কাজী নজরুল ইসলামের</a:t>
            </a:r>
            <a:r>
              <a:rPr lang="bn-IN" sz="3200" b="1" dirty="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 জন্ম ও মৃত্যুর তারিখ এবং </a:t>
            </a:r>
            <a:r>
              <a:rPr lang="bn-BD" sz="3200" b="1" dirty="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ছোটদের জন্য লেখা</a:t>
            </a:r>
            <a:r>
              <a:rPr lang="bn-IN" sz="3200" b="1" dirty="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 </a:t>
            </a:r>
            <a:r>
              <a:rPr lang="bn-BD" sz="3200" b="1" dirty="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তিনটি কাব্যগ্রন্থের নাম লেখ।</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8485" y="1463821"/>
            <a:ext cx="5239326" cy="3713016"/>
          </a:xfrm>
          <a:prstGeom prst="ellipse">
            <a:avLst/>
          </a:prstGeom>
          <a:ln>
            <a:noFill/>
          </a:ln>
          <a:effectLst>
            <a:softEdge rad="112500"/>
          </a:effectLst>
        </p:spPr>
      </p:pic>
    </p:spTree>
    <p:extLst>
      <p:ext uri="{BB962C8B-B14F-4D97-AF65-F5344CB8AC3E}">
        <p14:creationId xmlns:p14="http://schemas.microsoft.com/office/powerpoint/2010/main" val="497456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207818"/>
            <a:ext cx="3810000" cy="707886"/>
          </a:xfrm>
          <a:prstGeom prst="rect">
            <a:avLst/>
          </a:prstGeom>
          <a:noFill/>
          <a:ln>
            <a:no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000" b="1" dirty="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নতুন শব্দ ও বাক্যগঠন</a:t>
            </a:r>
          </a:p>
        </p:txBody>
      </p:sp>
      <p:sp>
        <p:nvSpPr>
          <p:cNvPr id="3" name="TextBox 2"/>
          <p:cNvSpPr txBox="1"/>
          <p:nvPr/>
        </p:nvSpPr>
        <p:spPr>
          <a:xfrm>
            <a:off x="915738" y="1416727"/>
            <a:ext cx="2045525" cy="646331"/>
          </a:xfrm>
          <a:prstGeom prst="rect">
            <a:avLst/>
          </a:prstGeom>
          <a:solidFill>
            <a:schemeClr val="accent5">
              <a:lumMod val="40000"/>
              <a:lumOff val="6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600" b="1" dirty="0">
                <a:ln w="11430">
                  <a:solidFill>
                    <a:srgbClr val="580000"/>
                  </a:solidFill>
                </a:ln>
                <a:solidFill>
                  <a:srgbClr val="580000"/>
                </a:solidFill>
                <a:effectLst>
                  <a:outerShdw blurRad="50800" dist="39000" dir="5460000" algn="tl">
                    <a:srgbClr val="000000">
                      <a:alpha val="38000"/>
                    </a:srgbClr>
                  </a:outerShdw>
                </a:effectLst>
                <a:latin typeface="NikoshBAN" pitchFamily="2" charset="0"/>
                <a:cs typeface="NikoshBAN" pitchFamily="2" charset="0"/>
              </a:rPr>
              <a:t>ঝিঙে ফুল</a:t>
            </a:r>
          </a:p>
        </p:txBody>
      </p:sp>
      <p:sp>
        <p:nvSpPr>
          <p:cNvPr id="4" name="TextBox 3"/>
          <p:cNvSpPr txBox="1"/>
          <p:nvPr/>
        </p:nvSpPr>
        <p:spPr>
          <a:xfrm>
            <a:off x="883081" y="3360357"/>
            <a:ext cx="2078182" cy="646331"/>
          </a:xfrm>
          <a:prstGeom prst="rect">
            <a:avLst/>
          </a:prstGeom>
          <a:solidFill>
            <a:schemeClr val="accent5">
              <a:lumMod val="40000"/>
              <a:lumOff val="6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600" b="1" dirty="0">
                <a:ln w="11430">
                  <a:solidFill>
                    <a:srgbClr val="580000"/>
                  </a:solidFill>
                </a:ln>
                <a:solidFill>
                  <a:srgbClr val="580000"/>
                </a:solidFill>
                <a:effectLst>
                  <a:outerShdw blurRad="50800" dist="39000" dir="5460000" algn="tl">
                    <a:srgbClr val="000000">
                      <a:alpha val="38000"/>
                    </a:srgbClr>
                  </a:outerShdw>
                </a:effectLst>
                <a:latin typeface="NikoshBAN" pitchFamily="2" charset="0"/>
                <a:cs typeface="NikoshBAN" pitchFamily="2" charset="0"/>
              </a:rPr>
              <a:t>গুল্মে পর্ণে</a:t>
            </a:r>
          </a:p>
        </p:txBody>
      </p:sp>
      <p:sp>
        <p:nvSpPr>
          <p:cNvPr id="5" name="TextBox 4"/>
          <p:cNvSpPr txBox="1"/>
          <p:nvPr/>
        </p:nvSpPr>
        <p:spPr>
          <a:xfrm>
            <a:off x="879452" y="5365214"/>
            <a:ext cx="2081811" cy="646331"/>
          </a:xfrm>
          <a:prstGeom prst="rect">
            <a:avLst/>
          </a:prstGeom>
          <a:solidFill>
            <a:schemeClr val="accent5">
              <a:lumMod val="40000"/>
              <a:lumOff val="6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600" b="1" dirty="0">
                <a:ln w="11430">
                  <a:solidFill>
                    <a:srgbClr val="580000"/>
                  </a:solidFill>
                </a:ln>
                <a:solidFill>
                  <a:srgbClr val="580000"/>
                </a:solidFill>
                <a:effectLst>
                  <a:outerShdw blurRad="50800" dist="39000" dir="5460000" algn="tl">
                    <a:srgbClr val="000000">
                      <a:alpha val="38000"/>
                    </a:srgbClr>
                  </a:outerShdw>
                </a:effectLst>
                <a:latin typeface="NikoshBAN" pitchFamily="2" charset="0"/>
                <a:cs typeface="NikoshBAN" pitchFamily="2" charset="0"/>
              </a:rPr>
              <a:t>ফিরোজিয়া</a:t>
            </a:r>
          </a:p>
        </p:txBody>
      </p:sp>
      <p:sp>
        <p:nvSpPr>
          <p:cNvPr id="6" name="TextBox 5"/>
          <p:cNvSpPr txBox="1"/>
          <p:nvPr/>
        </p:nvSpPr>
        <p:spPr>
          <a:xfrm>
            <a:off x="6986587" y="1546179"/>
            <a:ext cx="3048000" cy="584775"/>
          </a:xfrm>
          <a:prstGeom prst="rect">
            <a:avLst/>
          </a:prstGeom>
          <a:solidFill>
            <a:schemeClr val="accent5">
              <a:lumMod val="40000"/>
              <a:lumOff val="6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a:ln w="11430">
                  <a:solidFill>
                    <a:srgbClr val="580000"/>
                  </a:solidFill>
                </a:ln>
                <a:solidFill>
                  <a:srgbClr val="580000"/>
                </a:solidFill>
                <a:effectLst>
                  <a:outerShdw blurRad="50800" dist="39000" dir="5460000" algn="tl">
                    <a:srgbClr val="000000">
                      <a:alpha val="38000"/>
                    </a:srgbClr>
                  </a:outerShdw>
                </a:effectLst>
                <a:latin typeface="NikoshBAN" pitchFamily="2" charset="0"/>
                <a:cs typeface="NikoshBAN" pitchFamily="2" charset="0"/>
              </a:rPr>
              <a:t>ঝিঙে সবজির ফুল</a:t>
            </a:r>
          </a:p>
        </p:txBody>
      </p:sp>
      <p:sp>
        <p:nvSpPr>
          <p:cNvPr id="7" name="TextBox 6"/>
          <p:cNvSpPr txBox="1"/>
          <p:nvPr/>
        </p:nvSpPr>
        <p:spPr>
          <a:xfrm>
            <a:off x="6986587" y="3391137"/>
            <a:ext cx="3048000" cy="584775"/>
          </a:xfrm>
          <a:prstGeom prst="rect">
            <a:avLst/>
          </a:prstGeom>
          <a:solidFill>
            <a:schemeClr val="accent5">
              <a:lumMod val="40000"/>
              <a:lumOff val="6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a:ln w="11430">
                  <a:solidFill>
                    <a:srgbClr val="580000"/>
                  </a:solidFill>
                </a:ln>
                <a:solidFill>
                  <a:srgbClr val="580000"/>
                </a:solidFill>
                <a:effectLst>
                  <a:outerShdw blurRad="50800" dist="39000" dir="5460000" algn="tl">
                    <a:srgbClr val="000000">
                      <a:alpha val="38000"/>
                    </a:srgbClr>
                  </a:outerShdw>
                </a:effectLst>
                <a:latin typeface="NikoshBAN" pitchFamily="2" charset="0"/>
                <a:cs typeface="NikoshBAN" pitchFamily="2" charset="0"/>
              </a:rPr>
              <a:t>ঝোপঝাড়ে ও পত্রপল্লবে</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0073" y="2795049"/>
            <a:ext cx="2685335" cy="17769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b="11285"/>
          <a:stretch/>
        </p:blipFill>
        <p:spPr>
          <a:xfrm>
            <a:off x="3450073" y="4700046"/>
            <a:ext cx="2685335" cy="17782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p:cNvSpPr txBox="1"/>
          <p:nvPr/>
        </p:nvSpPr>
        <p:spPr>
          <a:xfrm>
            <a:off x="6948487" y="5236095"/>
            <a:ext cx="3048000" cy="646331"/>
          </a:xfrm>
          <a:prstGeom prst="rect">
            <a:avLst/>
          </a:prstGeom>
          <a:solidFill>
            <a:schemeClr val="accent5">
              <a:lumMod val="40000"/>
              <a:lumOff val="6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600" b="1" dirty="0">
                <a:ln w="11430">
                  <a:solidFill>
                    <a:srgbClr val="580000"/>
                  </a:solidFill>
                </a:ln>
                <a:solidFill>
                  <a:srgbClr val="580000"/>
                </a:solidFill>
                <a:effectLst>
                  <a:outerShdw blurRad="50800" dist="39000" dir="5460000" algn="tl">
                    <a:srgbClr val="000000">
                      <a:alpha val="38000"/>
                    </a:srgbClr>
                  </a:outerShdw>
                </a:effectLst>
                <a:latin typeface="NikoshBAN" pitchFamily="2" charset="0"/>
                <a:cs typeface="NikoshBAN" pitchFamily="2" charset="0"/>
              </a:rPr>
              <a:t>ফিরোজা রঙের</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7926" y="974431"/>
            <a:ext cx="2685335" cy="16764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41738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dissolv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dissolv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dissolv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dissolve">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dissolv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dissolve">
                                      <p:cBhvr>
                                        <p:cTn id="5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TotalTime>
  <Words>477</Words>
  <Application>Microsoft Office PowerPoint</Application>
  <PresentationFormat>Widescreen</PresentationFormat>
  <Paragraphs>89</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NikoshBAN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DOEL</cp:lastModifiedBy>
  <cp:revision>15</cp:revision>
  <dcterms:created xsi:type="dcterms:W3CDTF">2019-11-09T12:49:36Z</dcterms:created>
  <dcterms:modified xsi:type="dcterms:W3CDTF">2021-01-05T11:28:21Z</dcterms:modified>
</cp:coreProperties>
</file>