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73" r:id="rId8"/>
    <p:sldId id="271" r:id="rId9"/>
    <p:sldId id="27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4A4F3-BCFC-4345-822F-95AEC05F3B3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719363-746E-4B30-80DA-8499ED5FE0CE}">
      <dgm:prSet phldrT="[Text]" custT="1"/>
      <dgm:spPr/>
      <dgm:t>
        <a:bodyPr/>
        <a:lstStyle/>
        <a:p>
          <a:r>
            <a:rPr lang="en-GB" sz="20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অভাব</a:t>
          </a:r>
          <a:endParaRPr lang="en-US" sz="20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F13D108D-DDBC-4CE7-9E85-812921B6282E}" type="parTrans" cxnId="{5557EDF4-CE76-4002-993D-9CE878E7E80E}">
      <dgm:prSet/>
      <dgm:spPr/>
      <dgm:t>
        <a:bodyPr/>
        <a:lstStyle/>
        <a:p>
          <a:endParaRPr lang="en-US"/>
        </a:p>
      </dgm:t>
    </dgm:pt>
    <dgm:pt modelId="{AEC1D6F6-764D-47A1-A37C-AB5117272CC2}" type="sibTrans" cxnId="{5557EDF4-CE76-4002-993D-9CE878E7E80E}">
      <dgm:prSet/>
      <dgm:spPr>
        <a:ln w="76200"/>
      </dgm:spPr>
      <dgm:t>
        <a:bodyPr/>
        <a:lstStyle/>
        <a:p>
          <a:endParaRPr lang="en-US"/>
        </a:p>
      </dgm:t>
    </dgm:pt>
    <dgm:pt modelId="{48772274-4813-4189-8F61-847D4FB03BEF}">
      <dgm:prSet phldrT="[Text]" custT="1"/>
      <dgm:spPr/>
      <dgm:t>
        <a:bodyPr/>
        <a:lstStyle/>
        <a:p>
          <a:r>
            <a:rPr lang="en-GB" sz="20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অজ্ঞতা</a:t>
          </a:r>
          <a:endParaRPr lang="en-US" sz="20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88C821BF-9EDC-4CA8-83B1-189488B6FE6A}" type="parTrans" cxnId="{FC9B1EAA-9CDE-4085-8F1E-43DC82D7D4E8}">
      <dgm:prSet/>
      <dgm:spPr/>
      <dgm:t>
        <a:bodyPr/>
        <a:lstStyle/>
        <a:p>
          <a:endParaRPr lang="en-US"/>
        </a:p>
      </dgm:t>
    </dgm:pt>
    <dgm:pt modelId="{FD71DC66-3D6E-4D6B-A90E-7D61615F35B8}" type="sibTrans" cxnId="{FC9B1EAA-9CDE-4085-8F1E-43DC82D7D4E8}">
      <dgm:prSet/>
      <dgm:spPr>
        <a:ln w="76200"/>
      </dgm:spPr>
      <dgm:t>
        <a:bodyPr/>
        <a:lstStyle/>
        <a:p>
          <a:endParaRPr lang="en-US"/>
        </a:p>
      </dgm:t>
    </dgm:pt>
    <dgm:pt modelId="{E2A5BBF9-98BC-4286-8315-775177E06557}">
      <dgm:prSet phldrT="[Text]" custT="1"/>
      <dgm:spPr/>
      <dgm:t>
        <a:bodyPr/>
        <a:lstStyle/>
        <a:p>
          <a:r>
            <a:rPr lang="en-GB" sz="20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রোগ</a:t>
          </a:r>
          <a:endParaRPr lang="en-US" sz="20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E8C0E1D1-5B88-4982-9E45-08976AFA1EC1}" type="parTrans" cxnId="{FA559201-439C-4A5A-9154-DA4FD1B3D903}">
      <dgm:prSet/>
      <dgm:spPr/>
      <dgm:t>
        <a:bodyPr/>
        <a:lstStyle/>
        <a:p>
          <a:endParaRPr lang="en-US"/>
        </a:p>
      </dgm:t>
    </dgm:pt>
    <dgm:pt modelId="{7C0D560E-28E3-4275-AC52-D2CB910EC95F}" type="sibTrans" cxnId="{FA559201-439C-4A5A-9154-DA4FD1B3D903}">
      <dgm:prSet/>
      <dgm:spPr>
        <a:ln w="76200"/>
      </dgm:spPr>
      <dgm:t>
        <a:bodyPr/>
        <a:lstStyle/>
        <a:p>
          <a:endParaRPr lang="en-US"/>
        </a:p>
      </dgm:t>
    </dgm:pt>
    <dgm:pt modelId="{D526A6DF-F9EA-4678-AED5-99EAA9D2139C}">
      <dgm:prSet phldrT="[Text]" custT="1"/>
      <dgm:spPr/>
      <dgm:t>
        <a:bodyPr/>
        <a:lstStyle/>
        <a:p>
          <a:r>
            <a:rPr lang="en-GB" sz="20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মলিনতা</a:t>
          </a:r>
          <a:endParaRPr lang="en-US" sz="20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0C4682D0-04AE-4DBE-BEFB-F7D410757541}" type="parTrans" cxnId="{648819BE-BB11-487D-A601-3FA95A18430E}">
      <dgm:prSet/>
      <dgm:spPr/>
      <dgm:t>
        <a:bodyPr/>
        <a:lstStyle/>
        <a:p>
          <a:endParaRPr lang="en-US"/>
        </a:p>
      </dgm:t>
    </dgm:pt>
    <dgm:pt modelId="{6E0AFD9A-2CFF-4C54-A868-00F196EC59B9}" type="sibTrans" cxnId="{648819BE-BB11-487D-A601-3FA95A18430E}">
      <dgm:prSet/>
      <dgm:spPr>
        <a:ln w="76200"/>
      </dgm:spPr>
      <dgm:t>
        <a:bodyPr/>
        <a:lstStyle/>
        <a:p>
          <a:endParaRPr lang="en-US"/>
        </a:p>
      </dgm:t>
    </dgm:pt>
    <dgm:pt modelId="{935E90A4-C7DB-4FB7-B990-B48A14C2B852}">
      <dgm:prSet phldrT="[Text]" custT="1"/>
      <dgm:spPr/>
      <dgm:t>
        <a:bodyPr/>
        <a:lstStyle/>
        <a:p>
          <a:r>
            <a:rPr lang="en-GB" sz="20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অলসতা</a:t>
          </a:r>
          <a:endParaRPr lang="en-US" sz="20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C7F05466-7BD3-478B-AF8D-CBA4DB9A6132}" type="parTrans" cxnId="{2FEC482F-A79D-4867-BB9A-2AF3DD4D0557}">
      <dgm:prSet/>
      <dgm:spPr/>
      <dgm:t>
        <a:bodyPr/>
        <a:lstStyle/>
        <a:p>
          <a:endParaRPr lang="en-US"/>
        </a:p>
      </dgm:t>
    </dgm:pt>
    <dgm:pt modelId="{876E2C4C-B068-4568-9247-3089A3FEC9C5}" type="sibTrans" cxnId="{2FEC482F-A79D-4867-BB9A-2AF3DD4D0557}">
      <dgm:prSet/>
      <dgm:spPr>
        <a:ln w="76200"/>
      </dgm:spPr>
      <dgm:t>
        <a:bodyPr/>
        <a:lstStyle/>
        <a:p>
          <a:endParaRPr lang="en-US"/>
        </a:p>
      </dgm:t>
    </dgm:pt>
    <dgm:pt modelId="{341F459C-CF03-4464-9143-AF05FEC887F8}" type="pres">
      <dgm:prSet presAssocID="{A224A4F3-BCFC-4345-822F-95AEC05F3B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FD34D1-F76E-46E1-9223-95788CDF5CCC}" type="pres">
      <dgm:prSet presAssocID="{57719363-746E-4B30-80DA-8499ED5FE0CE}" presName="node" presStyleLbl="node1" presStyleIdx="0" presStyleCnt="5" custRadScaleRad="97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927E6-CD9B-47C0-A025-5D58C5E41AAD}" type="pres">
      <dgm:prSet presAssocID="{57719363-746E-4B30-80DA-8499ED5FE0CE}" presName="spNode" presStyleCnt="0"/>
      <dgm:spPr/>
    </dgm:pt>
    <dgm:pt modelId="{3561B9B5-015E-4616-8AF8-6D62ED7B74E6}" type="pres">
      <dgm:prSet presAssocID="{AEC1D6F6-764D-47A1-A37C-AB5117272CC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70E7EB5-6FE0-4155-AF82-4759012579DD}" type="pres">
      <dgm:prSet presAssocID="{48772274-4813-4189-8F61-847D4FB03B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4EB7D-D3A3-4541-8FD7-64C342100978}" type="pres">
      <dgm:prSet presAssocID="{48772274-4813-4189-8F61-847D4FB03BEF}" presName="spNode" presStyleCnt="0"/>
      <dgm:spPr/>
    </dgm:pt>
    <dgm:pt modelId="{BA7B9648-C104-4FA6-A3E2-27597E8910B7}" type="pres">
      <dgm:prSet presAssocID="{FD71DC66-3D6E-4D6B-A90E-7D61615F35B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2D15867-3F3A-4554-8DCF-31045A33C200}" type="pres">
      <dgm:prSet presAssocID="{E2A5BBF9-98BC-4286-8315-775177E06557}" presName="node" presStyleLbl="node1" presStyleIdx="2" presStyleCnt="5" custRadScaleRad="104260" custRadScaleInc="-12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CBDD3-9BB3-44BC-9883-69E8A197439F}" type="pres">
      <dgm:prSet presAssocID="{E2A5BBF9-98BC-4286-8315-775177E06557}" presName="spNode" presStyleCnt="0"/>
      <dgm:spPr/>
    </dgm:pt>
    <dgm:pt modelId="{24E64593-A87C-4164-BAFF-AD2594D60006}" type="pres">
      <dgm:prSet presAssocID="{7C0D560E-28E3-4275-AC52-D2CB910EC95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8594E9F-0F20-415B-8E63-67386CEB2320}" type="pres">
      <dgm:prSet presAssocID="{D526A6DF-F9EA-4678-AED5-99EAA9D2139C}" presName="node" presStyleLbl="node1" presStyleIdx="3" presStyleCnt="5" custRadScaleRad="104260" custRadScaleInc="12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E933B-E52E-4442-94E9-521C4301E6ED}" type="pres">
      <dgm:prSet presAssocID="{D526A6DF-F9EA-4678-AED5-99EAA9D2139C}" presName="spNode" presStyleCnt="0"/>
      <dgm:spPr/>
    </dgm:pt>
    <dgm:pt modelId="{6DBAB152-F4B7-4935-B368-9AFE2079A11B}" type="pres">
      <dgm:prSet presAssocID="{6E0AFD9A-2CFF-4C54-A868-00F196EC59B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00BDD09-89FA-4206-8D44-75D0F8C84F73}" type="pres">
      <dgm:prSet presAssocID="{935E90A4-C7DB-4FB7-B990-B48A14C2B85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4154E-57C8-44B1-9CE4-6E1890EE3018}" type="pres">
      <dgm:prSet presAssocID="{935E90A4-C7DB-4FB7-B990-B48A14C2B852}" presName="spNode" presStyleCnt="0"/>
      <dgm:spPr/>
    </dgm:pt>
    <dgm:pt modelId="{6D759316-F482-4912-9288-20BDD3AA7CC4}" type="pres">
      <dgm:prSet presAssocID="{876E2C4C-B068-4568-9247-3089A3FEC9C5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517B4CB3-3543-4770-81C0-4A5995125F50}" type="presOf" srcId="{FD71DC66-3D6E-4D6B-A90E-7D61615F35B8}" destId="{BA7B9648-C104-4FA6-A3E2-27597E8910B7}" srcOrd="0" destOrd="0" presId="urn:microsoft.com/office/officeart/2005/8/layout/cycle5"/>
    <dgm:cxn modelId="{8B3BA402-13C9-4182-A697-F48821D30ACA}" type="presOf" srcId="{876E2C4C-B068-4568-9247-3089A3FEC9C5}" destId="{6D759316-F482-4912-9288-20BDD3AA7CC4}" srcOrd="0" destOrd="0" presId="urn:microsoft.com/office/officeart/2005/8/layout/cycle5"/>
    <dgm:cxn modelId="{FC9B1EAA-9CDE-4085-8F1E-43DC82D7D4E8}" srcId="{A224A4F3-BCFC-4345-822F-95AEC05F3B31}" destId="{48772274-4813-4189-8F61-847D4FB03BEF}" srcOrd="1" destOrd="0" parTransId="{88C821BF-9EDC-4CA8-83B1-189488B6FE6A}" sibTransId="{FD71DC66-3D6E-4D6B-A90E-7D61615F35B8}"/>
    <dgm:cxn modelId="{A2801187-F99A-4711-A698-3FF124FA5FD8}" type="presOf" srcId="{57719363-746E-4B30-80DA-8499ED5FE0CE}" destId="{6BFD34D1-F76E-46E1-9223-95788CDF5CCC}" srcOrd="0" destOrd="0" presId="urn:microsoft.com/office/officeart/2005/8/layout/cycle5"/>
    <dgm:cxn modelId="{3BD502EB-C22B-42F7-AE70-D52EE775B9EB}" type="presOf" srcId="{935E90A4-C7DB-4FB7-B990-B48A14C2B852}" destId="{000BDD09-89FA-4206-8D44-75D0F8C84F73}" srcOrd="0" destOrd="0" presId="urn:microsoft.com/office/officeart/2005/8/layout/cycle5"/>
    <dgm:cxn modelId="{0FF80158-7117-4049-9933-D508A04C57F0}" type="presOf" srcId="{48772274-4813-4189-8F61-847D4FB03BEF}" destId="{570E7EB5-6FE0-4155-AF82-4759012579DD}" srcOrd="0" destOrd="0" presId="urn:microsoft.com/office/officeart/2005/8/layout/cycle5"/>
    <dgm:cxn modelId="{26FA3C51-3E8D-4A77-BF71-067820C9590D}" type="presOf" srcId="{6E0AFD9A-2CFF-4C54-A868-00F196EC59B9}" destId="{6DBAB152-F4B7-4935-B368-9AFE2079A11B}" srcOrd="0" destOrd="0" presId="urn:microsoft.com/office/officeart/2005/8/layout/cycle5"/>
    <dgm:cxn modelId="{648819BE-BB11-487D-A601-3FA95A18430E}" srcId="{A224A4F3-BCFC-4345-822F-95AEC05F3B31}" destId="{D526A6DF-F9EA-4678-AED5-99EAA9D2139C}" srcOrd="3" destOrd="0" parTransId="{0C4682D0-04AE-4DBE-BEFB-F7D410757541}" sibTransId="{6E0AFD9A-2CFF-4C54-A868-00F196EC59B9}"/>
    <dgm:cxn modelId="{BB5EB476-8D5D-44A0-ABA5-C9F1D17CDDC0}" type="presOf" srcId="{E2A5BBF9-98BC-4286-8315-775177E06557}" destId="{12D15867-3F3A-4554-8DCF-31045A33C200}" srcOrd="0" destOrd="0" presId="urn:microsoft.com/office/officeart/2005/8/layout/cycle5"/>
    <dgm:cxn modelId="{359951F6-C313-4273-B4E0-5BC671929016}" type="presOf" srcId="{AEC1D6F6-764D-47A1-A37C-AB5117272CC2}" destId="{3561B9B5-015E-4616-8AF8-6D62ED7B74E6}" srcOrd="0" destOrd="0" presId="urn:microsoft.com/office/officeart/2005/8/layout/cycle5"/>
    <dgm:cxn modelId="{84D568D7-6AC4-4BA4-A95F-096948122BD8}" type="presOf" srcId="{7C0D560E-28E3-4275-AC52-D2CB910EC95F}" destId="{24E64593-A87C-4164-BAFF-AD2594D60006}" srcOrd="0" destOrd="0" presId="urn:microsoft.com/office/officeart/2005/8/layout/cycle5"/>
    <dgm:cxn modelId="{FFBD8E51-FBB0-4B9F-8C65-91CDD627E07A}" type="presOf" srcId="{A224A4F3-BCFC-4345-822F-95AEC05F3B31}" destId="{341F459C-CF03-4464-9143-AF05FEC887F8}" srcOrd="0" destOrd="0" presId="urn:microsoft.com/office/officeart/2005/8/layout/cycle5"/>
    <dgm:cxn modelId="{FA559201-439C-4A5A-9154-DA4FD1B3D903}" srcId="{A224A4F3-BCFC-4345-822F-95AEC05F3B31}" destId="{E2A5BBF9-98BC-4286-8315-775177E06557}" srcOrd="2" destOrd="0" parTransId="{E8C0E1D1-5B88-4982-9E45-08976AFA1EC1}" sibTransId="{7C0D560E-28E3-4275-AC52-D2CB910EC95F}"/>
    <dgm:cxn modelId="{87B80C0C-7617-4E93-B7C0-ECF2C31B1029}" type="presOf" srcId="{D526A6DF-F9EA-4678-AED5-99EAA9D2139C}" destId="{E8594E9F-0F20-415B-8E63-67386CEB2320}" srcOrd="0" destOrd="0" presId="urn:microsoft.com/office/officeart/2005/8/layout/cycle5"/>
    <dgm:cxn modelId="{5557EDF4-CE76-4002-993D-9CE878E7E80E}" srcId="{A224A4F3-BCFC-4345-822F-95AEC05F3B31}" destId="{57719363-746E-4B30-80DA-8499ED5FE0CE}" srcOrd="0" destOrd="0" parTransId="{F13D108D-DDBC-4CE7-9E85-812921B6282E}" sibTransId="{AEC1D6F6-764D-47A1-A37C-AB5117272CC2}"/>
    <dgm:cxn modelId="{2FEC482F-A79D-4867-BB9A-2AF3DD4D0557}" srcId="{A224A4F3-BCFC-4345-822F-95AEC05F3B31}" destId="{935E90A4-C7DB-4FB7-B990-B48A14C2B852}" srcOrd="4" destOrd="0" parTransId="{C7F05466-7BD3-478B-AF8D-CBA4DB9A6132}" sibTransId="{876E2C4C-B068-4568-9247-3089A3FEC9C5}"/>
    <dgm:cxn modelId="{C097ED57-B24C-48E9-8BE6-7F5F326CA093}" type="presParOf" srcId="{341F459C-CF03-4464-9143-AF05FEC887F8}" destId="{6BFD34D1-F76E-46E1-9223-95788CDF5CCC}" srcOrd="0" destOrd="0" presId="urn:microsoft.com/office/officeart/2005/8/layout/cycle5"/>
    <dgm:cxn modelId="{41954DFB-9D0C-4C3A-B1E3-BB40A6FD6F01}" type="presParOf" srcId="{341F459C-CF03-4464-9143-AF05FEC887F8}" destId="{7A6927E6-CD9B-47C0-A025-5D58C5E41AAD}" srcOrd="1" destOrd="0" presId="urn:microsoft.com/office/officeart/2005/8/layout/cycle5"/>
    <dgm:cxn modelId="{5174022B-2435-4E63-9B53-28C24F9159F9}" type="presParOf" srcId="{341F459C-CF03-4464-9143-AF05FEC887F8}" destId="{3561B9B5-015E-4616-8AF8-6D62ED7B74E6}" srcOrd="2" destOrd="0" presId="urn:microsoft.com/office/officeart/2005/8/layout/cycle5"/>
    <dgm:cxn modelId="{8DA4E4AD-5029-4EE2-B61B-4876C9F227C6}" type="presParOf" srcId="{341F459C-CF03-4464-9143-AF05FEC887F8}" destId="{570E7EB5-6FE0-4155-AF82-4759012579DD}" srcOrd="3" destOrd="0" presId="urn:microsoft.com/office/officeart/2005/8/layout/cycle5"/>
    <dgm:cxn modelId="{B346E813-D478-4C71-B8EB-2B4FF38486D8}" type="presParOf" srcId="{341F459C-CF03-4464-9143-AF05FEC887F8}" destId="{29F4EB7D-D3A3-4541-8FD7-64C342100978}" srcOrd="4" destOrd="0" presId="urn:microsoft.com/office/officeart/2005/8/layout/cycle5"/>
    <dgm:cxn modelId="{801F13A2-231B-4403-9F47-DC91B77B07D4}" type="presParOf" srcId="{341F459C-CF03-4464-9143-AF05FEC887F8}" destId="{BA7B9648-C104-4FA6-A3E2-27597E8910B7}" srcOrd="5" destOrd="0" presId="urn:microsoft.com/office/officeart/2005/8/layout/cycle5"/>
    <dgm:cxn modelId="{A254BC30-2BDD-4224-8367-0AAE97B81AEE}" type="presParOf" srcId="{341F459C-CF03-4464-9143-AF05FEC887F8}" destId="{12D15867-3F3A-4554-8DCF-31045A33C200}" srcOrd="6" destOrd="0" presId="urn:microsoft.com/office/officeart/2005/8/layout/cycle5"/>
    <dgm:cxn modelId="{81D31150-4107-4532-B743-0C3EB8CA1040}" type="presParOf" srcId="{341F459C-CF03-4464-9143-AF05FEC887F8}" destId="{581CBDD3-9BB3-44BC-9883-69E8A197439F}" srcOrd="7" destOrd="0" presId="urn:microsoft.com/office/officeart/2005/8/layout/cycle5"/>
    <dgm:cxn modelId="{4A810816-2B0C-41BF-92F1-2AAA4316720B}" type="presParOf" srcId="{341F459C-CF03-4464-9143-AF05FEC887F8}" destId="{24E64593-A87C-4164-BAFF-AD2594D60006}" srcOrd="8" destOrd="0" presId="urn:microsoft.com/office/officeart/2005/8/layout/cycle5"/>
    <dgm:cxn modelId="{1D63D8C8-6507-44B5-8F90-90F525BAE934}" type="presParOf" srcId="{341F459C-CF03-4464-9143-AF05FEC887F8}" destId="{E8594E9F-0F20-415B-8E63-67386CEB2320}" srcOrd="9" destOrd="0" presId="urn:microsoft.com/office/officeart/2005/8/layout/cycle5"/>
    <dgm:cxn modelId="{9BDDB107-68ED-453F-AE3F-22425BF35187}" type="presParOf" srcId="{341F459C-CF03-4464-9143-AF05FEC887F8}" destId="{F26E933B-E52E-4442-94E9-521C4301E6ED}" srcOrd="10" destOrd="0" presId="urn:microsoft.com/office/officeart/2005/8/layout/cycle5"/>
    <dgm:cxn modelId="{063F043D-D2BD-40AD-8169-A95969DC0BA3}" type="presParOf" srcId="{341F459C-CF03-4464-9143-AF05FEC887F8}" destId="{6DBAB152-F4B7-4935-B368-9AFE2079A11B}" srcOrd="11" destOrd="0" presId="urn:microsoft.com/office/officeart/2005/8/layout/cycle5"/>
    <dgm:cxn modelId="{BC2A8B24-DE4D-4CC8-B11D-20A9AF72FDE4}" type="presParOf" srcId="{341F459C-CF03-4464-9143-AF05FEC887F8}" destId="{000BDD09-89FA-4206-8D44-75D0F8C84F73}" srcOrd="12" destOrd="0" presId="urn:microsoft.com/office/officeart/2005/8/layout/cycle5"/>
    <dgm:cxn modelId="{1543F79C-29F1-4C08-A9F3-910960A9EEA8}" type="presParOf" srcId="{341F459C-CF03-4464-9143-AF05FEC887F8}" destId="{D924154E-57C8-44B1-9CE4-6E1890EE3018}" srcOrd="13" destOrd="0" presId="urn:microsoft.com/office/officeart/2005/8/layout/cycle5"/>
    <dgm:cxn modelId="{EF2C041E-189F-404A-A547-9653BA72B22B}" type="presParOf" srcId="{341F459C-CF03-4464-9143-AF05FEC887F8}" destId="{6D759316-F482-4912-9288-20BDD3AA7CC4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D34D1-F76E-46E1-9223-95788CDF5CCC}">
      <dsp:nvSpPr>
        <dsp:cNvPr id="0" name=""/>
        <dsp:cNvSpPr/>
      </dsp:nvSpPr>
      <dsp:spPr>
        <a:xfrm>
          <a:off x="1132328" y="127426"/>
          <a:ext cx="916424" cy="59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অভাব</a:t>
          </a:r>
          <a:endParaRPr lang="en-US" sz="20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1161407" y="156505"/>
        <a:ext cx="858266" cy="537518"/>
      </dsp:txXfrm>
    </dsp:sp>
    <dsp:sp modelId="{3561B9B5-015E-4616-8AF8-6D62ED7B74E6}">
      <dsp:nvSpPr>
        <dsp:cNvPr id="0" name=""/>
        <dsp:cNvSpPr/>
      </dsp:nvSpPr>
      <dsp:spPr>
        <a:xfrm>
          <a:off x="427893" y="438534"/>
          <a:ext cx="2380260" cy="2380260"/>
        </a:xfrm>
        <a:custGeom>
          <a:avLst/>
          <a:gdLst/>
          <a:ahLst/>
          <a:cxnLst/>
          <a:rect l="0" t="0" r="0" b="0"/>
          <a:pathLst>
            <a:path>
              <a:moveTo>
                <a:pt x="1742011" y="135693"/>
              </a:moveTo>
              <a:arcTo wR="1190130" hR="1190130" stAng="17857625" swAng="1179614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E7EB5-6FE0-4155-AF82-4759012579DD}">
      <dsp:nvSpPr>
        <dsp:cNvPr id="0" name=""/>
        <dsp:cNvSpPr/>
      </dsp:nvSpPr>
      <dsp:spPr>
        <a:xfrm>
          <a:off x="2264209" y="924031"/>
          <a:ext cx="916424" cy="59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অজ্ঞতা</a:t>
          </a:r>
          <a:endParaRPr lang="en-US" sz="20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2293288" y="953110"/>
        <a:ext cx="858266" cy="537518"/>
      </dsp:txXfrm>
    </dsp:sp>
    <dsp:sp modelId="{BA7B9648-C104-4FA6-A3E2-27597E8910B7}">
      <dsp:nvSpPr>
        <dsp:cNvPr id="0" name=""/>
        <dsp:cNvSpPr/>
      </dsp:nvSpPr>
      <dsp:spPr>
        <a:xfrm>
          <a:off x="408535" y="484913"/>
          <a:ext cx="2380260" cy="2380260"/>
        </a:xfrm>
        <a:custGeom>
          <a:avLst/>
          <a:gdLst/>
          <a:ahLst/>
          <a:cxnLst/>
          <a:rect l="0" t="0" r="0" b="0"/>
          <a:pathLst>
            <a:path>
              <a:moveTo>
                <a:pt x="2380244" y="1183997"/>
              </a:moveTo>
              <a:arcTo wR="1190130" hR="1190130" stAng="21582284" swAng="1334069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15867-3F3A-4554-8DCF-31045A33C200}">
      <dsp:nvSpPr>
        <dsp:cNvPr id="0" name=""/>
        <dsp:cNvSpPr/>
      </dsp:nvSpPr>
      <dsp:spPr>
        <a:xfrm>
          <a:off x="1915020" y="2254637"/>
          <a:ext cx="916424" cy="59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রোগ</a:t>
          </a:r>
          <a:endParaRPr lang="en-US" sz="20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1944099" y="2283716"/>
        <a:ext cx="858266" cy="537518"/>
      </dsp:txXfrm>
    </dsp:sp>
    <dsp:sp modelId="{24E64593-A87C-4164-BAFF-AD2594D60006}">
      <dsp:nvSpPr>
        <dsp:cNvPr id="0" name=""/>
        <dsp:cNvSpPr/>
      </dsp:nvSpPr>
      <dsp:spPr>
        <a:xfrm>
          <a:off x="400410" y="452119"/>
          <a:ext cx="2380260" cy="2380260"/>
        </a:xfrm>
        <a:custGeom>
          <a:avLst/>
          <a:gdLst/>
          <a:ahLst/>
          <a:cxnLst/>
          <a:rect l="0" t="0" r="0" b="0"/>
          <a:pathLst>
            <a:path>
              <a:moveTo>
                <a:pt x="1388054" y="2363687"/>
              </a:moveTo>
              <a:arcTo wR="1190130" hR="1190130" stAng="4825618" swAng="1148765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94E9F-0F20-415B-8E63-67386CEB2320}">
      <dsp:nvSpPr>
        <dsp:cNvPr id="0" name=""/>
        <dsp:cNvSpPr/>
      </dsp:nvSpPr>
      <dsp:spPr>
        <a:xfrm>
          <a:off x="349636" y="2254637"/>
          <a:ext cx="916424" cy="59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মলিনতা</a:t>
          </a:r>
          <a:endParaRPr lang="en-US" sz="20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378715" y="2283716"/>
        <a:ext cx="858266" cy="537518"/>
      </dsp:txXfrm>
    </dsp:sp>
    <dsp:sp modelId="{6DBAB152-F4B7-4935-B368-9AFE2079A11B}">
      <dsp:nvSpPr>
        <dsp:cNvPr id="0" name=""/>
        <dsp:cNvSpPr/>
      </dsp:nvSpPr>
      <dsp:spPr>
        <a:xfrm>
          <a:off x="392286" y="484913"/>
          <a:ext cx="2380260" cy="2380260"/>
        </a:xfrm>
        <a:custGeom>
          <a:avLst/>
          <a:gdLst/>
          <a:ahLst/>
          <a:cxnLst/>
          <a:rect l="0" t="0" r="0" b="0"/>
          <a:pathLst>
            <a:path>
              <a:moveTo>
                <a:pt x="86188" y="1634790"/>
              </a:moveTo>
              <a:arcTo wR="1190130" hR="1190130" stAng="9483647" swAng="1334069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BDD09-89FA-4206-8D44-75D0F8C84F73}">
      <dsp:nvSpPr>
        <dsp:cNvPr id="0" name=""/>
        <dsp:cNvSpPr/>
      </dsp:nvSpPr>
      <dsp:spPr>
        <a:xfrm>
          <a:off x="447" y="924031"/>
          <a:ext cx="916424" cy="59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latin typeface="SutonnyOMJ" panose="01010600010101010101" pitchFamily="2" charset="0"/>
              <a:cs typeface="SutonnyOMJ" panose="01010600010101010101" pitchFamily="2" charset="0"/>
            </a:rPr>
            <a:t>অলসতা</a:t>
          </a:r>
          <a:endParaRPr lang="en-US" sz="20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29526" y="953110"/>
        <a:ext cx="858266" cy="537518"/>
      </dsp:txXfrm>
    </dsp:sp>
    <dsp:sp modelId="{6D759316-F482-4912-9288-20BDD3AA7CC4}">
      <dsp:nvSpPr>
        <dsp:cNvPr id="0" name=""/>
        <dsp:cNvSpPr/>
      </dsp:nvSpPr>
      <dsp:spPr>
        <a:xfrm>
          <a:off x="372927" y="438534"/>
          <a:ext cx="2380260" cy="2380260"/>
        </a:xfrm>
        <a:custGeom>
          <a:avLst/>
          <a:gdLst/>
          <a:ahLst/>
          <a:cxnLst/>
          <a:rect l="0" t="0" r="0" b="0"/>
          <a:pathLst>
            <a:path>
              <a:moveTo>
                <a:pt x="315664" y="382838"/>
              </a:moveTo>
              <a:arcTo wR="1190130" hR="1190130" stAng="13362760" swAng="1179614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8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6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8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6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6EAB-E46E-4A47-B333-C80CD7ED0D4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879AF-F5C9-4838-96CB-A810F88D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5223" y="321971"/>
            <a:ext cx="4155583" cy="1432775"/>
          </a:xfrm>
        </p:spPr>
        <p:txBody>
          <a:bodyPr>
            <a:noAutofit/>
          </a:bodyPr>
          <a:lstStyle/>
          <a:p>
            <a:r>
              <a:rPr lang="en-GB" sz="96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endParaRPr lang="en-GB" sz="9600" b="1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3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93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34" y="533935"/>
            <a:ext cx="10515600" cy="590906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656" y="477684"/>
            <a:ext cx="8201465" cy="2296235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GB" sz="11500" b="1" dirty="0" smtClean="0">
                <a:ln/>
                <a:solidFill>
                  <a:schemeClr val="accent4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GB" sz="11500" i="1" dirty="0" err="1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খোদাহাফেজ</a:t>
            </a:r>
            <a:endParaRPr lang="en-US" sz="11500" i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200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GB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GB" sz="6700" b="1" i="1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GB" sz="6700" b="1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6700" b="1" i="1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GB" b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endParaRPr lang="en-US" b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1825624"/>
            <a:ext cx="4690405" cy="477212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72122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endParaRPr lang="en-GB" b="1" dirty="0" smtClean="0"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sz="3200" b="1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দেওয়ান </a:t>
            </a:r>
            <a:r>
              <a:rPr lang="en-GB" sz="3200" b="1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মোঃ</a:t>
            </a:r>
            <a:r>
              <a:rPr lang="en-GB" sz="3200" b="1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  <a:r>
              <a:rPr lang="en-GB" sz="3200" b="1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শফিকুল</a:t>
            </a:r>
            <a:r>
              <a:rPr lang="en-GB" sz="3200" b="1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  <a:r>
              <a:rPr lang="en-GB" sz="3200" b="1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ইসলাম</a:t>
            </a:r>
            <a:endParaRPr lang="en-GB" sz="3200" b="1" dirty="0" smtClean="0"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                   সহকারী </a:t>
            </a:r>
            <a:r>
              <a:rPr lang="en-GB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অধ্যাপক</a:t>
            </a:r>
            <a:r>
              <a:rPr lang="en-GB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  সমাজকর্ম  </a:t>
            </a:r>
            <a:r>
              <a:rPr lang="en-GB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বিভাগ</a:t>
            </a:r>
            <a:endParaRPr lang="en-GB" dirty="0" smtClean="0"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sz="4000" b="1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আটিয়া</a:t>
            </a:r>
            <a:r>
              <a:rPr lang="en-GB" sz="4000" b="1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  <a:r>
              <a:rPr lang="en-GB" sz="4000" b="1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মহিলা</a:t>
            </a:r>
            <a:r>
              <a:rPr lang="en-GB" sz="4000" b="1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  <a:r>
              <a:rPr lang="en-GB" sz="4000" b="1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মহাবিদ্যালয়</a:t>
            </a:r>
            <a:endParaRPr lang="en-GB" sz="4000" b="1" dirty="0" smtClean="0"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দেলদুয়ার</a:t>
            </a:r>
            <a:r>
              <a:rPr lang="en-GB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, </a:t>
            </a:r>
            <a:r>
              <a:rPr lang="en-GB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টাঙ্গাইল</a:t>
            </a:r>
            <a:r>
              <a:rPr lang="en-GB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।</a:t>
            </a: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মোবাইলঃ</a:t>
            </a:r>
            <a:r>
              <a:rPr lang="en-GB" dirty="0"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01792-636476</a:t>
            </a: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18AB3"/>
              </a:buClr>
              <a:buSzPct val="115000"/>
              <a:buNone/>
            </a:pPr>
            <a:r>
              <a:rPr lang="en-GB" dirty="0" err="1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ইমেইল</a:t>
            </a:r>
            <a:r>
              <a:rPr lang="en-GB" dirty="0" smtClean="0"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:</a:t>
            </a:r>
            <a:r>
              <a:rPr lang="en-GB" dirty="0">
                <a:ea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dewaniswr87@gmail.com</a:t>
            </a:r>
            <a:endParaRPr lang="en-US" dirty="0">
              <a:latin typeface="Times New Roman" panose="02020603050405020304" pitchFamily="18" charset="0"/>
              <a:ea typeface="Nirmala UI Semilight" panose="020B04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76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txBody>
          <a:bodyPr/>
          <a:lstStyle/>
          <a:p>
            <a:pPr algn="ctr"/>
            <a:r>
              <a:rPr lang="en-GB" b="1" i="1" u="sng" dirty="0" smtClean="0">
                <a:solidFill>
                  <a:schemeClr val="tx1"/>
                </a:solidFill>
              </a:rPr>
              <a:t>পাঠ </a:t>
            </a:r>
            <a:r>
              <a:rPr lang="en-GB" b="1" i="1" u="sng" dirty="0" err="1" smtClean="0">
                <a:solidFill>
                  <a:schemeClr val="tx1"/>
                </a:solidFill>
              </a:rPr>
              <a:t>পরিচিতি</a:t>
            </a:r>
            <a:r>
              <a:rPr lang="en-GB" b="1" i="1" u="sng" dirty="0" smtClean="0">
                <a:solidFill>
                  <a:schemeClr val="tx1"/>
                </a:solidFill>
              </a:rPr>
              <a:t/>
            </a:r>
            <a:br>
              <a:rPr lang="en-GB" b="1" i="1" u="sng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691177"/>
            <a:ext cx="6172200" cy="34661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96545"/>
            <a:ext cx="3932237" cy="3508233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  <a:buClr>
                <a:srgbClr val="4F81BD"/>
              </a:buClr>
            </a:pP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শ্রেণী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– </a:t>
            </a: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একাদশ</a:t>
            </a:r>
            <a:endParaRPr lang="en-GB" sz="2800" dirty="0">
              <a:solidFill>
                <a:schemeClr val="bg1"/>
              </a:solidFill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4F81BD"/>
              </a:buClr>
            </a:pP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বিষয়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– সমাজকর্ম (</a:t>
            </a: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প্রথম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পত্র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)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rgbClr val="4F81BD"/>
              </a:buClr>
            </a:pP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দ্বিতীয়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অধ্যায়ঃ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দরিদ্র </a:t>
            </a: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আইন</a:t>
            </a:r>
            <a:endParaRPr lang="en-GB" sz="2800" dirty="0">
              <a:solidFill>
                <a:schemeClr val="bg1"/>
              </a:solidFill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rgbClr val="4F81BD"/>
              </a:buClr>
            </a:pP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সময়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– ১০.০০ ঘটিকা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rgbClr val="4F81BD"/>
              </a:buClr>
            </a:pP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তারিখ</a:t>
            </a:r>
            <a:r>
              <a:rPr lang="en-GB" sz="2800" dirty="0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 – ০৯-০১-২০২১ </a:t>
            </a:r>
            <a:r>
              <a:rPr lang="en-GB" sz="2800" dirty="0" err="1" smtClean="0">
                <a:solidFill>
                  <a:schemeClr val="bg1"/>
                </a:solidFill>
                <a:latin typeface="SutonnyOMJ" panose="01010600010101010101" pitchFamily="2" charset="0"/>
                <a:ea typeface="Nirmala UI Semilight" panose="020B0402040204020203" pitchFamily="34" charset="0"/>
                <a:cs typeface="SutonnyOMJ" panose="01010600010101010101" pitchFamily="2" charset="0"/>
              </a:rPr>
              <a:t>খ্রিঃ</a:t>
            </a:r>
            <a:endParaRPr lang="en-US" sz="2800" dirty="0" smtClean="0">
              <a:solidFill>
                <a:schemeClr val="bg1"/>
              </a:solidFill>
              <a:latin typeface="SutonnyOMJ" panose="01010600010101010101" pitchFamily="2" charset="0"/>
              <a:ea typeface="Nirmala UI Semilight" panose="020B0402040204020203" pitchFamily="34" charset="0"/>
              <a:cs typeface="SutonnyOMJ" panose="01010600010101010101" pitchFamily="2" charset="0"/>
            </a:endParaRP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60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106"/>
            <a:ext cx="10600864" cy="704024"/>
          </a:xfr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ছবি</a:t>
            </a:r>
            <a:r>
              <a:rPr lang="en-GB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দেখে</a:t>
            </a:r>
            <a:r>
              <a:rPr lang="en-GB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GB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হবে</a:t>
            </a:r>
            <a:r>
              <a:rPr lang="en-GB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en-GB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পাঠ</a:t>
            </a:r>
            <a:endParaRPr lang="en-US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10" y="970668"/>
            <a:ext cx="3269567" cy="270899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750" y="970668"/>
            <a:ext cx="3332314" cy="27089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356" y="970668"/>
            <a:ext cx="3430787" cy="27089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3792203"/>
            <a:ext cx="5267179" cy="28575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81" y="3792201"/>
            <a:ext cx="5021283" cy="285750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890636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597951"/>
            <a:ext cx="5157787" cy="1273052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GB" sz="5400" i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 </a:t>
            </a:r>
            <a:r>
              <a:rPr lang="en-GB" sz="5400" i="1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ঘোষণা</a:t>
            </a:r>
            <a:endParaRPr lang="en-GB" sz="5400" i="1" dirty="0" smtClean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GB" sz="105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38289"/>
            <a:ext cx="5157787" cy="4051374"/>
          </a:xfrm>
          <a:solidFill>
            <a:srgbClr val="92D05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GB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দরিদ্র </a:t>
            </a:r>
            <a:r>
              <a:rPr lang="en-GB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4528" y="597951"/>
            <a:ext cx="4836233" cy="1273052"/>
          </a:xfr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n-GB" sz="5400" i="1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শিখনফল</a:t>
            </a:r>
            <a:endParaRPr lang="en-US" i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4528" y="2138289"/>
            <a:ext cx="5010860" cy="4051374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দরিদ্র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আইনের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ধারণা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ব্যাখ্যা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১৬০১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দরিদ্র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আইনের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ধারণা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ব্যাখ্যা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১৬০১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দরিদ্র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আইনের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বৈশিষ্ট্য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বর্ণনা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১৯৪২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রিপোর্ট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বিশ্লেষণ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GB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92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GB" sz="5400" b="1" i="1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 </a:t>
            </a:r>
            <a:r>
              <a:rPr lang="en-GB" sz="5400" b="1" i="1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উপস্থাপনা</a:t>
            </a:r>
            <a:endParaRPr lang="en-US" sz="5400" b="1" i="1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537718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দরিদ্র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আইনের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ধারণা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GB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Poor Law)</a:t>
            </a:r>
            <a:endParaRPr lang="en-GB" sz="4200" b="1" dirty="0" smtClean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ইংল্যান্ড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আমেরিকায়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ভিক্ষুক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ভবঘুরে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সমাজের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দুস্থদের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কল্যাণে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দরিদ্রদের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শ্রেণিকরণ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সংশোধন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অর্থনৈতিক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সামাজিক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সেবা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প্রদান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প্রয়োজনীয়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ক্ষেত্রে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শাস্তিদানের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মাধ্যমে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দারিদ্র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নিয়ন্ত্রণমূলক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আইনকে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দরিদ্র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১৬০১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এলিজাবেথীয়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দরিদ্র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GB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Elizabethan Poor Law of 1601)</a:t>
            </a:r>
            <a:endParaRPr lang="en-GB" sz="4200" b="1" dirty="0" smtClean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দরিদ্রদের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সঠিক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কল্যাণসাধনের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উদ্দেশ্যে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রানী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প্রথম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এলিজাবেথের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রাজত্বের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শেষার্ধে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বিভিন্ন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সময়ে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গৃহীত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পূর্ববর্তী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সব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মূল্যায়নে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সমন্বয়ে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নতুন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প্রবর্তন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সমাজকর্মের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ইতিহাসে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“ ১৬০১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দরিদ্র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”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পরিচিত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১৬০১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দরিদ্র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আইনের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বৈশিষ্ট্য</a:t>
            </a:r>
            <a:r>
              <a:rPr lang="en-GB" sz="4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GB" sz="42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GB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Characteristics of Poor Law of 1601)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১।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সমন্বিতরূপ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				২।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সরকারি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দায়িত্বশীলতা</a:t>
            </a:r>
            <a:endParaRPr lang="en-GB" sz="4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২।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দরিদ্রদের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শ্রেণিবিভাজন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 			৪।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পারিবারিক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দায়িত্ব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৫।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আত্বীয়স্বজনের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দায়িত্ব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কর্তব্য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 		৬।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সাহায্যের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ধরণ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প্রকৃতি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৭।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বাধ্যতামূলক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শ্রম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			৮।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সাহায্যের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জন্য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শর্ত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৯।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স্থানীয়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প্রতিষ্ঠান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			১০।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সম্পদ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সুযোগের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সদ্ব্যবহার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১১।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ভিক্ষাবৃত্তি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নিষিদ্ধকরণ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			১২।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নিবন্ধন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১৩।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ওভারসিয়ার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নিয়োগ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			১৪।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করারোপের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ব্যবস্থা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১৫। 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জরিমানার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4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ব্যবস্থা</a:t>
            </a:r>
            <a:r>
              <a:rPr lang="en-GB" sz="4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		 </a:t>
            </a:r>
          </a:p>
          <a:p>
            <a:pPr marL="0" indent="0">
              <a:buNone/>
            </a:pPr>
            <a:endParaRPr lang="en-GB" sz="18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endParaRPr lang="en-GB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70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922"/>
            <a:ext cx="10415954" cy="83261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১৯৪২ </a:t>
            </a:r>
            <a:r>
              <a:rPr lang="en-GB" sz="24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24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24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রিপোর্ট</a:t>
            </a:r>
            <a:r>
              <a:rPr lang="en-GB" sz="24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GB" sz="2400" b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GB" sz="2400" b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GB" sz="2400" b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Beveridge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 of 1942.)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97736"/>
            <a:ext cx="5181600" cy="5254579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en-GB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 algn="just">
              <a:buNone/>
            </a:pPr>
            <a:r>
              <a:rPr lang="en-GB" sz="5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স্যার</a:t>
            </a:r>
            <a:r>
              <a:rPr lang="en-GB" sz="5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উইলিয়াম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অক্সফোর্ড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বিশ্ববিদ্যালয়ের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অর্থনীতি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বিভাগের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একজন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অধ্যাপক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আইনবিদ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ছিলেন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GB" sz="5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১৯৪১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সালে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তৎকালীন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লেবার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পার্টির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পুনর্গঠনমন্ত্রী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আর্থার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গ্রিনউড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পার্লামেন্টের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সর্বসম্মত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সিদ্ধান্ত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মোতাবেক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স্যার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উইলিয়াম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–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নেতৃত্বে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সামাজিক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বিমা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অনুরূপ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কর্মসূচীর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আন্তবিভাগীয়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কমিটি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গঠন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GB" sz="5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কমিটি</a:t>
            </a:r>
            <a:r>
              <a:rPr lang="en-GB" sz="5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সমাজের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সর্বস্তরের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জনগণ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সব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প্রতিষ্ঠান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যেমন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বণিক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সমিতি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উৎপাদক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সংঘ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বানিজ্যিক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বিমা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কোম্পানি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শ্রমিক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সংঘ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ভোক্তা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সমবায়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সমিতি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প্রভৃতির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বক্তব্য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সাক্ষাৎকার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গ্রহণ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কার্যাবলী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পর্যবেক্ষণ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পর্যালোচনা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১৯৪২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সালের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২০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নভেম্বর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বাস্তবভিত্তিক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সুপারিশমালাসহ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সরকারের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কাছে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প্রতিবেদন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পেশ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সমাজসেবার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ইতিহাসে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রিপোর্ট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নামে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পরিচিত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GB" sz="5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পঞ্চদৈত্য</a:t>
            </a:r>
            <a:r>
              <a:rPr lang="en-GB" sz="5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Giants</a:t>
            </a:r>
            <a:r>
              <a:rPr lang="en-GB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রিপোর্টের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গুরুত্বপূর্ণ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দিক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হছে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পঞ্চদৈত্য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 এ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রিপোর্ট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মানুষ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কল্যাণ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অগ্রগতির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পথে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অন্তরায়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প্রতিবন্ধক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হিসেবে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৫টি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সমস্যাকে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চিহ্নিত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 এ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পাঁচটি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সমস্যাকে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স্যার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উইলিয়াম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পঞ্চদৈত্য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অভিহিত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করেছেন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সমস্যাগুলো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হলো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 algn="just">
              <a:buNone/>
            </a:pPr>
            <a:r>
              <a:rPr lang="en-GB" sz="5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অভাব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  	২।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রোগ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     	৩।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অজ্ঞতা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endParaRPr lang="en-GB" sz="5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 algn="just">
              <a:buNone/>
            </a:pPr>
            <a:r>
              <a:rPr lang="en-GB" sz="5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৪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মলিনতা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    	৫। </a:t>
            </a:r>
            <a:r>
              <a:rPr lang="en-GB" sz="50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অলসতা</a:t>
            </a:r>
            <a:r>
              <a:rPr lang="en-GB" sz="5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50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994" y="1228102"/>
            <a:ext cx="5090160" cy="5254579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40000" lnSpcReduction="20000"/>
          </a:bodyPr>
          <a:lstStyle/>
          <a:p>
            <a:endParaRPr lang="en-GB" sz="46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GB" sz="70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7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7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রিপোর্টের</a:t>
            </a:r>
            <a:r>
              <a:rPr lang="en-GB" sz="7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7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পঞ্চদৈত্যের</a:t>
            </a:r>
            <a:r>
              <a:rPr lang="en-GB" sz="7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7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দুষ্টচক্র</a:t>
            </a:r>
            <a:r>
              <a:rPr lang="en-GB" sz="7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3143307"/>
              </p:ext>
            </p:extLst>
          </p:nvPr>
        </p:nvGraphicFramePr>
        <p:xfrm>
          <a:off x="6980350" y="2430592"/>
          <a:ext cx="3181082" cy="2991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3714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GB" sz="5400" b="1" i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সঠিক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উত্তরটি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খাতায়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লিখ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  <a:p>
            <a:pPr marL="0" indent="0">
              <a:buNone/>
            </a:pP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১। দরিদ্র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প্রথম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কোথায়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প্রণীত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ক) </a:t>
            </a:r>
            <a:r>
              <a:rPr lang="en-GB" sz="2000" dirty="0" err="1">
                <a:latin typeface="SutonnyOMJ" panose="01010600010101010101" pitchFamily="2" charset="0"/>
                <a:cs typeface="SutonnyOMJ" panose="01010600010101010101" pitchFamily="2" charset="0"/>
              </a:rPr>
              <a:t>আ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মেরিকা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	খ)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জাপান</a:t>
            </a:r>
            <a:endParaRPr lang="en-GB" sz="2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গ)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ইংল্যান্ড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		ঘ)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কানাডা</a:t>
            </a:r>
            <a:endParaRPr lang="en-GB" sz="2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২।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এলিজাবেথীয়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দরিদ্র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কত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সালে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ক) ১৬০৪ 		খ) ১৬০৩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গ) ১৬০২		ঘ) ১৬০১</a:t>
            </a:r>
          </a:p>
          <a:p>
            <a:pPr marL="0" indent="0">
              <a:buNone/>
            </a:pP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৩। </a:t>
            </a:r>
            <a:r>
              <a:rPr lang="en-GB" sz="20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স্যার</a:t>
            </a: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উইলিয়াম</a:t>
            </a: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কী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ছিলেন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ক)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ডাক্তার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আইনবিদ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খ)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অধ্যাপক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ও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আইনবিদ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গ)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বিজ্ঞানী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ও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আইনবিদ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ঘ)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কৃষিবিদ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ও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আইনবিদ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endParaRPr lang="en-US" sz="2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৪।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কত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সালে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রিপোর্ট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পেশ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sz="20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ক) ১৯৪২ 		খ) ১৯৪৩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গ) ১৯৪৪ 		ঘ) ১৯৪৫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৫।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পঞ্চদৈত্যের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সমস্যা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কয়টি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ক) ৩টি 		খ) ৪টি</a:t>
            </a:r>
          </a:p>
          <a:p>
            <a:pPr marL="0" indent="0">
              <a:buNone/>
            </a:pPr>
            <a:r>
              <a:rPr lang="en-GB" sz="2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গ) ৫টি 		ঘ) ৬টি</a:t>
            </a:r>
            <a:endParaRPr lang="en-US" sz="2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34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GB" sz="5400" b="1" i="1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GB" sz="5400" b="1" i="1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sz="5400" b="1" i="1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5400" b="1" i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71900" cy="435133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নিম্ন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ব্যক্তিবর্গ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কত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সালে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জন্মগ্রহণ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করেছেন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তাদের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পেশা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কী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রানী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প্রথম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এলিজাবেথ</a:t>
            </a:r>
            <a:endParaRPr lang="en-GB" dirty="0" smtClean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স্যার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উইলিয়াম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বিভারিজ</a:t>
            </a:r>
            <a:endParaRPr lang="en-GB" dirty="0" smtClean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আরনল্ড</a:t>
            </a:r>
            <a:r>
              <a:rPr lang="en-GB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টয়েনবি</a:t>
            </a:r>
            <a:endParaRPr lang="en-US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1825625"/>
            <a:ext cx="6565900" cy="43513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236807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674</TotalTime>
  <Words>418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Nirmala UI Semilight</vt:lpstr>
      <vt:lpstr>SutonnyOMJ</vt:lpstr>
      <vt:lpstr>Times New Roman</vt:lpstr>
      <vt:lpstr>Office Theme</vt:lpstr>
      <vt:lpstr>PowerPoint Presentation</vt:lpstr>
      <vt:lpstr> শিক্ষক পরিচিতি </vt:lpstr>
      <vt:lpstr>পাঠ পরিচিতি </vt:lpstr>
      <vt:lpstr>ছবি দেখে বলতে হবে আজকের পাঠ</vt:lpstr>
      <vt:lpstr>PowerPoint Presentation</vt:lpstr>
      <vt:lpstr>পাঠ উপস্থাপনা</vt:lpstr>
      <vt:lpstr>১৯৪২ সালের বিভারিজ রিপোর্ট   (The Beveridge Report of 1942.)</vt:lpstr>
      <vt:lpstr>মূল্যায়ন</vt:lpstr>
      <vt:lpstr>বাড়ির কাজ</vt:lpstr>
      <vt:lpstr>  খোদাহাফেজ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118</cp:revision>
  <dcterms:created xsi:type="dcterms:W3CDTF">2021-01-03T09:27:25Z</dcterms:created>
  <dcterms:modified xsi:type="dcterms:W3CDTF">2021-01-05T04:51:15Z</dcterms:modified>
</cp:coreProperties>
</file>