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2" r:id="rId2"/>
    <p:sldId id="392" r:id="rId3"/>
    <p:sldId id="390" r:id="rId4"/>
    <p:sldId id="391" r:id="rId5"/>
    <p:sldId id="366" r:id="rId6"/>
    <p:sldId id="367" r:id="rId7"/>
    <p:sldId id="369" r:id="rId8"/>
    <p:sldId id="3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0F0"/>
    <a:srgbClr val="07C52B"/>
    <a:srgbClr val="25F74D"/>
    <a:srgbClr val="FFFFCC"/>
    <a:srgbClr val="2B07C5"/>
    <a:srgbClr val="5103ED"/>
    <a:srgbClr val="F93396"/>
    <a:srgbClr val="FF3399"/>
    <a:srgbClr val="CC3399"/>
    <a:srgbClr val="C33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80" d="100"/>
          <a:sy n="80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1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bn-IN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0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9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3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147918" y="121836"/>
            <a:ext cx="4894729" cy="6619956"/>
          </a:xfrm>
          <a:prstGeom prst="snip2DiagRect">
            <a:avLst>
              <a:gd name="adj1" fmla="val 0"/>
              <a:gd name="adj2" fmla="val 0"/>
            </a:avLst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সুস্বাগতম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30751" b="31471"/>
          <a:stretch/>
        </p:blipFill>
        <p:spPr>
          <a:xfrm>
            <a:off x="4859382" y="0"/>
            <a:ext cx="7332617" cy="6724459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5628"/>
            <a:ext cx="12192000" cy="6852372"/>
          </a:xfrm>
          <a:prstGeom prst="frame">
            <a:avLst>
              <a:gd name="adj1" fmla="val 2283"/>
            </a:avLst>
          </a:prstGeom>
          <a:solidFill>
            <a:srgbClr val="FFFFCC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32200" y="183041"/>
            <a:ext cx="2782513" cy="9839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পরিচিতি:</a:t>
            </a:r>
            <a:endParaRPr lang="en-US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22487" y="0"/>
            <a:ext cx="12147029" cy="6858000"/>
          </a:xfrm>
          <a:prstGeom prst="frame">
            <a:avLst>
              <a:gd name="adj1" fmla="val 1377"/>
            </a:avLst>
          </a:prstGeom>
          <a:solidFill>
            <a:srgbClr val="00FF00"/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88239" y="1167030"/>
            <a:ext cx="4538611" cy="4164995"/>
            <a:chOff x="7104189" y="1356574"/>
            <a:chExt cx="4694239" cy="4164995"/>
          </a:xfrm>
        </p:grpSpPr>
        <p:sp>
          <p:nvSpPr>
            <p:cNvPr id="18" name="Rounded Rectangle 17"/>
            <p:cNvSpPr/>
            <p:nvPr/>
          </p:nvSpPr>
          <p:spPr>
            <a:xfrm>
              <a:off x="7104189" y="2376983"/>
              <a:ext cx="4694239" cy="3144586"/>
            </a:xfrm>
            <a:prstGeom prst="roundRect">
              <a:avLst/>
            </a:prstGeom>
            <a:solidFill>
              <a:srgbClr val="FAFEC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71966" y="1356574"/>
              <a:ext cx="2558683" cy="100493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bn-BD" sz="3600" b="1" u="sng" dirty="0">
                  <a:solidFill>
                    <a:srgbClr val="5C06BA"/>
                  </a:solidFill>
                  <a:latin typeface="NikoshBAN" pitchFamily="2" charset="0"/>
                  <a:cs typeface="NikoshBAN" pitchFamily="2" charset="0"/>
                </a:rPr>
                <a:t>পাঠ পরিচিতি:</a:t>
              </a:r>
              <a:endParaRPr lang="en-US" sz="3600" b="1" u="sng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" descr="https://www.teachers.gov.bd/profile_pictures/Po7ej1BngNiPaMRS2pDpwd6qwwQKBkIfq9BizMp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9" y="1590899"/>
            <a:ext cx="2792333" cy="30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414832" y="4602788"/>
            <a:ext cx="3029689" cy="1005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 সাজমুননাহার খন্দকার                                     প্রধান শিক্ষক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IN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বুড়িমাড়ী স প্রা বি,                       কালীগঞ্জ, লালমনিরহাট। </a:t>
            </a:r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0983" y="2617137"/>
            <a:ext cx="5385449" cy="3477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endPara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>
              <a:solidFill>
                <a:schemeClr val="tx1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পারষ্পরিক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ক্রিয়াই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হলো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ওই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স্থানের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বাস্তুসংস্থান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       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৪0 মিনিট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 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৪/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4" y="152616"/>
            <a:ext cx="11844452" cy="31928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6883" y="174812"/>
            <a:ext cx="3884386" cy="31706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024902" y="226394"/>
            <a:ext cx="3841583" cy="307564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788897" y="174813"/>
            <a:ext cx="4263111" cy="31915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3126789"/>
            <a:ext cx="12192000" cy="364457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78224" y="3270033"/>
            <a:ext cx="3109110" cy="338554"/>
          </a:xfrm>
          <a:prstGeom prst="rect">
            <a:avLst/>
          </a:prstGeom>
          <a:noFill/>
          <a:ln w="38100">
            <a:solidFill>
              <a:srgbClr val="F04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 ছবিতে কী </a:t>
            </a:r>
            <a:r>
              <a:rPr lang="bn-IN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 </a:t>
            </a:r>
            <a:r>
              <a:rPr lang="bn-BD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1600" b="1" dirty="0">
              <a:solidFill>
                <a:srgbClr val="2B07C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79116" y="3319820"/>
            <a:ext cx="3251968" cy="338554"/>
          </a:xfrm>
          <a:prstGeom prst="rect">
            <a:avLst/>
          </a:prstGeom>
          <a:noFill/>
          <a:ln w="38100">
            <a:solidFill>
              <a:srgbClr val="F04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নম্বর ছবিতে কী</a:t>
            </a:r>
            <a:r>
              <a:rPr lang="bn-IN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দেখা যাচ্ছে </a:t>
            </a:r>
            <a:r>
              <a:rPr lang="en-US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1600" b="1" dirty="0">
              <a:solidFill>
                <a:srgbClr val="2B07C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92325" y="3341398"/>
            <a:ext cx="3341326" cy="338554"/>
          </a:xfrm>
          <a:prstGeom prst="rect">
            <a:avLst/>
          </a:prstGeom>
          <a:noFill/>
          <a:ln w="38100">
            <a:solidFill>
              <a:srgbClr val="F04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নম্বর ছবিতে কী </a:t>
            </a:r>
            <a:r>
              <a:rPr lang="bn-IN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 </a:t>
            </a:r>
            <a:r>
              <a:rPr lang="bn-BD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1600" b="1" dirty="0">
              <a:solidFill>
                <a:srgbClr val="2B07C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12326" y="5657950"/>
            <a:ext cx="8557291" cy="338554"/>
          </a:xfrm>
          <a:prstGeom prst="rect">
            <a:avLst/>
          </a:prstGeom>
          <a:solidFill>
            <a:srgbClr val="FBFEE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আলোকে আমরা বুঝলাম বেঁচে থাকার জন্য মানুষ বিভিন্ন জড় বস্তুর উপর নির্ভর।  </a:t>
            </a:r>
            <a:r>
              <a:rPr lang="en-US" sz="1600" b="1" dirty="0" smtClean="0">
                <a:solidFill>
                  <a:srgbClr val="2B07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1600" b="1" dirty="0">
              <a:solidFill>
                <a:srgbClr val="2B07C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176460" y="3800262"/>
            <a:ext cx="3215811" cy="1796704"/>
          </a:xfrm>
          <a:prstGeom prst="straightConnector1">
            <a:avLst/>
          </a:prstGeom>
          <a:ln w="57150">
            <a:solidFill>
              <a:srgbClr val="F933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35782" y="3800262"/>
            <a:ext cx="0" cy="1796704"/>
          </a:xfrm>
          <a:prstGeom prst="straightConnector1">
            <a:avLst/>
          </a:prstGeom>
          <a:ln w="57150">
            <a:solidFill>
              <a:srgbClr val="F933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131860" y="3800262"/>
            <a:ext cx="3496234" cy="1796704"/>
          </a:xfrm>
          <a:prstGeom prst="straightConnector1">
            <a:avLst/>
          </a:prstGeom>
          <a:ln w="57150">
            <a:solidFill>
              <a:srgbClr val="F933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6883" y="152616"/>
            <a:ext cx="11838747" cy="65171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1" y="242047"/>
            <a:ext cx="3534579" cy="2900163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42" y="228601"/>
            <a:ext cx="3651443" cy="2898188"/>
          </a:xfrm>
          <a:prstGeom prst="rect">
            <a:avLst/>
          </a:prstGeom>
        </p:spPr>
      </p:pic>
      <p:pic>
        <p:nvPicPr>
          <p:cNvPr id="52" name="Picture 5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59" y="242048"/>
            <a:ext cx="3840535" cy="288474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88259" y="3794858"/>
            <a:ext cx="11868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মানুষ </a:t>
            </a:r>
            <a:r>
              <a:rPr lang="bn-IN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বেঁচে থাকার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মানুষ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জড়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বস্তুর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উপর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নির্ভর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মানুষের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শ্বাস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গ্রহণের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বায়ু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পান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করার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প্রয়োজন।পুষ্টির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খাবার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ফসল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ফলানো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বাসস্থান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তৈরির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জন্য</a:t>
            </a:r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মানুষের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মাটি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এছাড়াও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জীবন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যাপনের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বাসস্থান,আসবাবপত্র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পোশাক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যন্ত্রপাতি</a:t>
            </a:r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ইত্যাদি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</a:p>
          <a:p>
            <a:r>
              <a:rPr lang="bn-IN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অন্যান্য প্রাণী </a:t>
            </a:r>
            <a:endParaRPr lang="en-US" sz="2000" b="1" dirty="0" smtClean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অন্যান্য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প্রাণীও বেঁচে থাকার জন্য জড় বস্তুর উপর নির্ভরশীল। সকল প্রাণীর বেঁচে থাকার জন্য বায়ু,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পানি ও খাদ্য প্রয়োজন। মাটি এবং পানি অনেক জীবের বাসস্থান। অনেক পোকামাকড়, কেঁচো ইত্যাদি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মাটিতে  বাস করে।আবার মাছ, চিংড়ি পানিতে বাস করে।  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4287" y="159936"/>
            <a:ext cx="11914279" cy="318012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ame 57"/>
          <p:cNvSpPr/>
          <p:nvPr/>
        </p:nvSpPr>
        <p:spPr>
          <a:xfrm>
            <a:off x="0" y="5628"/>
            <a:ext cx="12192000" cy="6852372"/>
          </a:xfrm>
          <a:prstGeom prst="frame">
            <a:avLst>
              <a:gd name="adj1" fmla="val 2283"/>
            </a:avLst>
          </a:prstGeom>
          <a:solidFill>
            <a:srgbClr val="25F74D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9" y="253897"/>
            <a:ext cx="5198899" cy="3013890"/>
          </a:xfrm>
          <a:prstGeom prst="rect">
            <a:avLst/>
          </a:prstGeom>
          <a:ln w="57150">
            <a:solidFill>
              <a:srgbClr val="2B07C5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2" y="259884"/>
            <a:ext cx="6020770" cy="3030441"/>
          </a:xfrm>
          <a:prstGeom prst="rect">
            <a:avLst/>
          </a:prstGeom>
          <a:ln w="57150">
            <a:solidFill>
              <a:srgbClr val="2B07C5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8056255" y="3343613"/>
            <a:ext cx="164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পানির জীব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18619" y="3440257"/>
            <a:ext cx="164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মাটির জীব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1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762"/>
          <a:stretch/>
        </p:blipFill>
        <p:spPr>
          <a:xfrm>
            <a:off x="5422477" y="5628"/>
            <a:ext cx="6689618" cy="5957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833" y="630003"/>
            <a:ext cx="50047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উদ্ভিদ </a:t>
            </a:r>
            <a:endParaRPr lang="en-US" sz="2000" b="1" dirty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বেঁচে থাকার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উদ্ভিদ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পরিবেশের</a:t>
            </a:r>
            <a:endParaRPr lang="en-US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জড়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বস্তুর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উপর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নির্ভর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। </a:t>
            </a:r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যেমন- সূর্যের আলো, মাটি, পানি, বায়ু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ইত্যাদি। উদ্ভিদ সূর্যের আলো, পানি ও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বায়ু থেকে কার্বনডাই অক্সাইড গ্রহণ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করে নিজের খাদ্য নিজেই তৈরি করে।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পানি আবার বিভিন্ন উদ্ভিদের আবাসস্থল।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যেমন শাপলা, কুচুরিপানা ইত্যাদি। </a:t>
            </a:r>
          </a:p>
          <a:p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জীব বেঁচে 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থাকার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উদ্ভিদ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পরিবেশের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জড়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বস্তুর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উপর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নির্ভর</a:t>
            </a:r>
            <a:endParaRPr lang="en-US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কোন স্থানের সকল জীব ও জড়</a:t>
            </a:r>
            <a:endParaRPr lang="en-US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এবং তাদের মধ্যাকার পারস্পরিক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ক্রিয়াই হলো ঐ স্থানের বাস্তুসংস্থান।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6477" y="6117110"/>
            <a:ext cx="474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উদ্ভিদ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জড়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বস্তুর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উপর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নির্ভর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শীল 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5628"/>
            <a:ext cx="12192000" cy="6852372"/>
          </a:xfrm>
          <a:prstGeom prst="frame">
            <a:avLst>
              <a:gd name="adj1" fmla="val 2283"/>
            </a:avLst>
          </a:prstGeom>
          <a:solidFill>
            <a:srgbClr val="25F74D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7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8894" y="114713"/>
            <a:ext cx="729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5144235" y="89911"/>
            <a:ext cx="6766577" cy="816883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খুলে নির্ধারিত পাঠ্যাংশটুকুর লাইনের নিচে </a:t>
            </a:r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bn-IN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আমার পড়াটা মিলিয়ে নাও।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6326" y="894652"/>
            <a:ext cx="73281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মানুষ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বেঁচে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থাকার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মানুষ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বিভিন্ন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জড়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বস্তুর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উপর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নির্ভর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মানুষের</a:t>
            </a:r>
            <a:endParaRPr lang="bn-IN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শ্বাস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গ্রহণের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বায়ু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এবং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পান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করার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পানি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পুষ্টির</a:t>
            </a:r>
            <a:endParaRPr lang="bn-IN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খাবার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ফসল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ফলানো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ও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বাসস্থান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তৈরির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জন্য</a:t>
            </a:r>
            <a:endParaRPr lang="bn-IN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মানুষের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মাটি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এছাড়াও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জীবন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যাপনের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বাসস্থান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,</a:t>
            </a:r>
            <a:endParaRPr lang="bn-IN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আসবাবপত্র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পোশাক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যন্ত্রপাতি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ইত্যাদি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।</a:t>
            </a:r>
          </a:p>
          <a:p>
            <a:r>
              <a:rPr lang="bn-IN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অন্যান্য </a:t>
            </a:r>
            <a:r>
              <a:rPr lang="bn-IN" b="1" dirty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প্রাণী </a:t>
            </a:r>
            <a:endParaRPr lang="en-US" b="1" dirty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অন্যান্য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 প্রাণীও বেঁচে থাকার জন্য জড় বস্তুর উপর নির্ভরশীল।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সকল</a:t>
            </a:r>
          </a:p>
          <a:p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প্রাণীর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বেঁচে থাকার জন্য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বায়ু,পানি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ও খাদ্য প্রয়োজন। মাটি এবং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পানি</a:t>
            </a:r>
          </a:p>
          <a:p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অনেক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জীবের বাসস্থান। অনেক পোকামাকড়, কেঁচো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ইত্যাদি</a:t>
            </a:r>
            <a:endParaRPr lang="bn-IN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মাটিতে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বাস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। আবার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মাছ, চিংড়ি পানিতে বাস করে। </a:t>
            </a:r>
            <a:endParaRPr lang="bn-IN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উদ্ভিদ </a:t>
            </a:r>
            <a:endParaRPr lang="en-US" b="1" dirty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বেঁচে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থাকার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উদ্ভিদ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পরিবেশের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বিভিন্ন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জড়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বস্তুর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উপর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নির্ভর</a:t>
            </a:r>
            <a:endParaRPr lang="bn-IN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যেমন-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সূর্যের আলো, মাটি, পানি,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বায়ু ইত্যাদি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। উদ্ভিদ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সূর্যের</a:t>
            </a:r>
          </a:p>
          <a:p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আলো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, পানি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ও বায়ু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থেকে কার্বনডাই অক্সাইড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গ্রহণ করে নিজের</a:t>
            </a:r>
          </a:p>
          <a:p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খাদ্য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নিজেই তৈরি করে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।পানি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আবার বিভিন্ন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উদ্ভিদের আবাসস্থল।</a:t>
            </a:r>
          </a:p>
          <a:p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যেমন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শাপলা, কুচুরিপানা ইত্যাদি। </a:t>
            </a:r>
          </a:p>
          <a:p>
            <a:endParaRPr lang="bn-IN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জীব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বেঁচে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থাকার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উদ্ভিদ পরিবেশের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বিভিন্ন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জড়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NikoshBAN" panose="02000000000000000000" pitchFamily="2" charset="0"/>
              </a:rPr>
              <a:t>বস্তুর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উপর</a:t>
            </a:r>
            <a:endParaRPr lang="bn-IN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নির্ভর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কোন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স্থানের সকল জীব ও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জড় এবং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তাদের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মধ্যাকার</a:t>
            </a:r>
          </a:p>
          <a:p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পারস্পরিক ক্রিয়াই </a:t>
            </a:r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হলো ঐ স্থানের বাস্তুসংস্থান। 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86326" y="22408"/>
            <a:ext cx="7305674" cy="6802524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" y="102852"/>
            <a:ext cx="4821285" cy="670111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22408"/>
            <a:ext cx="12192000" cy="6802524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</p:spTree>
    <p:extLst>
      <p:ext uri="{BB962C8B-B14F-4D97-AF65-F5344CB8AC3E}">
        <p14:creationId xmlns:p14="http://schemas.microsoft.com/office/powerpoint/2010/main" val="213010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3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3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3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2" name="TextBox 21"/>
          <p:cNvSpPr txBox="1"/>
          <p:nvPr/>
        </p:nvSpPr>
        <p:spPr>
          <a:xfrm>
            <a:off x="444137" y="863531"/>
            <a:ext cx="11416937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জীবের বেঁচে থাকার জন্য যে সকল জড় বস্তুর প্রয়োজন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ছকে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তার একটি তালিকা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তৈরি কর। </a:t>
            </a:r>
            <a:endParaRPr lang="bn-IN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4941541" y="244111"/>
            <a:ext cx="2393283" cy="457504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4847333" y="3924059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200714" y="1467617"/>
            <a:ext cx="6747063" cy="2169875"/>
            <a:chOff x="5144235" y="3576951"/>
            <a:chExt cx="6747063" cy="1870983"/>
          </a:xfrm>
        </p:grpSpPr>
        <p:grpSp>
          <p:nvGrpSpPr>
            <p:cNvPr id="39" name="Group 38"/>
            <p:cNvGrpSpPr/>
            <p:nvPr/>
          </p:nvGrpSpPr>
          <p:grpSpPr>
            <a:xfrm>
              <a:off x="5144235" y="3576951"/>
              <a:ext cx="6747063" cy="1870983"/>
              <a:chOff x="5144235" y="3576951"/>
              <a:chExt cx="6747063" cy="187098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144235" y="3576951"/>
                <a:ext cx="6747063" cy="1870983"/>
                <a:chOff x="5144235" y="3576951"/>
                <a:chExt cx="6747063" cy="1870983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5144235" y="3576951"/>
                  <a:ext cx="6747063" cy="1409496"/>
                  <a:chOff x="5163750" y="4189705"/>
                  <a:chExt cx="6747063" cy="1409496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5163750" y="4189705"/>
                    <a:ext cx="6747063" cy="1409496"/>
                    <a:chOff x="5374914" y="4131648"/>
                    <a:chExt cx="3530260" cy="1409496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5377383" y="4131648"/>
                      <a:ext cx="3527791" cy="1409496"/>
                    </a:xfrm>
                    <a:prstGeom prst="rect">
                      <a:avLst/>
                    </a:prstGeom>
                    <a:blipFill>
                      <a:blip r:embed="rId3"/>
                      <a:tile tx="0" ty="0" sx="100000" sy="100000" flip="none" algn="tl"/>
                    </a:blipFill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6355098" y="4186549"/>
                      <a:ext cx="2400653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bn-BD" b="1" dirty="0">
                          <a:latin typeface="NikoshBAN" panose="02000000000000000000"/>
                          <a:cs typeface="NikoshBAN" panose="02000000000000000000" pitchFamily="2" charset="0"/>
                        </a:rPr>
                        <a:t>বেঁচে থাকার জন্য যে </a:t>
                      </a:r>
                      <a:r>
                        <a:rPr lang="bn-BD" b="1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জড় </a:t>
                      </a:r>
                      <a:r>
                        <a:rPr lang="bn-BD" b="1" dirty="0">
                          <a:latin typeface="NikoshBAN" panose="02000000000000000000"/>
                          <a:cs typeface="NikoshBAN" panose="02000000000000000000" pitchFamily="2" charset="0"/>
                        </a:rPr>
                        <a:t>বস্তুর প্রয়োজন </a:t>
                      </a:r>
                      <a:r>
                        <a:rPr lang="bn-BD" b="1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  </a:t>
                      </a:r>
                      <a:endParaRPr lang="en-US" dirty="0"/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5374914" y="4610782"/>
                      <a:ext cx="3530260" cy="457387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5493539" y="4638690"/>
                      <a:ext cx="46133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 </a:t>
                      </a:r>
                      <a:r>
                        <a:rPr lang="bn-IN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63750" y="5178622"/>
                    <a:ext cx="199830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bn-BD" sz="2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অন্যান্য </a:t>
                    </a:r>
                    <a:r>
                      <a:rPr lang="bn-IN" sz="2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প্রাণী  </a:t>
                    </a:r>
                    <a:endParaRPr lang="bn-BD" sz="20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4" name="Rectangle 43"/>
                <p:cNvSpPr/>
                <p:nvPr/>
              </p:nvSpPr>
              <p:spPr>
                <a:xfrm>
                  <a:off x="5144235" y="4986444"/>
                  <a:ext cx="6747063" cy="457387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370952" y="5047824"/>
                  <a:ext cx="11315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bn-IN" sz="20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0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উদ্ভিদ </a:t>
                  </a:r>
                  <a:r>
                    <a:rPr lang="bn-IN" sz="20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5144237" y="3576951"/>
                <a:ext cx="1873334" cy="1866880"/>
              </a:xfrm>
              <a:prstGeom prst="rect">
                <a:avLst/>
              </a:prstGeom>
              <a:noFill/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460020" y="3637760"/>
              <a:ext cx="881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 </a:t>
              </a:r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Snip Diagonal Corner Rectangle 24"/>
          <p:cNvSpPr/>
          <p:nvPr/>
        </p:nvSpPr>
        <p:spPr>
          <a:xfrm>
            <a:off x="3137133" y="5408736"/>
            <a:ext cx="6747063" cy="1162697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প্রাণী কীভাবে জড়ের উপর</a:t>
            </a:r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নির্ভরশীল? </a:t>
            </a:r>
            <a:endParaRPr lang="bn-BD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জড়ের উপর নির্ভরশীল? 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প্রাণীদের বেঁচে থাকার জন্য মাটির প্রয়োজন কেন?</a:t>
            </a:r>
            <a:endParaRPr lang="bn-IN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00714" y="4842447"/>
            <a:ext cx="5245368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3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4483081" y="141085"/>
            <a:ext cx="2285999" cy="435523"/>
          </a:xfrm>
          <a:prstGeom prst="plaque">
            <a:avLst>
              <a:gd name="adj" fmla="val 48822"/>
            </a:avLst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37373" y="1234193"/>
            <a:ext cx="7035779" cy="1162697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কীভাবে জড়ের উপর নির্ভরশীল?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প্রাণীদের বেঁচে থাকার জন্য মাটির প্রয়োজন কেন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934004" y="6221343"/>
            <a:ext cx="8323999" cy="534720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06321" y="6313549"/>
            <a:ext cx="959372" cy="29711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9" name="Rounded Rectangle 28"/>
          <p:cNvSpPr/>
          <p:nvPr/>
        </p:nvSpPr>
        <p:spPr>
          <a:xfrm>
            <a:off x="211669" y="971541"/>
            <a:ext cx="5245368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1669" y="2958491"/>
            <a:ext cx="6747065" cy="1686791"/>
            <a:chOff x="5144235" y="3559493"/>
            <a:chExt cx="6747065" cy="1888505"/>
          </a:xfrm>
        </p:grpSpPr>
        <p:grpSp>
          <p:nvGrpSpPr>
            <p:cNvPr id="34" name="Group 33"/>
            <p:cNvGrpSpPr/>
            <p:nvPr/>
          </p:nvGrpSpPr>
          <p:grpSpPr>
            <a:xfrm>
              <a:off x="5144235" y="3576951"/>
              <a:ext cx="6747065" cy="1871047"/>
              <a:chOff x="5144235" y="3576951"/>
              <a:chExt cx="6747065" cy="187104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144235" y="3576951"/>
                <a:ext cx="6747065" cy="1871047"/>
                <a:chOff x="5144235" y="3576951"/>
                <a:chExt cx="6747065" cy="1871047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5144235" y="3576951"/>
                  <a:ext cx="6747065" cy="1442586"/>
                  <a:chOff x="5163750" y="4189705"/>
                  <a:chExt cx="6747065" cy="1442586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5163750" y="4189705"/>
                    <a:ext cx="6747065" cy="1409496"/>
                    <a:chOff x="5374914" y="4131648"/>
                    <a:chExt cx="3530261" cy="1409496"/>
                  </a:xfrm>
                </p:grpSpPr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5377383" y="4131648"/>
                      <a:ext cx="3527791" cy="1409496"/>
                    </a:xfrm>
                    <a:prstGeom prst="rect">
                      <a:avLst/>
                    </a:prstGeom>
                    <a:blipFill>
                      <a:blip r:embed="rId3"/>
                      <a:tile tx="0" ty="0" sx="100000" sy="100000" flip="none" algn="tl"/>
                    </a:blipFill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6412421" y="4186549"/>
                      <a:ext cx="2492754" cy="4134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bn-BD" b="1" dirty="0">
                          <a:latin typeface="NikoshBAN" panose="02000000000000000000"/>
                          <a:cs typeface="NikoshBAN" panose="02000000000000000000" pitchFamily="2" charset="0"/>
                        </a:rPr>
                        <a:t>বেঁচে থাকার জন্য যে </a:t>
                      </a:r>
                      <a:r>
                        <a:rPr lang="bn-BD" b="1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জড় </a:t>
                      </a:r>
                      <a:r>
                        <a:rPr lang="bn-BD" b="1" dirty="0">
                          <a:latin typeface="NikoshBAN" panose="02000000000000000000"/>
                          <a:cs typeface="NikoshBAN" panose="02000000000000000000" pitchFamily="2" charset="0"/>
                        </a:rPr>
                        <a:t>বস্তুর প্রয়োজন </a:t>
                      </a:r>
                      <a:r>
                        <a:rPr lang="bn-BD" b="1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  </a:t>
                      </a:r>
                      <a:endParaRPr lang="en-US" dirty="0"/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5374914" y="4610782"/>
                      <a:ext cx="3530260" cy="457387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5486282" y="4579672"/>
                      <a:ext cx="46133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 </a:t>
                      </a:r>
                      <a:r>
                        <a:rPr lang="bn-IN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163750" y="5098390"/>
                    <a:ext cx="1982891" cy="5339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bn-BD" sz="2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অন্যান্য </a:t>
                    </a:r>
                    <a:r>
                      <a:rPr lang="bn-IN" sz="2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প্রাণী  </a:t>
                    </a:r>
                    <a:endParaRPr lang="bn-BD" sz="20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5144235" y="4986444"/>
                  <a:ext cx="6747063" cy="457387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401861" y="5000041"/>
                  <a:ext cx="1372568" cy="44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bn-IN" sz="20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0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উদ্ভিদ </a:t>
                  </a:r>
                  <a:r>
                    <a:rPr lang="bn-IN" sz="20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5144237" y="3576951"/>
                <a:ext cx="1873334" cy="1866880"/>
              </a:xfrm>
              <a:prstGeom prst="rect">
                <a:avLst/>
              </a:prstGeom>
              <a:noFill/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515006" y="3559493"/>
              <a:ext cx="723789" cy="53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 </a:t>
              </a:r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3219" y="2409033"/>
            <a:ext cx="10827708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জীবের বেঁচে থাকার জন্য যে সকল জড় বস্তুর প্রয়োজন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ছকে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তার একটি তালিকা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তৈরি কর। </a:t>
            </a:r>
            <a:endParaRPr lang="bn-IN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9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25F74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558017">
            <a:off x="3222321" y="428941"/>
            <a:ext cx="5540392" cy="551981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54733">
            <a:off x="1879810" y="1123214"/>
            <a:ext cx="8014435" cy="5633364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আবার দেখা হবে 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0" y="0"/>
            <a:ext cx="12192000" cy="6858000"/>
          </a:xfrm>
          <a:prstGeom prst="star32">
            <a:avLst>
              <a:gd name="adj" fmla="val 217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5628"/>
            <a:ext cx="12192000" cy="6852372"/>
          </a:xfrm>
          <a:prstGeom prst="frame">
            <a:avLst>
              <a:gd name="adj1" fmla="val 2283"/>
            </a:avLst>
          </a:prstGeom>
          <a:solidFill>
            <a:srgbClr val="FFFFCC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3075709" y="2884085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" name="Donut 1"/>
          <p:cNvSpPr/>
          <p:nvPr/>
        </p:nvSpPr>
        <p:spPr>
          <a:xfrm>
            <a:off x="566928" y="219457"/>
            <a:ext cx="11119103" cy="6430340"/>
          </a:xfrm>
          <a:prstGeom prst="donut">
            <a:avLst>
              <a:gd name="adj" fmla="val 2321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637</Words>
  <Application>Microsoft Office PowerPoint</Application>
  <PresentationFormat>Widescreen</PresentationFormat>
  <Paragraphs>100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1708</cp:revision>
  <dcterms:created xsi:type="dcterms:W3CDTF">2018-07-19T12:13:56Z</dcterms:created>
  <dcterms:modified xsi:type="dcterms:W3CDTF">2021-01-06T16:05:21Z</dcterms:modified>
</cp:coreProperties>
</file>