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8" r:id="rId2"/>
    <p:sldId id="371" r:id="rId3"/>
    <p:sldId id="365" r:id="rId4"/>
    <p:sldId id="366" r:id="rId5"/>
    <p:sldId id="367" r:id="rId6"/>
    <p:sldId id="369" r:id="rId7"/>
    <p:sldId id="3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3ED"/>
    <a:srgbClr val="CC3399"/>
    <a:srgbClr val="FF3399"/>
    <a:srgbClr val="F040F0"/>
    <a:srgbClr val="F93396"/>
    <a:srgbClr val="2B07C5"/>
    <a:srgbClr val="07C52B"/>
    <a:srgbClr val="FFFFCC"/>
    <a:srgbClr val="25F74D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343" autoAdjust="0"/>
  </p:normalViewPr>
  <p:slideViewPr>
    <p:cSldViewPr snapToGrid="0">
      <p:cViewPr varScale="1">
        <p:scale>
          <a:sx n="53" d="100"/>
          <a:sy n="53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bn-IN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8" b="25747"/>
          <a:stretch/>
        </p:blipFill>
        <p:spPr>
          <a:xfrm>
            <a:off x="3155776" y="22408"/>
            <a:ext cx="6238073" cy="6835592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3155776" y="4471143"/>
            <a:ext cx="6040582" cy="1347864"/>
          </a:xfrm>
          <a:prstGeom prst="sun">
            <a:avLst>
              <a:gd name="adj" fmla="val 44604"/>
            </a:avLst>
          </a:prstGeom>
          <a:solidFill>
            <a:srgbClr val="07C52B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Snip Diagonal Corner Rectangle 10"/>
          <p:cNvSpPr/>
          <p:nvPr/>
        </p:nvSpPr>
        <p:spPr>
          <a:xfrm>
            <a:off x="0" y="1374099"/>
            <a:ext cx="3082982" cy="2066105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32-Point Star 20"/>
          <p:cNvSpPr/>
          <p:nvPr/>
        </p:nvSpPr>
        <p:spPr>
          <a:xfrm>
            <a:off x="3966887" y="347834"/>
            <a:ext cx="4724863" cy="386395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11399" y="478778"/>
            <a:ext cx="390851" cy="12450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32200" y="183041"/>
            <a:ext cx="2782513" cy="9839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পরিচিতি:</a:t>
            </a:r>
            <a:endParaRPr lang="en-US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22487" y="0"/>
            <a:ext cx="12147029" cy="6858000"/>
          </a:xfrm>
          <a:prstGeom prst="frame">
            <a:avLst>
              <a:gd name="adj1" fmla="val 1377"/>
            </a:avLst>
          </a:prstGeom>
          <a:solidFill>
            <a:srgbClr val="00FF00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88239" y="1167030"/>
            <a:ext cx="4538611" cy="4164995"/>
            <a:chOff x="7104189" y="1356574"/>
            <a:chExt cx="4694239" cy="4164995"/>
          </a:xfrm>
        </p:grpSpPr>
        <p:sp>
          <p:nvSpPr>
            <p:cNvPr id="18" name="Rounded Rectangle 17"/>
            <p:cNvSpPr/>
            <p:nvPr/>
          </p:nvSpPr>
          <p:spPr>
            <a:xfrm>
              <a:off x="7104189" y="2376983"/>
              <a:ext cx="4694239" cy="3144586"/>
            </a:xfrm>
            <a:prstGeom prst="roundRect">
              <a:avLst/>
            </a:prstGeom>
            <a:solidFill>
              <a:srgbClr val="FAFEC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71966" y="1356574"/>
              <a:ext cx="2558683" cy="100493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3600" b="1" u="sng" dirty="0">
                  <a:solidFill>
                    <a:srgbClr val="5C06BA"/>
                  </a:solidFill>
                  <a:latin typeface="NikoshBAN" pitchFamily="2" charset="0"/>
                  <a:cs typeface="NikoshBAN" pitchFamily="2" charset="0"/>
                </a:rPr>
                <a:t>পাঠ পরিচিতি:</a:t>
              </a:r>
              <a:endParaRPr lang="en-US" sz="3600" b="1" u="sng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" descr="https://www.teachers.gov.bd/profile_pictures/Po7ej1BngNiPaMRS2pDpwd6qwwQKBkIfq9BizMp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9" y="1590899"/>
            <a:ext cx="2792333" cy="30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414832" y="4602788"/>
            <a:ext cx="3029689" cy="1005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 সাজমুননাহার খন্দকার                                     প্রধান শিক্ষক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বুড়িমাড়ী স প্রা বি,                       কালীগঞ্জ, লালমনিরহাট। 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478" y="2334060"/>
            <a:ext cx="3874130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পরিবেশ দূষণ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পরিবেশ দূষণ 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বেঁচে থাকার জন্য আমরা পরিবেশকে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সহপাঠীদের সাথে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আলোচনা করি।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b="1" dirty="0" smtClean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b="1" dirty="0">
              <a:solidFill>
                <a:srgbClr val="5103ED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৪0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মিনিট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৫/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২১খ্রি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982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33" y="89770"/>
            <a:ext cx="1210922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১.আমাদের পরিবেশ দূষণ   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পরিবেশ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দূষিত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?                                                             </a:t>
            </a:r>
            <a:endParaRPr lang="bn-BD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হবে? 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/>
                <a:cs typeface="NikoshBAN" panose="02000000000000000000" pitchFamily="2" charset="0"/>
              </a:rPr>
              <a:t>১.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একটি পর্যবেক্ষণ ছক তৈরি করি।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78" name="TextBox 77"/>
          <p:cNvSpPr txBox="1"/>
          <p:nvPr/>
        </p:nvSpPr>
        <p:spPr>
          <a:xfrm>
            <a:off x="39233" y="5916120"/>
            <a:ext cx="121189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bn-BD" b="1" dirty="0" smtClean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শ্রেণিকক্ষের বাইরে আশেপাশে বিভিন্ন ধরণের দূষণ খুঁজে বের করি।</a:t>
            </a:r>
          </a:p>
          <a:p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৩</a:t>
            </a:r>
            <a:r>
              <a:rPr lang="bn-BD" b="1" dirty="0" smtClean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ফরমে দূষণগুলোর ছবি আঁকি।</a:t>
            </a:r>
            <a:r>
              <a:rPr lang="bn-BD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/>
                <a:cs typeface="NikoshBAN" panose="02000000000000000000" pitchFamily="2" charset="0"/>
              </a:rPr>
              <a:t>৪</a:t>
            </a:r>
            <a:r>
              <a:rPr lang="bn-BD" b="1" dirty="0" smtClean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করি।</a:t>
            </a:r>
            <a:r>
              <a:rPr lang="bn-BD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033" y="1681074"/>
            <a:ext cx="12005434" cy="4068935"/>
            <a:chOff x="79033" y="1681074"/>
            <a:chExt cx="12005434" cy="4068935"/>
          </a:xfrm>
        </p:grpSpPr>
        <p:grpSp>
          <p:nvGrpSpPr>
            <p:cNvPr id="6" name="Group 5"/>
            <p:cNvGrpSpPr/>
            <p:nvPr/>
          </p:nvGrpSpPr>
          <p:grpSpPr>
            <a:xfrm>
              <a:off x="79033" y="1681074"/>
              <a:ext cx="12005434" cy="4068935"/>
              <a:chOff x="205533" y="2080139"/>
              <a:chExt cx="11730301" cy="1987627"/>
            </a:xfrm>
            <a:solidFill>
              <a:schemeClr val="bg1"/>
            </a:solidFill>
          </p:grpSpPr>
          <p:grpSp>
            <p:nvGrpSpPr>
              <p:cNvPr id="4" name="Group 3"/>
              <p:cNvGrpSpPr/>
              <p:nvPr/>
            </p:nvGrpSpPr>
            <p:grpSpPr>
              <a:xfrm>
                <a:off x="205533" y="2080139"/>
                <a:ext cx="11730301" cy="1987627"/>
                <a:chOff x="118671" y="2572978"/>
                <a:chExt cx="11915157" cy="1256574"/>
              </a:xfrm>
              <a:grp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8671" y="2572978"/>
                  <a:ext cx="11915157" cy="1256574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040210" y="2572978"/>
                  <a:ext cx="2049947" cy="1235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bn-IN" sz="2000" b="1" dirty="0" smtClean="0">
                      <a:solidFill>
                        <a:sysClr val="windowText" lastClr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পর্যবেক্ষণ ফরম </a:t>
                  </a:r>
                  <a:endParaRPr lang="bn-BD" sz="2000" b="1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9311123" y="2275589"/>
                <a:ext cx="2421294" cy="180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solidFill>
                      <a:sysClr val="windowText" lastClr="0000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পর্যবেক্ষণের তারিখঃ 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237068" y="2455333"/>
              <a:ext cx="11667066" cy="3142765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2485" y="2081184"/>
              <a:ext cx="2478085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b="1" dirty="0" smtClean="0">
                  <a:solidFill>
                    <a:sysClr val="windowText" lastClr="000000"/>
                  </a:solidFill>
                  <a:latin typeface="NikoshBAN" panose="02000000000000000000"/>
                  <a:cs typeface="NikoshBAN" panose="02000000000000000000" pitchFamily="2" charset="0"/>
                </a:rPr>
                <a:t>পর্যবেক্ষণের স্থানঃ   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72364" y="2554757"/>
              <a:ext cx="38607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চলো প্রাপ্ত দূষণগুলোর ছবি আঁকি    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0" name="Picture 79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/>
          <a:stretch/>
        </p:blipFill>
        <p:spPr>
          <a:xfrm>
            <a:off x="331382" y="3028329"/>
            <a:ext cx="2917763" cy="2146225"/>
          </a:xfrm>
          <a:prstGeom prst="rect">
            <a:avLst/>
          </a:prstGeom>
        </p:spPr>
      </p:pic>
      <p:pic>
        <p:nvPicPr>
          <p:cNvPr id="81" name="Picture 80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t="196"/>
          <a:stretch/>
        </p:blipFill>
        <p:spPr>
          <a:xfrm>
            <a:off x="3403601" y="3028330"/>
            <a:ext cx="2658250" cy="2159053"/>
          </a:xfrm>
          <a:prstGeom prst="rect">
            <a:avLst/>
          </a:prstGeom>
        </p:spPr>
      </p:pic>
      <p:pic>
        <p:nvPicPr>
          <p:cNvPr id="82" name="Picture 81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597"/>
          <a:stretch/>
        </p:blipFill>
        <p:spPr>
          <a:xfrm>
            <a:off x="9092679" y="3028329"/>
            <a:ext cx="2665636" cy="2146225"/>
          </a:xfrm>
          <a:prstGeom prst="rect">
            <a:avLst/>
          </a:prstGeom>
        </p:spPr>
      </p:pic>
      <p:pic>
        <p:nvPicPr>
          <p:cNvPr id="84" name="Picture 83" descr="Screen Clippi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>
          <a:xfrm>
            <a:off x="6180667" y="3028329"/>
            <a:ext cx="2793615" cy="2159054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743916" y="5201660"/>
            <a:ext cx="160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শব্দ দূষণ  </a:t>
            </a:r>
            <a:endParaRPr lang="bn-BD" b="1" dirty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60526" y="5200952"/>
            <a:ext cx="143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 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49272" y="5200952"/>
            <a:ext cx="136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952217" y="5200952"/>
            <a:ext cx="160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8894" y="114713"/>
            <a:ext cx="729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5144235" y="22408"/>
            <a:ext cx="6766577" cy="816883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খুলে নির্ধারিত পাঠ্যাংশটুকুর লাইনের নিচে 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bn-IN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আমার পড়াটা মিলিয়ে নাও। </a:t>
            </a:r>
            <a:endParaRPr lang="en-US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6326" y="764182"/>
            <a:ext cx="733206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                                             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পরিবেশ</a:t>
            </a:r>
            <a:r>
              <a:rPr lang="en-US" sz="2000" b="1" dirty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দূষণ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বেঁচে 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থাকার জন্য আমরা পরিবেশকে নানাভাবে ব্যাবহার করি।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ফলে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পরিবেশে 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বিভিন্ন পরিবর্তন ঘটে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এই পরিবর্তন যখন জীবের জন্য ক্ষতিকর হয়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,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তখন 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তাকে আমরা পরিবেশ দূষণ বলি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বিভিন্ন ক্ষতিকর ও বিষাক্ত 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পদার্থ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পরিবেশে 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মিশলে পরিবেশ দূষিত হয়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endParaRPr lang="bn-IN" sz="1600" b="1" dirty="0">
              <a:solidFill>
                <a:srgbClr val="FF3399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১.আমাদের </a:t>
            </a:r>
            <a:r>
              <a:rPr lang="bn-IN" sz="1600" b="1" dirty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পরিবেশ দূষণ </a:t>
            </a:r>
            <a:r>
              <a:rPr lang="bn-IN" sz="1600" b="1" dirty="0" smtClean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sz="1600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600" b="1" dirty="0" err="1">
                <a:latin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/>
                <a:cs typeface="NikoshBAN" panose="02000000000000000000" pitchFamily="2" charset="0"/>
              </a:rPr>
              <a:t>কারণে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/>
                <a:cs typeface="NikoshBAN" panose="02000000000000000000" pitchFamily="2" charset="0"/>
              </a:rPr>
              <a:t>পরিবেশ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/>
                <a:cs typeface="NikoshBAN" panose="02000000000000000000" pitchFamily="2" charset="0"/>
              </a:rPr>
              <a:t>দূষিত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?                                                             </a:t>
            </a:r>
            <a:endParaRPr lang="bn-BD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হবে? </a:t>
            </a:r>
            <a:endParaRPr lang="bn-IN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BD" sz="1600" b="1" dirty="0">
                <a:latin typeface="NikoshBAN" panose="02000000000000000000"/>
                <a:cs typeface="NikoshBAN" panose="02000000000000000000" pitchFamily="2" charset="0"/>
              </a:rPr>
              <a:t>১.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একটি পর্যবেক্ষণ ছক তৈরি করি।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endParaRPr lang="bn-IN" sz="1600" b="1" dirty="0" smtClean="0">
              <a:solidFill>
                <a:srgbClr val="FF3399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>
              <a:solidFill>
                <a:srgbClr val="FF3399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 smtClean="0">
              <a:solidFill>
                <a:srgbClr val="FF3399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>
              <a:solidFill>
                <a:srgbClr val="FF3399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bn-BD" sz="1600" b="1" dirty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শ্রেণিকক্ষের বাইরে আশেপাশে বিভিন্ন ধরণের দূষণ খুঁজে বের করি।</a:t>
            </a:r>
          </a:p>
          <a:p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৩</a:t>
            </a:r>
            <a:r>
              <a:rPr lang="bn-BD" sz="1600" b="1" dirty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ফরমে দূষণগুলোর ছবি আঁকি।</a:t>
            </a:r>
            <a:r>
              <a:rPr lang="bn-BD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16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৪</a:t>
            </a:r>
            <a:r>
              <a:rPr lang="bn-BD" sz="1600" b="1" dirty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করি।</a:t>
            </a:r>
            <a:r>
              <a:rPr lang="bn-BD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6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355" r="2458"/>
          <a:stretch/>
        </p:blipFill>
        <p:spPr>
          <a:xfrm>
            <a:off x="0" y="68720"/>
            <a:ext cx="4876800" cy="6710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22408"/>
            <a:ext cx="12192000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10" name="Rectangle 9"/>
          <p:cNvSpPr/>
          <p:nvPr/>
        </p:nvSpPr>
        <p:spPr>
          <a:xfrm>
            <a:off x="4886326" y="22408"/>
            <a:ext cx="7305674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grpSp>
        <p:nvGrpSpPr>
          <p:cNvPr id="11" name="Group 10"/>
          <p:cNvGrpSpPr/>
          <p:nvPr/>
        </p:nvGrpSpPr>
        <p:grpSpPr>
          <a:xfrm>
            <a:off x="4991814" y="3612895"/>
            <a:ext cx="6918998" cy="2217107"/>
            <a:chOff x="79033" y="1681074"/>
            <a:chExt cx="12028373" cy="4068935"/>
          </a:xfrm>
        </p:grpSpPr>
        <p:grpSp>
          <p:nvGrpSpPr>
            <p:cNvPr id="12" name="Group 11"/>
            <p:cNvGrpSpPr/>
            <p:nvPr/>
          </p:nvGrpSpPr>
          <p:grpSpPr>
            <a:xfrm>
              <a:off x="79033" y="1681074"/>
              <a:ext cx="12028373" cy="4068935"/>
              <a:chOff x="205533" y="2080139"/>
              <a:chExt cx="11752714" cy="1987627"/>
            </a:xfrm>
            <a:solidFill>
              <a:schemeClr val="bg1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205533" y="2080139"/>
                <a:ext cx="11730301" cy="1987627"/>
                <a:chOff x="118671" y="2572978"/>
                <a:chExt cx="11915157" cy="1256574"/>
              </a:xfrm>
              <a:grp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18671" y="2572978"/>
                  <a:ext cx="11915157" cy="1256574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391615" y="2583685"/>
                  <a:ext cx="4032749" cy="191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bn-IN" sz="1600" b="1" dirty="0" smtClean="0">
                      <a:solidFill>
                        <a:sysClr val="windowText" lastClr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পর্যবেক্ষণ ফরম </a:t>
                  </a:r>
                  <a:endParaRPr lang="bn-BD" sz="1600" b="1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 rot="10800000" flipV="1">
                <a:off x="7970115" y="2191393"/>
                <a:ext cx="3988132" cy="27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1400" b="1" dirty="0" smtClean="0">
                    <a:solidFill>
                      <a:sysClr val="windowText" lastClr="0000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পর্যবেক্ষণের তারিখঃ  </a:t>
                </a:r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8216" y="2452925"/>
              <a:ext cx="11667066" cy="31427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9111" y="1888079"/>
              <a:ext cx="3116379" cy="564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1400" b="1" dirty="0" smtClean="0">
                  <a:solidFill>
                    <a:sysClr val="windowText" lastClr="000000"/>
                  </a:solidFill>
                  <a:latin typeface="NikoshBAN" panose="02000000000000000000"/>
                  <a:cs typeface="NikoshBAN" panose="02000000000000000000" pitchFamily="2" charset="0"/>
                </a:rPr>
                <a:t>পর্যবেক্ষণের স্থানঃ   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3898" y="2603446"/>
              <a:ext cx="5986561" cy="621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1600" b="1" dirty="0" smtClean="0">
                  <a:latin typeface="NikoshBAN" panose="02000000000000000000"/>
                  <a:cs typeface="NikoshBAN" panose="02000000000000000000" pitchFamily="2" charset="0"/>
                </a:rPr>
                <a:t>চলো প্রাপ্ত দূষণগুলোর ছবি আঁকি   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01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2" name="TextBox 21"/>
          <p:cNvSpPr txBox="1"/>
          <p:nvPr/>
        </p:nvSpPr>
        <p:spPr>
          <a:xfrm>
            <a:off x="3039013" y="788130"/>
            <a:ext cx="6682047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4941540" y="181422"/>
            <a:ext cx="2393283" cy="457504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899358" y="1792104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দলে কাজ 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39013" y="2377985"/>
            <a:ext cx="6682048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3039012" y="2858335"/>
            <a:ext cx="6682047" cy="1029108"/>
          </a:xfrm>
          <a:prstGeom prst="snip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দূষণগুলো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4758906" y="4199067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2400" b="1" dirty="0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20643" y="4826723"/>
            <a:ext cx="2869810" cy="47042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268406" y="5493206"/>
            <a:ext cx="8586829" cy="1446489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বেঁচে থাকার জন্য আমরা পরিবেশকে  --------------- ব্যবহার করি।   </a:t>
            </a:r>
          </a:p>
          <a:p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বিভিন্ন ক্ষতিকর ও বিষাক্ত পদার্থ পরিবেশে মিশলে  -------------------হয়।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64661" y="5456932"/>
            <a:ext cx="1700709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নানাভাবে   </a:t>
            </a:r>
            <a:endParaRPr lang="en-US" b="1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82121" y="6087141"/>
            <a:ext cx="1892274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পরিবেশ দূষিত  </a:t>
            </a:r>
            <a:endParaRPr lang="en-US" b="1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483081" y="141085"/>
            <a:ext cx="2285999" cy="435523"/>
          </a:xfrm>
          <a:prstGeom prst="plaque">
            <a:avLst>
              <a:gd name="adj" fmla="val 48822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98857" y="1302214"/>
            <a:ext cx="7498080" cy="1000429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IN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bn-IN" sz="2000" b="1" dirty="0" smtClean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কারগুলো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000" b="1" dirty="0" smtClean="0">
              <a:solidFill>
                <a:srgbClr val="5103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b="1" dirty="0" smtClean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দূষণগুলো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>
                <a:solidFill>
                  <a:srgbClr val="5103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000" b="1" dirty="0">
              <a:solidFill>
                <a:srgbClr val="5103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934004" y="5926808"/>
            <a:ext cx="8323999" cy="829255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6221343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3" name="Rounded Rectangle 22"/>
          <p:cNvSpPr/>
          <p:nvPr/>
        </p:nvSpPr>
        <p:spPr>
          <a:xfrm>
            <a:off x="226965" y="2718065"/>
            <a:ext cx="2013864" cy="47042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6965" y="783141"/>
            <a:ext cx="5245368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13764" y="3255490"/>
            <a:ext cx="11651673" cy="1069348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 বেঁচে থাকার জন্য আমরা পরিবেশকে  --------------- ব্যবহার করি।   </a:t>
            </a:r>
          </a:p>
          <a:p>
            <a:endParaRPr lang="bn-IN" b="1" dirty="0">
              <a:solidFill>
                <a:srgbClr val="5103ED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IN" b="1" dirty="0">
                <a:solidFill>
                  <a:srgbClr val="5103ED"/>
                </a:solidFill>
                <a:latin typeface="NikoshBAN" panose="02000000000000000000"/>
                <a:cs typeface="NikoshBAN" panose="02000000000000000000" pitchFamily="2" charset="0"/>
              </a:rPr>
              <a:t>বিভিন্ন ক্ষতিকর ও বিষাক্ত পদার্থ পরিবেশে মিশলে  -------------------হয়।  </a:t>
            </a:r>
            <a:r>
              <a:rPr lang="bn-BD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>
              <a:solidFill>
                <a:srgbClr val="5103E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9339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85163" cy="6790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06085">
            <a:off x="-1578889" y="2190120"/>
            <a:ext cx="9427416" cy="753103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3292892"/>
                <a:gd name="adj2" fmla="val 62268"/>
              </a:avLst>
            </a:prstTxWarp>
            <a:spAutoFit/>
          </a:bodyPr>
          <a:lstStyle/>
          <a:p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</p:spTree>
    <p:extLst>
      <p:ext uri="{BB962C8B-B14F-4D97-AF65-F5344CB8AC3E}">
        <p14:creationId xmlns:p14="http://schemas.microsoft.com/office/powerpoint/2010/main" val="9055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424</Words>
  <Application>Microsoft Office PowerPoint</Application>
  <PresentationFormat>Widescreen</PresentationFormat>
  <Paragraphs>91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1634</cp:revision>
  <dcterms:created xsi:type="dcterms:W3CDTF">2018-07-19T12:13:56Z</dcterms:created>
  <dcterms:modified xsi:type="dcterms:W3CDTF">2021-01-06T16:35:12Z</dcterms:modified>
</cp:coreProperties>
</file>