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79" r:id="rId8"/>
    <p:sldId id="280" r:id="rId9"/>
    <p:sldId id="281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602D9-4BA5-44B1-90ED-EBB5E258518C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D1F6B5-E728-4E35-964D-AEA5389BECF1}">
      <dgm:prSet phldrT="[Text]" custT="1"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কর্মক্ষেত্রে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47DD7-567B-4CD4-B72D-E44D46C0C441}" type="parTrans" cxnId="{207F0A99-3819-4E39-B1D3-3C467B95AD7F}">
      <dgm:prSet/>
      <dgm:spPr/>
      <dgm:t>
        <a:bodyPr/>
        <a:lstStyle/>
        <a:p>
          <a:endParaRPr lang="en-US"/>
        </a:p>
      </dgm:t>
    </dgm:pt>
    <dgm:pt modelId="{2298408E-A26B-4DA9-9ADD-87268BD55DCA}" type="sibTrans" cxnId="{207F0A99-3819-4E39-B1D3-3C467B95AD7F}">
      <dgm:prSet/>
      <dgm:spPr/>
      <dgm:t>
        <a:bodyPr/>
        <a:lstStyle/>
        <a:p>
          <a:endParaRPr lang="en-US"/>
        </a:p>
      </dgm:t>
    </dgm:pt>
    <dgm:pt modelId="{E4407F19-99A5-44FE-88E1-FC8A5404C2B7}">
      <dgm:prSet phldrT="[Text]" custT="1"/>
      <dgm:spPr>
        <a:solidFill>
          <a:srgbClr val="00B0F0"/>
        </a:solidFill>
        <a:ln w="28575"/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শিক্ষাক্ষেত্রে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921749-5517-40A3-8F5C-28A2AA24694A}" type="parTrans" cxnId="{9CC940E6-8C2C-450C-8102-1F4E119F69FF}">
      <dgm:prSet/>
      <dgm:spPr/>
      <dgm:t>
        <a:bodyPr/>
        <a:lstStyle/>
        <a:p>
          <a:endParaRPr lang="en-US"/>
        </a:p>
      </dgm:t>
    </dgm:pt>
    <dgm:pt modelId="{F4E8CF65-85E9-4B92-AE9F-569DB2469310}" type="sibTrans" cxnId="{9CC940E6-8C2C-450C-8102-1F4E119F69FF}">
      <dgm:prSet/>
      <dgm:spPr/>
      <dgm:t>
        <a:bodyPr/>
        <a:lstStyle/>
        <a:p>
          <a:endParaRPr lang="en-US"/>
        </a:p>
      </dgm:t>
    </dgm:pt>
    <dgm:pt modelId="{DC390528-4566-4242-A4BF-39FD5CCA8892}">
      <dgm:prSet phldrT="[Text]" custT="1"/>
      <dgm:spPr>
        <a:solidFill>
          <a:srgbClr val="FFC000"/>
        </a:solidFill>
        <a:ln w="28575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ক্ষেত্রে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9A34C0-E1E0-4B46-B42C-5B00E0C153FA}" type="parTrans" cxnId="{207DC534-ECE8-4A35-8CB1-D6E723A38109}">
      <dgm:prSet/>
      <dgm:spPr/>
      <dgm:t>
        <a:bodyPr/>
        <a:lstStyle/>
        <a:p>
          <a:endParaRPr lang="en-US"/>
        </a:p>
      </dgm:t>
    </dgm:pt>
    <dgm:pt modelId="{8376E1A3-9708-4367-94D1-CB4615088532}" type="sibTrans" cxnId="{207DC534-ECE8-4A35-8CB1-D6E723A38109}">
      <dgm:prSet/>
      <dgm:spPr/>
      <dgm:t>
        <a:bodyPr/>
        <a:lstStyle/>
        <a:p>
          <a:endParaRPr lang="en-US"/>
        </a:p>
      </dgm:t>
    </dgm:pt>
    <dgm:pt modelId="{2BBEA42D-29A2-4627-A459-43EC7BD0A3BB}">
      <dgm:prSet phldrT="[Text]" custT="1"/>
      <dgm:spPr>
        <a:ln w="28575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ক্ষেত্রে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4891ED-D9B8-40D1-8BEB-1B149CEEEFC8}" type="parTrans" cxnId="{9C8F9F55-2B27-4284-BF64-1994D82F0602}">
      <dgm:prSet/>
      <dgm:spPr/>
      <dgm:t>
        <a:bodyPr/>
        <a:lstStyle/>
        <a:p>
          <a:endParaRPr lang="en-US"/>
        </a:p>
      </dgm:t>
    </dgm:pt>
    <dgm:pt modelId="{8D41DC5D-948E-4A6B-A226-DA2C52C8349E}" type="sibTrans" cxnId="{9C8F9F55-2B27-4284-BF64-1994D82F0602}">
      <dgm:prSet/>
      <dgm:spPr/>
      <dgm:t>
        <a:bodyPr/>
        <a:lstStyle/>
        <a:p>
          <a:endParaRPr lang="en-US"/>
        </a:p>
      </dgm:t>
    </dgm:pt>
    <dgm:pt modelId="{69E22A8B-0B42-4E2B-948E-AC7D72FD4A69}">
      <dgm:prSet phldrT="[Text]" custT="1"/>
      <dgm:spPr>
        <a:ln w="28575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সরকারী কর্মকান্ডে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483C3-F74E-4A8C-ACD9-D010C3D696D1}" type="parTrans" cxnId="{6777372E-6715-42C0-938D-B88BAC70D069}">
      <dgm:prSet/>
      <dgm:spPr/>
      <dgm:t>
        <a:bodyPr/>
        <a:lstStyle/>
        <a:p>
          <a:endParaRPr lang="en-US"/>
        </a:p>
      </dgm:t>
    </dgm:pt>
    <dgm:pt modelId="{0738F7E7-F99B-41BC-AD46-0370F5997144}" type="sibTrans" cxnId="{6777372E-6715-42C0-938D-B88BAC70D069}">
      <dgm:prSet/>
      <dgm:spPr/>
      <dgm:t>
        <a:bodyPr/>
        <a:lstStyle/>
        <a:p>
          <a:endParaRPr lang="en-US"/>
        </a:p>
      </dgm:t>
    </dgm:pt>
    <dgm:pt modelId="{0321679D-49E6-4363-AF37-B5561DAD2C04}">
      <dgm:prSet phldrT="[Text]" custT="1"/>
      <dgm:spPr>
        <a:solidFill>
          <a:schemeClr val="accent6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 ক্ষেত্রে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9D80F-355A-4D72-B517-D062860F1115}" type="parTrans" cxnId="{AF76668F-FB90-478C-8A3A-B115666DDA5D}">
      <dgm:prSet/>
      <dgm:spPr/>
      <dgm:t>
        <a:bodyPr/>
        <a:lstStyle/>
        <a:p>
          <a:endParaRPr lang="en-US"/>
        </a:p>
      </dgm:t>
    </dgm:pt>
    <dgm:pt modelId="{BE067887-6B82-4028-B8AD-BB147C0C75AB}" type="sibTrans" cxnId="{AF76668F-FB90-478C-8A3A-B115666DDA5D}">
      <dgm:prSet/>
      <dgm:spPr/>
      <dgm:t>
        <a:bodyPr/>
        <a:lstStyle/>
        <a:p>
          <a:endParaRPr lang="en-US"/>
        </a:p>
      </dgm:t>
    </dgm:pt>
    <dgm:pt modelId="{2EFDBC1F-1E78-4978-A2DF-42EF12F18764}">
      <dgm:prSet phldrT="[Text]" custT="1"/>
      <dgm:spPr>
        <a:solidFill>
          <a:srgbClr val="92D050"/>
        </a:solidFill>
        <a:ln w="38100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গবেষণা ক্ষেত্রে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E4D7C5-2B46-4CD4-8454-C42BA0A2185A}" type="parTrans" cxnId="{CA0E4B1E-5A50-4025-ACB8-E0B88B6DC272}">
      <dgm:prSet/>
      <dgm:spPr/>
      <dgm:t>
        <a:bodyPr/>
        <a:lstStyle/>
        <a:p>
          <a:endParaRPr lang="en-US"/>
        </a:p>
      </dgm:t>
    </dgm:pt>
    <dgm:pt modelId="{9A4AB22C-6A65-4A9F-B5AE-79FF8F23FEA7}" type="sibTrans" cxnId="{CA0E4B1E-5A50-4025-ACB8-E0B88B6DC272}">
      <dgm:prSet/>
      <dgm:spPr/>
      <dgm:t>
        <a:bodyPr/>
        <a:lstStyle/>
        <a:p>
          <a:endParaRPr lang="en-US"/>
        </a:p>
      </dgm:t>
    </dgm:pt>
    <dgm:pt modelId="{9C89E4F1-1F13-48CE-87AA-9D7525421B95}">
      <dgm:prSet phldrT="[Text]" phldr="1" custScaleX="139114" custLinFactNeighborX="-38521" custLinFactNeighborY="92662"/>
      <dgm:spPr/>
      <dgm:t>
        <a:bodyPr/>
        <a:lstStyle/>
        <a:p>
          <a:endParaRPr lang="en-US" dirty="0"/>
        </a:p>
      </dgm:t>
    </dgm:pt>
    <dgm:pt modelId="{92DD9050-20BC-4CF0-A429-A04513C16C66}" type="sibTrans" cxnId="{2CCE9FA3-D5E7-4645-A83A-3179D85FFA5A}">
      <dgm:prSet/>
      <dgm:spPr/>
      <dgm:t>
        <a:bodyPr/>
        <a:lstStyle/>
        <a:p>
          <a:endParaRPr lang="en-US"/>
        </a:p>
      </dgm:t>
    </dgm:pt>
    <dgm:pt modelId="{9D6276FD-3D0C-4219-A32A-76BEF0458575}" type="parTrans" cxnId="{2CCE9FA3-D5E7-4645-A83A-3179D85FFA5A}">
      <dgm:prSet/>
      <dgm:spPr/>
      <dgm:t>
        <a:bodyPr/>
        <a:lstStyle/>
        <a:p>
          <a:endParaRPr lang="en-US"/>
        </a:p>
      </dgm:t>
    </dgm:pt>
    <dgm:pt modelId="{D84B8921-8230-426D-964D-F4B55D7DEA34}">
      <dgm:prSet phldrT="[Text]" custScaleX="139114" custLinFactNeighborX="-38521" custLinFactNeighborY="92662"/>
      <dgm:spPr/>
      <dgm:t>
        <a:bodyPr/>
        <a:lstStyle/>
        <a:p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891A8-ECC1-4354-BFC8-4919B139ABDD}" type="sibTrans" cxnId="{51E05CB9-F22C-4547-995B-E838D7238D08}">
      <dgm:prSet/>
      <dgm:spPr/>
      <dgm:t>
        <a:bodyPr/>
        <a:lstStyle/>
        <a:p>
          <a:endParaRPr lang="en-US"/>
        </a:p>
      </dgm:t>
    </dgm:pt>
    <dgm:pt modelId="{48F114D3-CE2C-4839-B39B-4572B0179F33}" type="parTrans" cxnId="{51E05CB9-F22C-4547-995B-E838D7238D08}">
      <dgm:prSet/>
      <dgm:spPr/>
      <dgm:t>
        <a:bodyPr/>
        <a:lstStyle/>
        <a:p>
          <a:endParaRPr lang="en-US"/>
        </a:p>
      </dgm:t>
    </dgm:pt>
    <dgm:pt modelId="{A6B2E128-031B-4E58-8021-8CE16C103835}" type="pres">
      <dgm:prSet presAssocID="{886602D9-4BA5-44B1-90ED-EBB5E25851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0D0FE6-CC38-4FDB-B705-221BC231DC04}" type="pres">
      <dgm:prSet presAssocID="{38D1F6B5-E728-4E35-964D-AEA5389BECF1}" presName="Parent" presStyleLbl="node0" presStyleIdx="0" presStyleCnt="1" custScaleX="115097" custLinFactNeighborX="14109" custLinFactNeighborY="-4179">
        <dgm:presLayoutVars>
          <dgm:chMax val="6"/>
          <dgm:chPref val="6"/>
        </dgm:presLayoutVars>
      </dgm:prSet>
      <dgm:spPr/>
    </dgm:pt>
    <dgm:pt modelId="{86BC34AE-0D87-492B-9450-6E48503C6DC1}" type="pres">
      <dgm:prSet presAssocID="{E4407F19-99A5-44FE-88E1-FC8A5404C2B7}" presName="Accent1" presStyleCnt="0"/>
      <dgm:spPr/>
    </dgm:pt>
    <dgm:pt modelId="{59BF9D68-6D03-46B2-93E7-9DB74720B8B3}" type="pres">
      <dgm:prSet presAssocID="{E4407F19-99A5-44FE-88E1-FC8A5404C2B7}" presName="Accent" presStyleLbl="bgShp" presStyleIdx="0" presStyleCnt="6"/>
      <dgm:spPr/>
    </dgm:pt>
    <dgm:pt modelId="{044497D7-0B00-4817-89D1-DA15743E52FF}" type="pres">
      <dgm:prSet presAssocID="{E4407F19-99A5-44FE-88E1-FC8A5404C2B7}" presName="Child1" presStyleLbl="node1" presStyleIdx="0" presStyleCnt="6" custScaleX="146379" custLinFactNeighborX="14652" custLinFactNeighborY="-4299">
        <dgm:presLayoutVars>
          <dgm:chMax val="0"/>
          <dgm:chPref val="0"/>
          <dgm:bulletEnabled val="1"/>
        </dgm:presLayoutVars>
      </dgm:prSet>
      <dgm:spPr/>
    </dgm:pt>
    <dgm:pt modelId="{AC1C0272-F88A-4F5D-AE8E-B7714C96FF0C}" type="pres">
      <dgm:prSet presAssocID="{DC390528-4566-4242-A4BF-39FD5CCA8892}" presName="Accent2" presStyleCnt="0"/>
      <dgm:spPr/>
    </dgm:pt>
    <dgm:pt modelId="{63F515E5-334C-49AA-BCF9-47E8044F3AF9}" type="pres">
      <dgm:prSet presAssocID="{DC390528-4566-4242-A4BF-39FD5CCA8892}" presName="Accent" presStyleLbl="bgShp" presStyleIdx="1" presStyleCnt="6"/>
      <dgm:spPr/>
    </dgm:pt>
    <dgm:pt modelId="{8E6C4A5C-2916-40F3-9AE1-43C9A5163856}" type="pres">
      <dgm:prSet presAssocID="{DC390528-4566-4242-A4BF-39FD5CCA8892}" presName="Child2" presStyleLbl="node1" presStyleIdx="1" presStyleCnt="6" custScaleX="138443" custScaleY="95979" custLinFactNeighborX="63383" custLinFactNeighborY="1589">
        <dgm:presLayoutVars>
          <dgm:chMax val="0"/>
          <dgm:chPref val="0"/>
          <dgm:bulletEnabled val="1"/>
        </dgm:presLayoutVars>
      </dgm:prSet>
      <dgm:spPr/>
    </dgm:pt>
    <dgm:pt modelId="{1B19B102-4A17-4D79-923B-7EBB7043990D}" type="pres">
      <dgm:prSet presAssocID="{2BBEA42D-29A2-4627-A459-43EC7BD0A3BB}" presName="Accent3" presStyleCnt="0"/>
      <dgm:spPr/>
    </dgm:pt>
    <dgm:pt modelId="{00655F1F-5850-495D-9516-E5CE6C53C0FC}" type="pres">
      <dgm:prSet presAssocID="{2BBEA42D-29A2-4627-A459-43EC7BD0A3BB}" presName="Accent" presStyleLbl="bgShp" presStyleIdx="2" presStyleCnt="6" custAng="12010611" custFlipVert="1" custFlipHor="1" custScaleX="54207" custScaleY="7698" custLinFactX="200000" custLinFactNeighborX="211707" custLinFactNeighborY="51187"/>
      <dgm:spPr/>
    </dgm:pt>
    <dgm:pt modelId="{FDBA9079-926A-4786-B681-F83F04A37106}" type="pres">
      <dgm:prSet presAssocID="{2BBEA42D-29A2-4627-A459-43EC7BD0A3BB}" presName="Child3" presStyleLbl="node1" presStyleIdx="2" presStyleCnt="6" custScaleX="133247" custScaleY="109705" custLinFactNeighborX="55070" custLinFactNeighborY="-10210">
        <dgm:presLayoutVars>
          <dgm:chMax val="0"/>
          <dgm:chPref val="0"/>
          <dgm:bulletEnabled val="1"/>
        </dgm:presLayoutVars>
      </dgm:prSet>
      <dgm:spPr/>
    </dgm:pt>
    <dgm:pt modelId="{F326870B-07C3-42C9-AC62-D04B8E9702B1}" type="pres">
      <dgm:prSet presAssocID="{69E22A8B-0B42-4E2B-948E-AC7D72FD4A69}" presName="Accent4" presStyleCnt="0"/>
      <dgm:spPr/>
    </dgm:pt>
    <dgm:pt modelId="{80EF6C58-3B75-4D7A-B9CF-E7B8703B7068}" type="pres">
      <dgm:prSet presAssocID="{69E22A8B-0B42-4E2B-948E-AC7D72FD4A69}" presName="Accent" presStyleLbl="bgShp" presStyleIdx="3" presStyleCnt="6"/>
      <dgm:spPr/>
    </dgm:pt>
    <dgm:pt modelId="{8414C11D-0667-4272-896C-B7183996661B}" type="pres">
      <dgm:prSet presAssocID="{69E22A8B-0B42-4E2B-948E-AC7D72FD4A69}" presName="Child4" presStyleLbl="node1" presStyleIdx="3" presStyleCnt="6" custScaleX="145583" custScaleY="88918" custLinFactNeighborX="18680" custLinFactNeighborY="-10231">
        <dgm:presLayoutVars>
          <dgm:chMax val="0"/>
          <dgm:chPref val="0"/>
          <dgm:bulletEnabled val="1"/>
        </dgm:presLayoutVars>
      </dgm:prSet>
      <dgm:spPr/>
    </dgm:pt>
    <dgm:pt modelId="{5FAC4DE7-A5BE-4639-AF87-4BCB06818FAA}" type="pres">
      <dgm:prSet presAssocID="{0321679D-49E6-4363-AF37-B5561DAD2C04}" presName="Accent5" presStyleCnt="0"/>
      <dgm:spPr/>
    </dgm:pt>
    <dgm:pt modelId="{03A2AFB3-317B-40DF-9D94-1B05B5253541}" type="pres">
      <dgm:prSet presAssocID="{0321679D-49E6-4363-AF37-B5561DAD2C04}" presName="Accent" presStyleLbl="bgShp" presStyleIdx="4" presStyleCnt="6"/>
      <dgm:spPr/>
    </dgm:pt>
    <dgm:pt modelId="{A48D6B36-05F2-4182-9309-01DD4E7182E6}" type="pres">
      <dgm:prSet presAssocID="{0321679D-49E6-4363-AF37-B5561DAD2C04}" presName="Child5" presStyleLbl="node1" presStyleIdx="4" presStyleCnt="6" custScaleX="149425" custScaleY="100804" custLinFactNeighborX="-26743" custLinFactNeighborY="-22199">
        <dgm:presLayoutVars>
          <dgm:chMax val="0"/>
          <dgm:chPref val="0"/>
          <dgm:bulletEnabled val="1"/>
        </dgm:presLayoutVars>
      </dgm:prSet>
      <dgm:spPr/>
    </dgm:pt>
    <dgm:pt modelId="{139EC18F-20AC-47AC-B36A-537B38D08210}" type="pres">
      <dgm:prSet presAssocID="{2EFDBC1F-1E78-4978-A2DF-42EF12F18764}" presName="Accent6" presStyleCnt="0"/>
      <dgm:spPr/>
    </dgm:pt>
    <dgm:pt modelId="{2E4382FF-59AD-4316-B678-1ADD33ECEEFF}" type="pres">
      <dgm:prSet presAssocID="{2EFDBC1F-1E78-4978-A2DF-42EF12F18764}" presName="Accent" presStyleLbl="bgShp" presStyleIdx="5" presStyleCnt="6"/>
      <dgm:spPr/>
    </dgm:pt>
    <dgm:pt modelId="{EFB06470-07E0-4C34-8014-FF1ED9E271FF}" type="pres">
      <dgm:prSet presAssocID="{2EFDBC1F-1E78-4978-A2DF-42EF12F18764}" presName="Child6" presStyleLbl="node1" presStyleIdx="5" presStyleCnt="6" custScaleX="136732" custLinFactNeighborX="-32584" custLinFactNeighborY="-13622">
        <dgm:presLayoutVars>
          <dgm:chMax val="0"/>
          <dgm:chPref val="0"/>
          <dgm:bulletEnabled val="1"/>
        </dgm:presLayoutVars>
      </dgm:prSet>
      <dgm:spPr/>
    </dgm:pt>
  </dgm:ptLst>
  <dgm:cxnLst>
    <dgm:cxn modelId="{CA0E4B1E-5A50-4025-ACB8-E0B88B6DC272}" srcId="{38D1F6B5-E728-4E35-964D-AEA5389BECF1}" destId="{2EFDBC1F-1E78-4978-A2DF-42EF12F18764}" srcOrd="5" destOrd="0" parTransId="{D8E4D7C5-2B46-4CD4-8454-C42BA0A2185A}" sibTransId="{9A4AB22C-6A65-4A9F-B5AE-79FF8F23FEA7}"/>
    <dgm:cxn modelId="{6777372E-6715-42C0-938D-B88BAC70D069}" srcId="{38D1F6B5-E728-4E35-964D-AEA5389BECF1}" destId="{69E22A8B-0B42-4E2B-948E-AC7D72FD4A69}" srcOrd="3" destOrd="0" parTransId="{07F483C3-F74E-4A8C-ACD9-D010C3D696D1}" sibTransId="{0738F7E7-F99B-41BC-AD46-0370F5997144}"/>
    <dgm:cxn modelId="{207DC534-ECE8-4A35-8CB1-D6E723A38109}" srcId="{38D1F6B5-E728-4E35-964D-AEA5389BECF1}" destId="{DC390528-4566-4242-A4BF-39FD5CCA8892}" srcOrd="1" destOrd="0" parTransId="{8C9A34C0-E1E0-4B46-B42C-5B00E0C153FA}" sibTransId="{8376E1A3-9708-4367-94D1-CB4615088532}"/>
    <dgm:cxn modelId="{7A87963D-4715-401F-9BF4-651D6083B1BD}" type="presOf" srcId="{886602D9-4BA5-44B1-90ED-EBB5E258518C}" destId="{A6B2E128-031B-4E58-8021-8CE16C103835}" srcOrd="0" destOrd="0" presId="urn:microsoft.com/office/officeart/2011/layout/HexagonRadial"/>
    <dgm:cxn modelId="{EBAFF55D-AA47-46B0-B37D-0F8ADE4FD15A}" type="presOf" srcId="{DC390528-4566-4242-A4BF-39FD5CCA8892}" destId="{8E6C4A5C-2916-40F3-9AE1-43C9A5163856}" srcOrd="0" destOrd="0" presId="urn:microsoft.com/office/officeart/2011/layout/HexagonRadial"/>
    <dgm:cxn modelId="{2AB1C446-8493-44D8-93FA-835DD1C30A0D}" type="presOf" srcId="{69E22A8B-0B42-4E2B-948E-AC7D72FD4A69}" destId="{8414C11D-0667-4272-896C-B7183996661B}" srcOrd="0" destOrd="0" presId="urn:microsoft.com/office/officeart/2011/layout/HexagonRadial"/>
    <dgm:cxn modelId="{0260F747-A2DE-42AD-8374-D87285F5810B}" type="presOf" srcId="{2BBEA42D-29A2-4627-A459-43EC7BD0A3BB}" destId="{FDBA9079-926A-4786-B681-F83F04A37106}" srcOrd="0" destOrd="0" presId="urn:microsoft.com/office/officeart/2011/layout/HexagonRadial"/>
    <dgm:cxn modelId="{9C8F9F55-2B27-4284-BF64-1994D82F0602}" srcId="{38D1F6B5-E728-4E35-964D-AEA5389BECF1}" destId="{2BBEA42D-29A2-4627-A459-43EC7BD0A3BB}" srcOrd="2" destOrd="0" parTransId="{4F4891ED-D9B8-40D1-8BEB-1B149CEEEFC8}" sibTransId="{8D41DC5D-948E-4A6B-A226-DA2C52C8349E}"/>
    <dgm:cxn modelId="{FC183F77-CCEB-4127-8CDA-2F3160C3E483}" type="presOf" srcId="{2EFDBC1F-1E78-4978-A2DF-42EF12F18764}" destId="{EFB06470-07E0-4C34-8014-FF1ED9E271FF}" srcOrd="0" destOrd="0" presId="urn:microsoft.com/office/officeart/2011/layout/HexagonRadial"/>
    <dgm:cxn modelId="{AF76668F-FB90-478C-8A3A-B115666DDA5D}" srcId="{38D1F6B5-E728-4E35-964D-AEA5389BECF1}" destId="{0321679D-49E6-4363-AF37-B5561DAD2C04}" srcOrd="4" destOrd="0" parTransId="{C0F9D80F-355A-4D72-B517-D062860F1115}" sibTransId="{BE067887-6B82-4028-B8AD-BB147C0C75AB}"/>
    <dgm:cxn modelId="{207F0A99-3819-4E39-B1D3-3C467B95AD7F}" srcId="{886602D9-4BA5-44B1-90ED-EBB5E258518C}" destId="{38D1F6B5-E728-4E35-964D-AEA5389BECF1}" srcOrd="0" destOrd="0" parTransId="{C4847DD7-567B-4CD4-B72D-E44D46C0C441}" sibTransId="{2298408E-A26B-4DA9-9ADD-87268BD55DCA}"/>
    <dgm:cxn modelId="{2CCE9FA3-D5E7-4645-A83A-3179D85FFA5A}" srcId="{886602D9-4BA5-44B1-90ED-EBB5E258518C}" destId="{9C89E4F1-1F13-48CE-87AA-9D7525421B95}" srcOrd="1" destOrd="0" parTransId="{9D6276FD-3D0C-4219-A32A-76BEF0458575}" sibTransId="{92DD9050-20BC-4CF0-A429-A04513C16C66}"/>
    <dgm:cxn modelId="{51E05CB9-F22C-4547-995B-E838D7238D08}" srcId="{886602D9-4BA5-44B1-90ED-EBB5E258518C}" destId="{D84B8921-8230-426D-964D-F4B55D7DEA34}" srcOrd="2" destOrd="0" parTransId="{48F114D3-CE2C-4839-B39B-4572B0179F33}" sibTransId="{F44891A8-ECC1-4354-BFC8-4919B139ABDD}"/>
    <dgm:cxn modelId="{662535BA-AF47-42E4-A7D6-DD658C95B40D}" type="presOf" srcId="{0321679D-49E6-4363-AF37-B5561DAD2C04}" destId="{A48D6B36-05F2-4182-9309-01DD4E7182E6}" srcOrd="0" destOrd="0" presId="urn:microsoft.com/office/officeart/2011/layout/HexagonRadial"/>
    <dgm:cxn modelId="{1C66FFBE-81FA-4873-97CC-E99BD5502CFA}" type="presOf" srcId="{E4407F19-99A5-44FE-88E1-FC8A5404C2B7}" destId="{044497D7-0B00-4817-89D1-DA15743E52FF}" srcOrd="0" destOrd="0" presId="urn:microsoft.com/office/officeart/2011/layout/HexagonRadial"/>
    <dgm:cxn modelId="{9CC940E6-8C2C-450C-8102-1F4E119F69FF}" srcId="{38D1F6B5-E728-4E35-964D-AEA5389BECF1}" destId="{E4407F19-99A5-44FE-88E1-FC8A5404C2B7}" srcOrd="0" destOrd="0" parTransId="{8D921749-5517-40A3-8F5C-28A2AA24694A}" sibTransId="{F4E8CF65-85E9-4B92-AE9F-569DB2469310}"/>
    <dgm:cxn modelId="{0F57AEF4-B175-4CC6-A202-DAB4ACFD9C9D}" type="presOf" srcId="{38D1F6B5-E728-4E35-964D-AEA5389BECF1}" destId="{460D0FE6-CC38-4FDB-B705-221BC231DC04}" srcOrd="0" destOrd="0" presId="urn:microsoft.com/office/officeart/2011/layout/HexagonRadial"/>
    <dgm:cxn modelId="{6B4D4D89-5C39-4247-A258-93BD03EDE09F}" type="presParOf" srcId="{A6B2E128-031B-4E58-8021-8CE16C103835}" destId="{460D0FE6-CC38-4FDB-B705-221BC231DC04}" srcOrd="0" destOrd="0" presId="urn:microsoft.com/office/officeart/2011/layout/HexagonRadial"/>
    <dgm:cxn modelId="{D9C886EA-D578-4DC6-999E-2FEE4641BEDF}" type="presParOf" srcId="{A6B2E128-031B-4E58-8021-8CE16C103835}" destId="{86BC34AE-0D87-492B-9450-6E48503C6DC1}" srcOrd="1" destOrd="0" presId="urn:microsoft.com/office/officeart/2011/layout/HexagonRadial"/>
    <dgm:cxn modelId="{C0D1B6A9-2074-4313-B683-A76BB86BF2D0}" type="presParOf" srcId="{86BC34AE-0D87-492B-9450-6E48503C6DC1}" destId="{59BF9D68-6D03-46B2-93E7-9DB74720B8B3}" srcOrd="0" destOrd="0" presId="urn:microsoft.com/office/officeart/2011/layout/HexagonRadial"/>
    <dgm:cxn modelId="{7F4EADFB-C926-4D94-8622-FA6B28D8145E}" type="presParOf" srcId="{A6B2E128-031B-4E58-8021-8CE16C103835}" destId="{044497D7-0B00-4817-89D1-DA15743E52FF}" srcOrd="2" destOrd="0" presId="urn:microsoft.com/office/officeart/2011/layout/HexagonRadial"/>
    <dgm:cxn modelId="{65402B21-8B2F-46A5-89CA-79264D715E9B}" type="presParOf" srcId="{A6B2E128-031B-4E58-8021-8CE16C103835}" destId="{AC1C0272-F88A-4F5D-AE8E-B7714C96FF0C}" srcOrd="3" destOrd="0" presId="urn:microsoft.com/office/officeart/2011/layout/HexagonRadial"/>
    <dgm:cxn modelId="{EE762112-C02E-40AF-833F-3638C3CF2E28}" type="presParOf" srcId="{AC1C0272-F88A-4F5D-AE8E-B7714C96FF0C}" destId="{63F515E5-334C-49AA-BCF9-47E8044F3AF9}" srcOrd="0" destOrd="0" presId="urn:microsoft.com/office/officeart/2011/layout/HexagonRadial"/>
    <dgm:cxn modelId="{DF3B4F90-6D9F-405E-891F-64C2475F9A1F}" type="presParOf" srcId="{A6B2E128-031B-4E58-8021-8CE16C103835}" destId="{8E6C4A5C-2916-40F3-9AE1-43C9A5163856}" srcOrd="4" destOrd="0" presId="urn:microsoft.com/office/officeart/2011/layout/HexagonRadial"/>
    <dgm:cxn modelId="{BE66E1E8-4A3B-4D36-8989-C448E76DCBC3}" type="presParOf" srcId="{A6B2E128-031B-4E58-8021-8CE16C103835}" destId="{1B19B102-4A17-4D79-923B-7EBB7043990D}" srcOrd="5" destOrd="0" presId="urn:microsoft.com/office/officeart/2011/layout/HexagonRadial"/>
    <dgm:cxn modelId="{B71AEFE0-7863-4198-8D0D-1B7E56AEE359}" type="presParOf" srcId="{1B19B102-4A17-4D79-923B-7EBB7043990D}" destId="{00655F1F-5850-495D-9516-E5CE6C53C0FC}" srcOrd="0" destOrd="0" presId="urn:microsoft.com/office/officeart/2011/layout/HexagonRadial"/>
    <dgm:cxn modelId="{0AC5C789-96C6-47AC-B9B5-6DCD563B2C32}" type="presParOf" srcId="{A6B2E128-031B-4E58-8021-8CE16C103835}" destId="{FDBA9079-926A-4786-B681-F83F04A37106}" srcOrd="6" destOrd="0" presId="urn:microsoft.com/office/officeart/2011/layout/HexagonRadial"/>
    <dgm:cxn modelId="{5C368C4D-C480-46D4-ACF7-D102CC7E844F}" type="presParOf" srcId="{A6B2E128-031B-4E58-8021-8CE16C103835}" destId="{F326870B-07C3-42C9-AC62-D04B8E9702B1}" srcOrd="7" destOrd="0" presId="urn:microsoft.com/office/officeart/2011/layout/HexagonRadial"/>
    <dgm:cxn modelId="{BF99CAE2-7FA7-4926-B6F7-AFF5724AE022}" type="presParOf" srcId="{F326870B-07C3-42C9-AC62-D04B8E9702B1}" destId="{80EF6C58-3B75-4D7A-B9CF-E7B8703B7068}" srcOrd="0" destOrd="0" presId="urn:microsoft.com/office/officeart/2011/layout/HexagonRadial"/>
    <dgm:cxn modelId="{702CEB91-F3B2-427B-B679-4F24F5D569AB}" type="presParOf" srcId="{A6B2E128-031B-4E58-8021-8CE16C103835}" destId="{8414C11D-0667-4272-896C-B7183996661B}" srcOrd="8" destOrd="0" presId="urn:microsoft.com/office/officeart/2011/layout/HexagonRadial"/>
    <dgm:cxn modelId="{0E200B82-8264-4877-AAC6-A156035F4B4A}" type="presParOf" srcId="{A6B2E128-031B-4E58-8021-8CE16C103835}" destId="{5FAC4DE7-A5BE-4639-AF87-4BCB06818FAA}" srcOrd="9" destOrd="0" presId="urn:microsoft.com/office/officeart/2011/layout/HexagonRadial"/>
    <dgm:cxn modelId="{183D93FA-602A-4787-B20F-5A7FDA33C155}" type="presParOf" srcId="{5FAC4DE7-A5BE-4639-AF87-4BCB06818FAA}" destId="{03A2AFB3-317B-40DF-9D94-1B05B5253541}" srcOrd="0" destOrd="0" presId="urn:microsoft.com/office/officeart/2011/layout/HexagonRadial"/>
    <dgm:cxn modelId="{F95BF0AB-26C3-4E86-B9E7-785496B2B44A}" type="presParOf" srcId="{A6B2E128-031B-4E58-8021-8CE16C103835}" destId="{A48D6B36-05F2-4182-9309-01DD4E7182E6}" srcOrd="10" destOrd="0" presId="urn:microsoft.com/office/officeart/2011/layout/HexagonRadial"/>
    <dgm:cxn modelId="{8DDC5569-4C79-4B28-9763-8F788D96501C}" type="presParOf" srcId="{A6B2E128-031B-4E58-8021-8CE16C103835}" destId="{139EC18F-20AC-47AC-B36A-537B38D08210}" srcOrd="11" destOrd="0" presId="urn:microsoft.com/office/officeart/2011/layout/HexagonRadial"/>
    <dgm:cxn modelId="{CDF9D198-132D-4C02-B0A4-6F82A5B19D78}" type="presParOf" srcId="{139EC18F-20AC-47AC-B36A-537B38D08210}" destId="{2E4382FF-59AD-4316-B678-1ADD33ECEEFF}" srcOrd="0" destOrd="0" presId="urn:microsoft.com/office/officeart/2011/layout/HexagonRadial"/>
    <dgm:cxn modelId="{3384C5AE-4DE6-48A0-AEEF-6022B806F103}" type="presParOf" srcId="{A6B2E128-031B-4E58-8021-8CE16C103835}" destId="{EFB06470-07E0-4C34-8014-FF1ED9E271F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D0FE6-CC38-4FDB-B705-221BC231DC04}">
      <dsp:nvSpPr>
        <dsp:cNvPr id="0" name=""/>
        <dsp:cNvSpPr/>
      </dsp:nvSpPr>
      <dsp:spPr>
        <a:xfrm>
          <a:off x="3647037" y="1407123"/>
          <a:ext cx="2102647" cy="15802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কর্মক্ষেত্রে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2755" y="1651924"/>
        <a:ext cx="1451211" cy="1090695"/>
      </dsp:txXfrm>
    </dsp:sp>
    <dsp:sp modelId="{63F515E5-334C-49AA-BCF9-47E8044F3AF9}">
      <dsp:nvSpPr>
        <dsp:cNvPr id="0" name=""/>
        <dsp:cNvSpPr/>
      </dsp:nvSpPr>
      <dsp:spPr>
        <a:xfrm>
          <a:off x="4671145" y="717098"/>
          <a:ext cx="689264" cy="5938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497D7-0B00-4817-89D1-DA15743E52FF}">
      <dsp:nvSpPr>
        <dsp:cNvPr id="0" name=""/>
        <dsp:cNvSpPr/>
      </dsp:nvSpPr>
      <dsp:spPr>
        <a:xfrm>
          <a:off x="3567652" y="0"/>
          <a:ext cx="2191423" cy="1295157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শিক্ষাক্ষেত্রে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613" y="180826"/>
        <a:ext cx="1579501" cy="933505"/>
      </dsp:txXfrm>
    </dsp:sp>
    <dsp:sp modelId="{00655F1F-5850-495D-9516-E5CE6C53C0FC}">
      <dsp:nvSpPr>
        <dsp:cNvPr id="0" name=""/>
        <dsp:cNvSpPr/>
      </dsp:nvSpPr>
      <dsp:spPr>
        <a:xfrm rot="12010611" flipH="1" flipV="1">
          <a:off x="8445162" y="2405444"/>
          <a:ext cx="373629" cy="4571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C4A5C-2916-40F3-9AE1-43C9A5163856}">
      <dsp:nvSpPr>
        <dsp:cNvPr id="0" name=""/>
        <dsp:cNvSpPr/>
      </dsp:nvSpPr>
      <dsp:spPr>
        <a:xfrm>
          <a:off x="5729607" y="879110"/>
          <a:ext cx="2072614" cy="1243079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ক্ষেত্রে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20707" y="1053701"/>
        <a:ext cx="1490414" cy="893897"/>
      </dsp:txXfrm>
    </dsp:sp>
    <dsp:sp modelId="{80EF6C58-3B75-4D7A-B9CF-E7B8703B7068}">
      <dsp:nvSpPr>
        <dsp:cNvPr id="0" name=""/>
        <dsp:cNvSpPr/>
      </dsp:nvSpPr>
      <dsp:spPr>
        <a:xfrm>
          <a:off x="4916764" y="3080639"/>
          <a:ext cx="689264" cy="5938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A9079-926A-4786-B681-F83F04A37106}">
      <dsp:nvSpPr>
        <dsp:cNvPr id="0" name=""/>
        <dsp:cNvSpPr/>
      </dsp:nvSpPr>
      <dsp:spPr>
        <a:xfrm>
          <a:off x="5644049" y="2203448"/>
          <a:ext cx="1994826" cy="14208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923253"/>
            <a:satOff val="-3906"/>
            <a:lumOff val="2510"/>
            <a:alphaOff val="0"/>
          </a:schemeClr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ক্ষেত্রে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5597" y="2418231"/>
        <a:ext cx="1391730" cy="991286"/>
      </dsp:txXfrm>
    </dsp:sp>
    <dsp:sp modelId="{03A2AFB3-317B-40DF-9D94-1B05B5253541}">
      <dsp:nvSpPr>
        <dsp:cNvPr id="0" name=""/>
        <dsp:cNvSpPr/>
      </dsp:nvSpPr>
      <dsp:spPr>
        <a:xfrm>
          <a:off x="3530587" y="3210734"/>
          <a:ext cx="689264" cy="5938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C11D-0667-4272-896C-B7183996661B}">
      <dsp:nvSpPr>
        <dsp:cNvPr id="0" name=""/>
        <dsp:cNvSpPr/>
      </dsp:nvSpPr>
      <dsp:spPr>
        <a:xfrm>
          <a:off x="3633913" y="3135288"/>
          <a:ext cx="2179506" cy="115162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884880"/>
            <a:satOff val="-5858"/>
            <a:lumOff val="3765"/>
            <a:alphaOff val="0"/>
          </a:schemeClr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সরকারী কর্মকান্ডে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5212" y="3289207"/>
        <a:ext cx="1596908" cy="843790"/>
      </dsp:txXfrm>
    </dsp:sp>
    <dsp:sp modelId="{2E4382FF-59AD-4316-B678-1ADD33ECEEFF}">
      <dsp:nvSpPr>
        <dsp:cNvPr id="0" name=""/>
        <dsp:cNvSpPr/>
      </dsp:nvSpPr>
      <dsp:spPr>
        <a:xfrm>
          <a:off x="2712988" y="2100917"/>
          <a:ext cx="689264" cy="5938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6B36-05F2-4182-9309-01DD4E7182E6}">
      <dsp:nvSpPr>
        <dsp:cNvPr id="0" name=""/>
        <dsp:cNvSpPr/>
      </dsp:nvSpPr>
      <dsp:spPr>
        <a:xfrm>
          <a:off x="1545753" y="2106704"/>
          <a:ext cx="2237025" cy="13055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 ক্ষেত্রে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6506" y="2288065"/>
        <a:ext cx="1615519" cy="942848"/>
      </dsp:txXfrm>
    </dsp:sp>
    <dsp:sp modelId="{EFB06470-07E0-4C34-8014-FF1ED9E271FF}">
      <dsp:nvSpPr>
        <dsp:cNvPr id="0" name=""/>
        <dsp:cNvSpPr/>
      </dsp:nvSpPr>
      <dsp:spPr>
        <a:xfrm>
          <a:off x="1553321" y="654282"/>
          <a:ext cx="2046999" cy="1295157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গবেষণা ক্ষেত্রে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7246" y="840252"/>
        <a:ext cx="1459149" cy="92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37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37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6ACFF-CF49-43AA-B4C7-0461FD0F9536}"/>
              </a:ext>
            </a:extLst>
          </p:cNvPr>
          <p:cNvSpPr/>
          <p:nvPr userDrawn="1"/>
        </p:nvSpPr>
        <p:spPr>
          <a:xfrm>
            <a:off x="39189" y="0"/>
            <a:ext cx="12192000" cy="6858000"/>
          </a:xfrm>
          <a:prstGeom prst="rect">
            <a:avLst/>
          </a:prstGeom>
          <a:noFill/>
          <a:ln w="180975">
            <a:gradFill>
              <a:gsLst>
                <a:gs pos="57516">
                  <a:srgbClr val="7AA164"/>
                </a:gs>
                <a:gs pos="40699">
                  <a:srgbClr val="00B050"/>
                </a:gs>
                <a:gs pos="23923">
                  <a:srgbClr val="92D050"/>
                </a:gs>
                <a:gs pos="8880">
                  <a:srgbClr val="002060"/>
                </a:gs>
                <a:gs pos="0">
                  <a:srgbClr val="7030A0"/>
                </a:gs>
                <a:gs pos="94000">
                  <a:schemeClr val="accent6">
                    <a:lumMod val="75000"/>
                  </a:schemeClr>
                </a:gs>
                <a:gs pos="74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20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1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072D-6B2A-4206-AAEE-95CE27CF73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C5DCBF-39D5-49F2-B60B-741BDF09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ctb.gov.b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500">
              <a:srgbClr val="F4F7EB"/>
            </a:gs>
            <a:gs pos="69000">
              <a:srgbClr val="E9EFD6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0619F7-81D3-4174-9D47-60D15FAF2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gradFill>
              <a:gsLst>
                <a:gs pos="57516">
                  <a:srgbClr val="7AA164"/>
                </a:gs>
                <a:gs pos="40699">
                  <a:srgbClr val="00B050"/>
                </a:gs>
                <a:gs pos="23923">
                  <a:srgbClr val="92D050"/>
                </a:gs>
                <a:gs pos="8880">
                  <a:srgbClr val="002060"/>
                </a:gs>
                <a:gs pos="0">
                  <a:srgbClr val="7030A0"/>
                </a:gs>
                <a:gs pos="94000">
                  <a:schemeClr val="accent6">
                    <a:lumMod val="75000"/>
                  </a:schemeClr>
                </a:gs>
                <a:gs pos="74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20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A97A65C-B85C-42CD-8007-F2F67B9BBA87}"/>
              </a:ext>
            </a:extLst>
          </p:cNvPr>
          <p:cNvSpPr/>
          <p:nvPr/>
        </p:nvSpPr>
        <p:spPr>
          <a:xfrm>
            <a:off x="2017643" y="868018"/>
            <a:ext cx="8395252" cy="1108547"/>
          </a:xfrm>
          <a:prstGeom prst="horizontalScroll">
            <a:avLst/>
          </a:prstGeom>
          <a:gradFill>
            <a:gsLst>
              <a:gs pos="25668">
                <a:schemeClr val="accent3">
                  <a:lumMod val="20000"/>
                  <a:lumOff val="80000"/>
                </a:schemeClr>
              </a:gs>
              <a:gs pos="56000">
                <a:schemeClr val="bg1">
                  <a:lumMod val="95000"/>
                </a:schemeClr>
              </a:gs>
              <a:gs pos="4000">
                <a:schemeClr val="accent4">
                  <a:lumMod val="20000"/>
                  <a:lumOff val="80000"/>
                </a:schemeClr>
              </a:gs>
              <a:gs pos="37182">
                <a:srgbClr val="FFFF00"/>
              </a:gs>
              <a:gs pos="76991">
                <a:schemeClr val="accent6">
                  <a:lumMod val="20000"/>
                  <a:lumOff val="80000"/>
                </a:schemeClr>
              </a:gs>
              <a:gs pos="69027">
                <a:schemeClr val="accent5">
                  <a:lumMod val="40000"/>
                  <a:lumOff val="60000"/>
                </a:schemeClr>
              </a:gs>
              <a:gs pos="49560">
                <a:schemeClr val="accent1">
                  <a:lumMod val="20000"/>
                  <a:lumOff val="80000"/>
                </a:schemeClr>
              </a:gs>
              <a:gs pos="39000">
                <a:srgbClr val="0070C0"/>
              </a:gs>
            </a:gsLst>
            <a:path path="circle">
              <a:fillToRect l="50000" t="50000" r="100000" b="100000"/>
            </a:path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2EA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Bouquet GIF | Gfycat">
            <a:extLst>
              <a:ext uri="{FF2B5EF4-FFF2-40B4-BE49-F238E27FC236}">
                <a16:creationId xmlns:a16="http://schemas.microsoft.com/office/drawing/2014/main" id="{0E726E57-6AC4-4D3D-BE55-B4D7A595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80" y="3163131"/>
            <a:ext cx="4795210" cy="28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17048-BB9B-4C85-9136-CFD59DDF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08" y="2050735"/>
            <a:ext cx="4194754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816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মোবাইল সেবায় খরচ বাড়ছে – টেক শহর">
            <a:extLst>
              <a:ext uri="{FF2B5EF4-FFF2-40B4-BE49-F238E27FC236}">
                <a16:creationId xmlns:a16="http://schemas.microsoft.com/office/drawing/2014/main" id="{A4AA75AF-078A-46CA-91B9-D271D77F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1" y="1873526"/>
            <a:ext cx="4691198" cy="308278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সাবেক শিক্ষামন্ত্রী মিলনকে স্ত্রীর সাথে ভিডিও কলে কথা বলা অবস্থায় ধরে  নিয়ে যাচ্ছে পুলিশ - YouTube">
            <a:extLst>
              <a:ext uri="{FF2B5EF4-FFF2-40B4-BE49-F238E27FC236}">
                <a16:creationId xmlns:a16="http://schemas.microsoft.com/office/drawing/2014/main" id="{D2C8AE50-FC4B-45C0-8B49-2F6DC365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70" y="1887607"/>
            <a:ext cx="4691198" cy="308278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32008E-F6F1-4A3F-987F-B08803B64BDC}"/>
              </a:ext>
            </a:extLst>
          </p:cNvPr>
          <p:cNvSpPr/>
          <p:nvPr/>
        </p:nvSpPr>
        <p:spPr>
          <a:xfrm>
            <a:off x="2229677" y="5355534"/>
            <a:ext cx="7732643" cy="1046974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যোগাযোগ করা হচ্ছে।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2FAB6-753A-413D-B1FB-03EBE1A2DE6B}"/>
              </a:ext>
            </a:extLst>
          </p:cNvPr>
          <p:cNvSpPr/>
          <p:nvPr/>
        </p:nvSpPr>
        <p:spPr>
          <a:xfrm>
            <a:off x="2524539" y="455492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দেখা যাচ্ছে?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নিরবচ্ছিন্ন ভাবে চালু রাখতে হবে মোবাইল ব্যাংকিং">
            <a:extLst>
              <a:ext uri="{FF2B5EF4-FFF2-40B4-BE49-F238E27FC236}">
                <a16:creationId xmlns:a16="http://schemas.microsoft.com/office/drawing/2014/main" id="{2A2440B5-4009-438D-82C0-9BA35B46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92" y="1499842"/>
            <a:ext cx="4679238" cy="3026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মোবাইল ব্যাংকিং লেনদেনে নতুন সুবিধা মঙ্গলবার চালু">
            <a:extLst>
              <a:ext uri="{FF2B5EF4-FFF2-40B4-BE49-F238E27FC236}">
                <a16:creationId xmlns:a16="http://schemas.microsoft.com/office/drawing/2014/main" id="{E7F5AF19-5FBF-4293-9C4F-B86834C1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499842"/>
            <a:ext cx="4679237" cy="30347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2F8C7C-9524-4D46-A000-9690C4765C3B}"/>
              </a:ext>
            </a:extLst>
          </p:cNvPr>
          <p:cNvSpPr/>
          <p:nvPr/>
        </p:nvSpPr>
        <p:spPr>
          <a:xfrm>
            <a:off x="1033670" y="5026650"/>
            <a:ext cx="10124660" cy="1102594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ব্যবহার করে টাকা পাঠানো ও গ্রহণ করা যায়।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1F90C-D76F-4846-970D-77BAC9E5522E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দ্বারা কী বুঝতে পারছ?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655FED-2881-486D-A1AE-AB91A7A660F2}"/>
              </a:ext>
            </a:extLst>
          </p:cNvPr>
          <p:cNvSpPr/>
          <p:nvPr/>
        </p:nvSpPr>
        <p:spPr>
          <a:xfrm>
            <a:off x="6901068" y="2610909"/>
            <a:ext cx="4999384" cy="2408858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www.nctb.gov.bd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www.ebook.gov.bd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8" name="Picture 4" descr="এনসিটিবি পাঠ্যবই ২০২০ Download APK Free for Android - APKtume.com">
            <a:extLst>
              <a:ext uri="{FF2B5EF4-FFF2-40B4-BE49-F238E27FC236}">
                <a16:creationId xmlns:a16="http://schemas.microsoft.com/office/drawing/2014/main" id="{771DD081-A924-4A04-B509-8C9DB3E0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69" y="2027583"/>
            <a:ext cx="2511288" cy="41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48FB8-61C5-443F-842D-825505C1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99" y="2027583"/>
            <a:ext cx="2746595" cy="41813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D59795-6541-4228-9EDF-C17CFA4C0E6E}"/>
              </a:ext>
            </a:extLst>
          </p:cNvPr>
          <p:cNvSpPr/>
          <p:nvPr/>
        </p:nvSpPr>
        <p:spPr>
          <a:xfrm>
            <a:off x="2524539" y="467992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 আমরা কী দেখতে পাচ্ছি?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যেভাবে জানবেন এসএসসি পরীক্ষার ফলাফল">
            <a:extLst>
              <a:ext uri="{FF2B5EF4-FFF2-40B4-BE49-F238E27FC236}">
                <a16:creationId xmlns:a16="http://schemas.microsoft.com/office/drawing/2014/main" id="{A5C5FAB8-52CD-4849-AFCC-82293147A9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SSC Result 2017 এসএসসি পরীক্ষার ফলাফল ২০১৭ প্রকাশিত হবে ০৪মে - YouTube">
            <a:extLst>
              <a:ext uri="{FF2B5EF4-FFF2-40B4-BE49-F238E27FC236}">
                <a16:creationId xmlns:a16="http://schemas.microsoft.com/office/drawing/2014/main" id="{A3D66BBD-9338-4150-86AD-35C3203D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78" y="1901928"/>
            <a:ext cx="4400572" cy="2749344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যেভাবে জানবেন এসএসসি পরীক্ষার ফলাফল">
            <a:extLst>
              <a:ext uri="{FF2B5EF4-FFF2-40B4-BE49-F238E27FC236}">
                <a16:creationId xmlns:a16="http://schemas.microsoft.com/office/drawing/2014/main" id="{0DB5A654-2477-4746-AEA5-03AB0AB2E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প্রাথমিক শিক্ষা সমাপনী পরীক্ষার ফলাফল - লেখাপড়া বিডি">
            <a:extLst>
              <a:ext uri="{FF2B5EF4-FFF2-40B4-BE49-F238E27FC236}">
                <a16:creationId xmlns:a16="http://schemas.microsoft.com/office/drawing/2014/main" id="{262A305B-352D-4F9F-85ED-0B4EB24C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16" y="1901928"/>
            <a:ext cx="4229706" cy="2749343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AD53DE-79B8-499B-A76A-4104A6B75370}"/>
              </a:ext>
            </a:extLst>
          </p:cNvPr>
          <p:cNvSpPr/>
          <p:nvPr/>
        </p:nvSpPr>
        <p:spPr>
          <a:xfrm>
            <a:off x="2575251" y="5056835"/>
            <a:ext cx="8072853" cy="979902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জানা যায়।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A9F17A-959E-4BB1-A612-A12CEE0B8986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 কী কাজে বযবহৃত হয়?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8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একাদশে ভর্তির প্রথম তালিকা প্রকাশ">
            <a:extLst>
              <a:ext uri="{FF2B5EF4-FFF2-40B4-BE49-F238E27FC236}">
                <a16:creationId xmlns:a16="http://schemas.microsoft.com/office/drawing/2014/main" id="{A401771D-BC71-46BA-95D0-B6E80EF4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5" y="1964788"/>
            <a:ext cx="4289547" cy="2859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6DBED-F235-4D83-9C83-86E818EE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55" y="1964788"/>
            <a:ext cx="4216468" cy="2859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4D3D2-A1AD-4E53-A223-B1EEC060F76F}"/>
              </a:ext>
            </a:extLst>
          </p:cNvPr>
          <p:cNvSpPr/>
          <p:nvPr/>
        </p:nvSpPr>
        <p:spPr>
          <a:xfrm>
            <a:off x="3008242" y="5153428"/>
            <a:ext cx="7304227" cy="982731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 পরীক্ষার ফলাফল জানা যায়।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7614C-A27B-4BBE-889E-1A6235E6E7CB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কী কাজে বযবহার করা হয়?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2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to create a Job Application Form Online | 123 Form Builder Blog">
            <a:extLst>
              <a:ext uri="{FF2B5EF4-FFF2-40B4-BE49-F238E27FC236}">
                <a16:creationId xmlns:a16="http://schemas.microsoft.com/office/drawing/2014/main" id="{A3AA4C19-D343-422B-A1E8-3340642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2" y="1553648"/>
            <a:ext cx="4653093" cy="49498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A8592-84CF-4BB4-8B4F-E7D8A814CFE4}"/>
              </a:ext>
            </a:extLst>
          </p:cNvPr>
          <p:cNvSpPr/>
          <p:nvPr/>
        </p:nvSpPr>
        <p:spPr>
          <a:xfrm>
            <a:off x="6612837" y="3127427"/>
            <a:ext cx="4533824" cy="180229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আবেদন করা যায়।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D840-AFCB-44BC-9495-1D752D078F9E}"/>
              </a:ext>
            </a:extLst>
          </p:cNvPr>
          <p:cNvSpPr/>
          <p:nvPr/>
        </p:nvSpPr>
        <p:spPr>
          <a:xfrm>
            <a:off x="926073" y="441488"/>
            <a:ext cx="10220588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দেখা যাচ্ছে এবং কেন এটি ব্যবহার করা হয়?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4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বিস্তারিত ছবিসহ দেখে নিন কীভাবে অনলাইনে ট্রেন টিকিট কাটবেন">
            <a:extLst>
              <a:ext uri="{FF2B5EF4-FFF2-40B4-BE49-F238E27FC236}">
                <a16:creationId xmlns:a16="http://schemas.microsoft.com/office/drawing/2014/main" id="{4751ED4E-E09D-4C70-8A55-235F3FB1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52" y="1655620"/>
            <a:ext cx="4552578" cy="29419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বিমান বাংলাদেশ এয়ারলাইনসের টিকিট বুকিং | 120737 | কালের কণ্ঠ | kalerkantho">
            <a:extLst>
              <a:ext uri="{FF2B5EF4-FFF2-40B4-BE49-F238E27FC236}">
                <a16:creationId xmlns:a16="http://schemas.microsoft.com/office/drawing/2014/main" id="{F05BF90E-21BA-4D8D-8EFE-84C23F5D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14" y="1655619"/>
            <a:ext cx="4557668" cy="29419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5D25DC-88BF-4847-B002-517E5DED528B}"/>
              </a:ext>
            </a:extLst>
          </p:cNvPr>
          <p:cNvSpPr/>
          <p:nvPr/>
        </p:nvSpPr>
        <p:spPr>
          <a:xfrm>
            <a:off x="2799521" y="4928905"/>
            <a:ext cx="7543955" cy="1156252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ট্রেন ও বিমানের টিকিট কাটা যায়।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6343F-5636-4EB9-ACC6-62C08EDDDDF6}"/>
              </a:ext>
            </a:extLst>
          </p:cNvPr>
          <p:cNvSpPr/>
          <p:nvPr/>
        </p:nvSpPr>
        <p:spPr>
          <a:xfrm>
            <a:off x="1229910" y="407883"/>
            <a:ext cx="10416208" cy="694885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 কাজে ব্যবহার করা হয় এবং তুমি কীভাবে পেতে পার?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7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অনলাইন সংস্করণের অনুমোদন পেল ৯২টি দৈনিক পত্রিকা">
            <a:extLst>
              <a:ext uri="{FF2B5EF4-FFF2-40B4-BE49-F238E27FC236}">
                <a16:creationId xmlns:a16="http://schemas.microsoft.com/office/drawing/2014/main" id="{38B6F8C4-9914-4C10-97BE-A8399F86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1" y="1797545"/>
            <a:ext cx="4518991" cy="3017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ading news online : Holyrood PR">
            <a:extLst>
              <a:ext uri="{FF2B5EF4-FFF2-40B4-BE49-F238E27FC236}">
                <a16:creationId xmlns:a16="http://schemas.microsoft.com/office/drawing/2014/main" id="{D4604B72-E16C-45FD-8B5F-83148184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13" y="1922179"/>
            <a:ext cx="4291766" cy="30695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590274-1C88-413C-9B83-BA5F903268C3}"/>
              </a:ext>
            </a:extLst>
          </p:cNvPr>
          <p:cNvSpPr/>
          <p:nvPr/>
        </p:nvSpPr>
        <p:spPr>
          <a:xfrm>
            <a:off x="1351721" y="5327373"/>
            <a:ext cx="10190922" cy="1153353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অনলাইনের মাধ্যমে সকল পত্রিকা পড়া যায় একটি ডিভাইস ব্যবহার করে।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B37C1-C811-4BF6-9013-BF8BE15F809C}"/>
              </a:ext>
            </a:extLst>
          </p:cNvPr>
          <p:cNvSpPr/>
          <p:nvPr/>
        </p:nvSpPr>
        <p:spPr>
          <a:xfrm>
            <a:off x="2508944" y="377274"/>
            <a:ext cx="7732643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ছবি এবং দ্বিতীয় ছবির মধ্যে পার্থক্য কী?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অনলাইন কেনাকাটা বিনামূল্যে ছবি ডাউনলোড করুন_ছবি নম্বর  400115481_bd.lovepik.com">
            <a:extLst>
              <a:ext uri="{FF2B5EF4-FFF2-40B4-BE49-F238E27FC236}">
                <a16:creationId xmlns:a16="http://schemas.microsoft.com/office/drawing/2014/main" id="{DFF69C82-69A8-4C74-AF7F-FD299E8F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84" y="1547295"/>
            <a:ext cx="4637216" cy="3316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করোনার সংকটকালে অনলাইনে নিত্যপণ্যের কেনাকাটা বেড়েছে">
            <a:extLst>
              <a:ext uri="{FF2B5EF4-FFF2-40B4-BE49-F238E27FC236}">
                <a16:creationId xmlns:a16="http://schemas.microsoft.com/office/drawing/2014/main" id="{BF9B63D6-C362-4CBE-9BC9-9440B6DD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7" y="1699695"/>
            <a:ext cx="4532233" cy="31339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076A8-6708-48D0-B11B-AACC3806DA67}"/>
              </a:ext>
            </a:extLst>
          </p:cNvPr>
          <p:cNvSpPr/>
          <p:nvPr/>
        </p:nvSpPr>
        <p:spPr>
          <a:xfrm>
            <a:off x="569844" y="5204065"/>
            <a:ext cx="11317355" cy="1249743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 পন্যের অর্ডার বা কেনা কাটা করা ও বিল পরিশোধ করা যায়।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3E61B-197A-4FFA-AF23-1B9934227DFB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9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জিপিএস (GPS) কি? জিপিএস কিভাবে কাজ করে? - FactsBD">
            <a:extLst>
              <a:ext uri="{FF2B5EF4-FFF2-40B4-BE49-F238E27FC236}">
                <a16:creationId xmlns:a16="http://schemas.microsoft.com/office/drawing/2014/main" id="{71696325-9274-4EFD-B2C7-C18758B99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জিপিএস (GPS) কি? জিপিএস কিভাবে কাজ করে? - FactsBD">
            <a:extLst>
              <a:ext uri="{FF2B5EF4-FFF2-40B4-BE49-F238E27FC236}">
                <a16:creationId xmlns:a16="http://schemas.microsoft.com/office/drawing/2014/main" id="{5C37214E-01E3-4E32-BE7D-F127C974E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জিপিএস কীভাবে নির্ভুল আপনার অবস্থান জানাতে সক্ষম হয়?">
            <a:extLst>
              <a:ext uri="{FF2B5EF4-FFF2-40B4-BE49-F238E27FC236}">
                <a16:creationId xmlns:a16="http://schemas.microsoft.com/office/drawing/2014/main" id="{155C8C6E-2FC0-4B20-B28A-162DEE7A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1" y="1837715"/>
            <a:ext cx="4287078" cy="2981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জিপিএস কী এবং এর ব্যবহার | Techtunes | টেকটিউনস">
            <a:extLst>
              <a:ext uri="{FF2B5EF4-FFF2-40B4-BE49-F238E27FC236}">
                <a16:creationId xmlns:a16="http://schemas.microsoft.com/office/drawing/2014/main" id="{ED1F0656-4907-4B1A-B8FB-4C794741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37715"/>
            <a:ext cx="4141304" cy="2966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F915BC-5B78-46EE-98A4-681AA407D4B8}"/>
              </a:ext>
            </a:extLst>
          </p:cNvPr>
          <p:cNvSpPr/>
          <p:nvPr/>
        </p:nvSpPr>
        <p:spPr>
          <a:xfrm>
            <a:off x="2105461" y="5274365"/>
            <a:ext cx="7676277" cy="1205948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 এর মাধ্যমে রাস্তাঘাটের তথ্য জানা যায়।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C252E-118C-4951-A6AC-4648E4C26A4F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দ্বারা কী বুঝা যায়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4E05F59-9A58-4A0E-8E61-D0647A53DC93}"/>
              </a:ext>
            </a:extLst>
          </p:cNvPr>
          <p:cNvSpPr txBox="1">
            <a:spLocks/>
          </p:cNvSpPr>
          <p:nvPr/>
        </p:nvSpPr>
        <p:spPr>
          <a:xfrm>
            <a:off x="1475913" y="350465"/>
            <a:ext cx="3813248" cy="950447"/>
          </a:xfrm>
          <a:prstGeom prst="rect">
            <a:avLst/>
          </a:prstGeom>
          <a:gradFill>
            <a:gsLst>
              <a:gs pos="62821">
                <a:schemeClr val="bg1"/>
              </a:gs>
              <a:gs pos="80517">
                <a:schemeClr val="accent5">
                  <a:lumMod val="40000"/>
                  <a:lumOff val="60000"/>
                </a:schemeClr>
              </a:gs>
              <a:gs pos="91000">
                <a:srgbClr val="92D050"/>
              </a:gs>
              <a:gs pos="4000">
                <a:schemeClr val="accent4">
                  <a:lumMod val="20000"/>
                  <a:lumOff val="80000"/>
                </a:schemeClr>
              </a:gs>
              <a:gs pos="37182">
                <a:srgbClr val="FFFF00"/>
              </a:gs>
              <a:gs pos="49560">
                <a:schemeClr val="tx2">
                  <a:lumMod val="20000"/>
                  <a:lumOff val="80000"/>
                </a:schemeClr>
              </a:gs>
              <a:gs pos="21000">
                <a:schemeClr val="bg2">
                  <a:lumMod val="90000"/>
                </a:schemeClr>
              </a:gs>
            </a:gsLst>
            <a:path path="circle">
              <a:fillToRect l="50000" t="50000" r="100000" b="100000"/>
            </a:path>
          </a:gra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ADBE3-DB30-45AF-A6ED-ADBB15D5250B}"/>
              </a:ext>
            </a:extLst>
          </p:cNvPr>
          <p:cNvSpPr txBox="1"/>
          <p:nvPr/>
        </p:nvSpPr>
        <p:spPr>
          <a:xfrm>
            <a:off x="1122574" y="4012491"/>
            <a:ext cx="438647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মদিনা খাতুন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লক্ষ্মীপুর দ্বিমুখী উচ্চ বিদ্যালয়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কুলিয়ারচর, কিশোরগঞ্জ।</a:t>
            </a:r>
            <a:endParaRPr lang="en-US" sz="36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1D036-96A7-4470-A82E-E0FF7255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56" y="1545140"/>
            <a:ext cx="2044109" cy="218508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FBBA9-3924-4231-BAFE-F8F4B159F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78" y="1527033"/>
            <a:ext cx="2044107" cy="222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6E562-DFFA-433E-9315-C3FB115D2F50}"/>
              </a:ext>
            </a:extLst>
          </p:cNvPr>
          <p:cNvSpPr txBox="1"/>
          <p:nvPr/>
        </p:nvSpPr>
        <p:spPr>
          <a:xfrm>
            <a:off x="7438031" y="4012491"/>
            <a:ext cx="4386471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 : ৮ম</a:t>
            </a:r>
          </a:p>
          <a:p>
            <a:pPr algn="ctr">
              <a:defRPr/>
            </a:pPr>
            <a:r>
              <a:rPr lang="bn-IN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pPr algn="ctr">
              <a:defRPr/>
            </a:pPr>
            <a:r>
              <a:rPr lang="bn-IN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en-US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>
              <a:defRPr/>
            </a:pPr>
            <a:endParaRPr lang="bn-IN" sz="9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: এক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C71658-3C22-415D-BBB3-1EA4589F2F8D}"/>
              </a:ext>
            </a:extLst>
          </p:cNvPr>
          <p:cNvCxnSpPr>
            <a:cxnSpLocks/>
          </p:cNvCxnSpPr>
          <p:nvPr/>
        </p:nvCxnSpPr>
        <p:spPr>
          <a:xfrm>
            <a:off x="6578218" y="941695"/>
            <a:ext cx="0" cy="56638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C9EECEF-6D1C-4F38-B583-843E94A62A00}"/>
              </a:ext>
            </a:extLst>
          </p:cNvPr>
          <p:cNvGrpSpPr/>
          <p:nvPr/>
        </p:nvGrpSpPr>
        <p:grpSpPr>
          <a:xfrm>
            <a:off x="6475859" y="825689"/>
            <a:ext cx="204718" cy="5779827"/>
            <a:chOff x="6400797" y="812041"/>
            <a:chExt cx="204718" cy="57798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52F70F-B68A-4C6B-955D-745D2E6D1E64}"/>
                </a:ext>
              </a:extLst>
            </p:cNvPr>
            <p:cNvSpPr/>
            <p:nvPr/>
          </p:nvSpPr>
          <p:spPr>
            <a:xfrm>
              <a:off x="6400797" y="812041"/>
              <a:ext cx="191069" cy="1774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1C9C79-4CFF-4359-906C-019C47EC69A1}"/>
                </a:ext>
              </a:extLst>
            </p:cNvPr>
            <p:cNvSpPr/>
            <p:nvPr/>
          </p:nvSpPr>
          <p:spPr>
            <a:xfrm>
              <a:off x="6414449" y="6414447"/>
              <a:ext cx="191066" cy="1774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496082-49B8-4E23-94D4-5C052EE8852E}"/>
              </a:ext>
            </a:extLst>
          </p:cNvPr>
          <p:cNvCxnSpPr>
            <a:cxnSpLocks/>
          </p:cNvCxnSpPr>
          <p:nvPr/>
        </p:nvCxnSpPr>
        <p:spPr>
          <a:xfrm>
            <a:off x="6826156" y="1890489"/>
            <a:ext cx="0" cy="38374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59297-2EF2-4DA8-9C4C-5BB73B803888}"/>
              </a:ext>
            </a:extLst>
          </p:cNvPr>
          <p:cNvCxnSpPr>
            <a:cxnSpLocks/>
          </p:cNvCxnSpPr>
          <p:nvPr/>
        </p:nvCxnSpPr>
        <p:spPr>
          <a:xfrm>
            <a:off x="6337111" y="1901603"/>
            <a:ext cx="0" cy="383746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2DC0EE-C1A7-4B01-BB30-26DCE5FE0C2E}"/>
              </a:ext>
            </a:extLst>
          </p:cNvPr>
          <p:cNvGrpSpPr/>
          <p:nvPr/>
        </p:nvGrpSpPr>
        <p:grpSpPr>
          <a:xfrm>
            <a:off x="6218831" y="1749860"/>
            <a:ext cx="206986" cy="4052725"/>
            <a:chOff x="6123296" y="1736212"/>
            <a:chExt cx="206986" cy="4052725"/>
          </a:xfrm>
        </p:grpSpPr>
        <p:sp>
          <p:nvSpPr>
            <p:cNvPr id="14" name="Star: 6 Points 13">
              <a:extLst>
                <a:ext uri="{FF2B5EF4-FFF2-40B4-BE49-F238E27FC236}">
                  <a16:creationId xmlns:a16="http://schemas.microsoft.com/office/drawing/2014/main" id="{4296DCFC-76C8-481B-8C40-0C4AB3356567}"/>
                </a:ext>
              </a:extLst>
            </p:cNvPr>
            <p:cNvSpPr/>
            <p:nvPr/>
          </p:nvSpPr>
          <p:spPr>
            <a:xfrm>
              <a:off x="6123296" y="1736212"/>
              <a:ext cx="191066" cy="215421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6 Points 14">
              <a:extLst>
                <a:ext uri="{FF2B5EF4-FFF2-40B4-BE49-F238E27FC236}">
                  <a16:creationId xmlns:a16="http://schemas.microsoft.com/office/drawing/2014/main" id="{9AAEEA93-B6EB-4E46-8D69-32C4E550FAB1}"/>
                </a:ext>
              </a:extLst>
            </p:cNvPr>
            <p:cNvSpPr/>
            <p:nvPr/>
          </p:nvSpPr>
          <p:spPr>
            <a:xfrm>
              <a:off x="6139216" y="5573516"/>
              <a:ext cx="191066" cy="215421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EABCF-E197-4962-B250-56016D291618}"/>
              </a:ext>
            </a:extLst>
          </p:cNvPr>
          <p:cNvGrpSpPr/>
          <p:nvPr/>
        </p:nvGrpSpPr>
        <p:grpSpPr>
          <a:xfrm>
            <a:off x="6721527" y="1793892"/>
            <a:ext cx="191066" cy="4001080"/>
            <a:chOff x="6625992" y="1780244"/>
            <a:chExt cx="191066" cy="4001080"/>
          </a:xfrm>
        </p:grpSpPr>
        <p:sp>
          <p:nvSpPr>
            <p:cNvPr id="17" name="Star: 6 Points 16">
              <a:extLst>
                <a:ext uri="{FF2B5EF4-FFF2-40B4-BE49-F238E27FC236}">
                  <a16:creationId xmlns:a16="http://schemas.microsoft.com/office/drawing/2014/main" id="{2FB55621-143C-494F-8411-424FACF202C5}"/>
                </a:ext>
              </a:extLst>
            </p:cNvPr>
            <p:cNvSpPr/>
            <p:nvPr/>
          </p:nvSpPr>
          <p:spPr>
            <a:xfrm>
              <a:off x="6625992" y="1780244"/>
              <a:ext cx="191066" cy="215421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6 Points 17">
              <a:extLst>
                <a:ext uri="{FF2B5EF4-FFF2-40B4-BE49-F238E27FC236}">
                  <a16:creationId xmlns:a16="http://schemas.microsoft.com/office/drawing/2014/main" id="{D3F19B12-C675-4F9F-895C-F0790D1D1E36}"/>
                </a:ext>
              </a:extLst>
            </p:cNvPr>
            <p:cNvSpPr/>
            <p:nvPr/>
          </p:nvSpPr>
          <p:spPr>
            <a:xfrm>
              <a:off x="6625992" y="5565903"/>
              <a:ext cx="191066" cy="215421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58B7B029-348B-46AD-9C6C-96AB2EB7EB05}"/>
              </a:ext>
            </a:extLst>
          </p:cNvPr>
          <p:cNvSpPr txBox="1">
            <a:spLocks/>
          </p:cNvSpPr>
          <p:nvPr/>
        </p:nvSpPr>
        <p:spPr>
          <a:xfrm>
            <a:off x="7724642" y="350465"/>
            <a:ext cx="3813248" cy="950447"/>
          </a:xfrm>
          <a:prstGeom prst="rect">
            <a:avLst/>
          </a:prstGeom>
          <a:gradFill>
            <a:gsLst>
              <a:gs pos="62821">
                <a:srgbClr val="92D050"/>
              </a:gs>
              <a:gs pos="80517">
                <a:srgbClr val="00B0F0"/>
              </a:gs>
              <a:gs pos="71687">
                <a:schemeClr val="bg2">
                  <a:lumMod val="90000"/>
                </a:schemeClr>
              </a:gs>
              <a:gs pos="91000">
                <a:schemeClr val="bg1"/>
              </a:gs>
              <a:gs pos="4000">
                <a:schemeClr val="accent4">
                  <a:lumMod val="20000"/>
                  <a:lumOff val="80000"/>
                </a:schemeClr>
              </a:gs>
              <a:gs pos="37182">
                <a:srgbClr val="FFFF00"/>
              </a:gs>
              <a:gs pos="49560">
                <a:schemeClr val="accent4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100000" b="100000"/>
            </a:path>
          </a:gra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4000" b="1" dirty="0">
                <a:ln w="12700">
                  <a:solidFill>
                    <a:srgbClr val="C000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 w="12700">
                <a:solidFill>
                  <a:srgbClr val="C0000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49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i passport - Wikipedia">
            <a:extLst>
              <a:ext uri="{FF2B5EF4-FFF2-40B4-BE49-F238E27FC236}">
                <a16:creationId xmlns:a16="http://schemas.microsoft.com/office/drawing/2014/main" id="{DDEC3F00-FC64-4DB9-AC28-610E7461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424042"/>
            <a:ext cx="2769705" cy="347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15F250-6EC5-4D32-B426-C89F3C85CE9C}"/>
              </a:ext>
            </a:extLst>
          </p:cNvPr>
          <p:cNvSpPr/>
          <p:nvPr/>
        </p:nvSpPr>
        <p:spPr>
          <a:xfrm>
            <a:off x="2902227" y="5433958"/>
            <a:ext cx="7142921" cy="869726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বসেই পাসপোর্টের আবেদন করা যায়।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69815-4445-4FE7-842C-97FE6DCF8227}"/>
              </a:ext>
            </a:extLst>
          </p:cNvPr>
          <p:cNvSpPr/>
          <p:nvPr/>
        </p:nvSpPr>
        <p:spPr>
          <a:xfrm>
            <a:off x="2524539" y="441488"/>
            <a:ext cx="7142921" cy="869726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E-Passport to be introduced on Dec 15: Momen...">
            <a:extLst>
              <a:ext uri="{FF2B5EF4-FFF2-40B4-BE49-F238E27FC236}">
                <a16:creationId xmlns:a16="http://schemas.microsoft.com/office/drawing/2014/main" id="{647335F8-9908-4A83-BB02-F54DCC59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1702337"/>
            <a:ext cx="4108175" cy="29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4E77E921-741F-4C7D-9AB7-6B3F5CCCDBF1}"/>
              </a:ext>
            </a:extLst>
          </p:cNvPr>
          <p:cNvSpPr/>
          <p:nvPr/>
        </p:nvSpPr>
        <p:spPr>
          <a:xfrm>
            <a:off x="4571999" y="371061"/>
            <a:ext cx="3048001" cy="153725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C0177D-ABC1-4D2B-BA85-EAA3E2393235}"/>
              </a:ext>
            </a:extLst>
          </p:cNvPr>
          <p:cNvSpPr/>
          <p:nvPr/>
        </p:nvSpPr>
        <p:spPr>
          <a:xfrm>
            <a:off x="993913" y="3213654"/>
            <a:ext cx="10204174" cy="1736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প্রেক্ষিতে তথ্য ও যোগাযোগ প্রযুক্তির গুরুত্ব উল্লেখ করে আকর্ষণীয়ভাবে একটি পোষ্টার ডিজাইন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B1EA72A-9853-4CB4-B483-70FFE8E8C57A}"/>
              </a:ext>
            </a:extLst>
          </p:cNvPr>
          <p:cNvSpPr/>
          <p:nvPr/>
        </p:nvSpPr>
        <p:spPr>
          <a:xfrm>
            <a:off x="4063216" y="555369"/>
            <a:ext cx="4065563" cy="144897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8CB407-E7B8-4EA7-89C5-65AC4427DBE4}"/>
              </a:ext>
            </a:extLst>
          </p:cNvPr>
          <p:cNvSpPr/>
          <p:nvPr/>
        </p:nvSpPr>
        <p:spPr>
          <a:xfrm>
            <a:off x="1199321" y="2491410"/>
            <a:ext cx="9793355" cy="3356165"/>
          </a:xfrm>
          <a:prstGeom prst="roundRect">
            <a:avLst/>
          </a:prstGeom>
          <a:noFill/>
          <a:ln w="28575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কী ?</a:t>
            </a:r>
          </a:p>
          <a:p>
            <a:pPr algn="ctr"/>
            <a:endParaRPr lang="bn-IN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তথ্য ও যোগাযোগ প্রযুক্তি বলতে কী বুঝ ?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৩।কোনটি আবিস্কারের ফলে ঘরে বসেই কাজ করার সম্ভবনা সৃষ্টি হয়েছে?</a:t>
            </a:r>
          </a:p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30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0574C65-EEF4-444A-B045-F936063DAA17}"/>
              </a:ext>
            </a:extLst>
          </p:cNvPr>
          <p:cNvSpPr/>
          <p:nvPr/>
        </p:nvSpPr>
        <p:spPr>
          <a:xfrm>
            <a:off x="3961483" y="362296"/>
            <a:ext cx="4881489" cy="2208627"/>
          </a:xfrm>
          <a:prstGeom prst="leftRightArrow">
            <a:avLst/>
          </a:prstGeom>
          <a:solidFill>
            <a:srgbClr val="00B050"/>
          </a:solidFill>
          <a:ln w="12700">
            <a:solidFill>
              <a:srgbClr val="C4F3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5A0B6F-1A64-4BF7-BDCF-5B579672F7D4}"/>
              </a:ext>
            </a:extLst>
          </p:cNvPr>
          <p:cNvSpPr/>
          <p:nvPr/>
        </p:nvSpPr>
        <p:spPr>
          <a:xfrm>
            <a:off x="672904" y="3558309"/>
            <a:ext cx="10846191" cy="22086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করোনাকালীন সময়ে একজন শিক্ষার্থী হিসেবে তুমি তথ্য ও যোগাযোগ প্রযুক্তি ব্যবহার করে কী কী সুবিধা পেয়েছ তার গুরুত্ব বিশ্লেষণ কর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90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সবাইকে ধন্যবাদ ছবি - Online Shikkha Site">
            <a:extLst>
              <a:ext uri="{FF2B5EF4-FFF2-40B4-BE49-F238E27FC236}">
                <a16:creationId xmlns:a16="http://schemas.microsoft.com/office/drawing/2014/main" id="{4FF7AC09-3B73-4E00-9C9A-9ED1207C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66261"/>
            <a:ext cx="12006470" cy="6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2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ফোনে কথা বলা বা ব্যবহারের নিয়ম! -Deshebideshe">
            <a:extLst>
              <a:ext uri="{FF2B5EF4-FFF2-40B4-BE49-F238E27FC236}">
                <a16:creationId xmlns:a16="http://schemas.microsoft.com/office/drawing/2014/main" id="{A672EB09-9658-4894-9A2D-8FCF5C2B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6" y="1744063"/>
            <a:ext cx="3628144" cy="24367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D9909-14CE-495B-A5A1-5715680EC6E9}"/>
              </a:ext>
            </a:extLst>
          </p:cNvPr>
          <p:cNvSpPr/>
          <p:nvPr/>
        </p:nvSpPr>
        <p:spPr>
          <a:xfrm>
            <a:off x="2427889" y="286372"/>
            <a:ext cx="7336222" cy="10427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করে বল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6" name="Picture 8" descr="বাজেটে যেসব ক্ষেত্রে ভ্যাট ও শুল্ক হ্রাস-বৃদ্ধি করা হয়েছে - বাজেট -  observerbd.com">
            <a:extLst>
              <a:ext uri="{FF2B5EF4-FFF2-40B4-BE49-F238E27FC236}">
                <a16:creationId xmlns:a16="http://schemas.microsoft.com/office/drawing/2014/main" id="{E0445EE0-B0C5-4015-8486-44D461D4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53" y="2933143"/>
            <a:ext cx="3710579" cy="24953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FF921-BA66-4294-8F91-0D49D0B59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26" y="3870571"/>
            <a:ext cx="3471448" cy="2418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355600" h="2476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689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7CE50-4BFB-4F7D-8930-D1C15785A976}"/>
              </a:ext>
            </a:extLst>
          </p:cNvPr>
          <p:cNvSpPr/>
          <p:nvPr/>
        </p:nvSpPr>
        <p:spPr>
          <a:xfrm>
            <a:off x="4545496" y="4784034"/>
            <a:ext cx="6944140" cy="1486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:-১-তথ্য ও যোগাযোগ প্রযুক্তির গুরুত্ব।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E20AD7-8352-4BC1-9818-6F47329DCBD8}"/>
              </a:ext>
            </a:extLst>
          </p:cNvPr>
          <p:cNvSpPr/>
          <p:nvPr/>
        </p:nvSpPr>
        <p:spPr>
          <a:xfrm>
            <a:off x="475454" y="384896"/>
            <a:ext cx="3208652" cy="11195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02EA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9F726-E1D1-48FA-807D-6EBA0BFE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06" y="1736034"/>
            <a:ext cx="3710679" cy="274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84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336EFD-DB71-49E1-8AFB-E68C25792B47}"/>
              </a:ext>
            </a:extLst>
          </p:cNvPr>
          <p:cNvSpPr txBox="1"/>
          <p:nvPr/>
        </p:nvSpPr>
        <p:spPr>
          <a:xfrm>
            <a:off x="964096" y="2713382"/>
            <a:ext cx="10565295" cy="323165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1400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কী তা বলতে পারবে;</a:t>
            </a:r>
            <a:endParaRPr lang="bn-BD" sz="36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bn-IN" sz="32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ক্ষেত্রসমূহের নাম লিখতে পারবে;</a:t>
            </a:r>
            <a:endParaRPr lang="bn-IN" sz="32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bn-IN" sz="32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বিশ্লেষণ করতে পারবে।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endParaRPr lang="bn-IN" sz="32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E518A-25EB-4D6F-B1E0-D22B84C3D6F9}"/>
              </a:ext>
            </a:extLst>
          </p:cNvPr>
          <p:cNvSpPr/>
          <p:nvPr/>
        </p:nvSpPr>
        <p:spPr>
          <a:xfrm>
            <a:off x="3489268" y="791818"/>
            <a:ext cx="50279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>
                <a:solidFill>
                  <a:srgbClr val="FF0066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তথ্য ও যোগাযোগ প্রযুক্তি শিক্ষা এবং শিক্ষায় তথ্য ও যোগাযোগ প্রযুক্তি |  বাংলাদেশের শিক্ষা">
            <a:extLst>
              <a:ext uri="{FF2B5EF4-FFF2-40B4-BE49-F238E27FC236}">
                <a16:creationId xmlns:a16="http://schemas.microsoft.com/office/drawing/2014/main" id="{F4769386-11CE-4AFA-B436-58B504EB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4" y="1701234"/>
            <a:ext cx="4196505" cy="22795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৩১টি দুর্গম দ্বীপে ইন্টারনেট সেবা পৌঁছে দেবে বঙ্গবন্ধু স্যাটেলাইট : 🌏  CoxsbazarJOURNAL- CBJ🌏 CoxsbazarJOURNAL- CBJ">
            <a:extLst>
              <a:ext uri="{FF2B5EF4-FFF2-40B4-BE49-F238E27FC236}">
                <a16:creationId xmlns:a16="http://schemas.microsoft.com/office/drawing/2014/main" id="{4CE29CB6-E19D-488E-844E-32D78A1B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62" y="1701234"/>
            <a:ext cx="4005678" cy="227958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47AC0-DADC-4496-B0E8-8B3435EF8A5E}"/>
              </a:ext>
            </a:extLst>
          </p:cNvPr>
          <p:cNvSpPr/>
          <p:nvPr/>
        </p:nvSpPr>
        <p:spPr>
          <a:xfrm>
            <a:off x="3074504" y="238487"/>
            <a:ext cx="6042991" cy="1046974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95A32-25A3-4507-B750-BD4D39D95622}"/>
              </a:ext>
            </a:extLst>
          </p:cNvPr>
          <p:cNvSpPr/>
          <p:nvPr/>
        </p:nvSpPr>
        <p:spPr>
          <a:xfrm>
            <a:off x="1074978" y="4396588"/>
            <a:ext cx="10436088" cy="2007757"/>
          </a:xfrm>
          <a:prstGeom prst="rect">
            <a:avLst/>
          </a:prstGeom>
          <a:noFill/>
          <a:ln w="19050">
            <a:solidFill>
              <a:srgbClr val="D038B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প্রযুক্তির মাধ্যমে তথ্য সংগ্রহ, সত্যতা ও বৈধতা যাচাই, সংরক্ষণ, প্রক্রিয়াকরণ, আধুনিকীকরণ ও ব্যবস্থাপনা করা হয় এবং তথ্য এক স্থান থেকে অন্য স্থানে কিংবা এক কম্পিউটার থেকে অন্য কম্পিউটারে স্থানান্তর করা হয় তাকে তথ্য ও যোগাযোগ প্রযুক্তি 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27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EE117423-43DA-4399-8852-F1E5AD3BBFA9}"/>
              </a:ext>
            </a:extLst>
          </p:cNvPr>
          <p:cNvSpPr/>
          <p:nvPr/>
        </p:nvSpPr>
        <p:spPr>
          <a:xfrm>
            <a:off x="4571999" y="702365"/>
            <a:ext cx="3048001" cy="153725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1A2D7-78DF-4D53-9654-0097FB7255EC}"/>
              </a:ext>
            </a:extLst>
          </p:cNvPr>
          <p:cNvSpPr/>
          <p:nvPr/>
        </p:nvSpPr>
        <p:spPr>
          <a:xfrm>
            <a:off x="993913" y="3213654"/>
            <a:ext cx="10204174" cy="1736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 প্রযুক্তি বলতে কী বুঝায়?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60F2C60-8750-4FBB-8AA5-8A7A9679383C}"/>
              </a:ext>
            </a:extLst>
          </p:cNvPr>
          <p:cNvSpPr/>
          <p:nvPr/>
        </p:nvSpPr>
        <p:spPr>
          <a:xfrm>
            <a:off x="1998593" y="384313"/>
            <a:ext cx="8194813" cy="121920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ব্যবহারের ক্ষেত্রসমূহ: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B80748-37C4-413E-A2D9-4C65AA7C3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225079"/>
              </p:ext>
            </p:extLst>
          </p:nvPr>
        </p:nvGraphicFramePr>
        <p:xfrm>
          <a:off x="1285459" y="1895061"/>
          <a:ext cx="8799443" cy="445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94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0D0FE6-CC38-4FDB-B705-221BC231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60D0FE6-CC38-4FDB-B705-221BC231D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60D0FE6-CC38-4FDB-B705-221BC231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60D0FE6-CC38-4FDB-B705-221BC231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F9D68-6D03-46B2-93E7-9DB74720B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59BF9D68-6D03-46B2-93E7-9DB74720B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59BF9D68-6D03-46B2-93E7-9DB74720B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59BF9D68-6D03-46B2-93E7-9DB74720B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497D7-0B00-4817-89D1-DA15743E5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44497D7-0B00-4817-89D1-DA15743E5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44497D7-0B00-4817-89D1-DA15743E5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44497D7-0B00-4817-89D1-DA15743E5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515E5-334C-49AA-BCF9-47E8044F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3F515E5-334C-49AA-BCF9-47E8044F3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3F515E5-334C-49AA-BCF9-47E8044F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63F515E5-334C-49AA-BCF9-47E8044F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6C4A5C-2916-40F3-9AE1-43C9A51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E6C4A5C-2916-40F3-9AE1-43C9A5163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E6C4A5C-2916-40F3-9AE1-43C9A51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E6C4A5C-2916-40F3-9AE1-43C9A51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655F1F-5850-495D-9516-E5CE6C5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0655F1F-5850-495D-9516-E5CE6C53C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0655F1F-5850-495D-9516-E5CE6C5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0655F1F-5850-495D-9516-E5CE6C5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BA9079-926A-4786-B681-F83F04A3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DBA9079-926A-4786-B681-F83F04A37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DBA9079-926A-4786-B681-F83F04A3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DBA9079-926A-4786-B681-F83F04A3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EF6C58-3B75-4D7A-B9CF-E7B8703B7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80EF6C58-3B75-4D7A-B9CF-E7B8703B7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0EF6C58-3B75-4D7A-B9CF-E7B8703B7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80EF6C58-3B75-4D7A-B9CF-E7B8703B7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14C11D-0667-4272-896C-B7183996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8414C11D-0667-4272-896C-B71839966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8414C11D-0667-4272-896C-B7183996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8414C11D-0667-4272-896C-B7183996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2AFB3-317B-40DF-9D94-1B05B525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03A2AFB3-317B-40DF-9D94-1B05B5253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3A2AFB3-317B-40DF-9D94-1B05B525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03A2AFB3-317B-40DF-9D94-1B05B525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D6B36-05F2-4182-9309-01DD4E71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A48D6B36-05F2-4182-9309-01DD4E71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A48D6B36-05F2-4182-9309-01DD4E71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A48D6B36-05F2-4182-9309-01DD4E71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4382FF-59AD-4316-B678-1ADD33EC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2E4382FF-59AD-4316-B678-1ADD33ECE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2E4382FF-59AD-4316-B678-1ADD33EC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2E4382FF-59AD-4316-B678-1ADD33EC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B06470-07E0-4C34-8014-FF1ED9E2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FB06470-07E0-4C34-8014-FF1ED9E2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FB06470-07E0-4C34-8014-FF1ED9E2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FB06470-07E0-4C34-8014-FF1ED9E2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69224513-82B0-4A41-A7E6-AA39D0FABA26}"/>
              </a:ext>
            </a:extLst>
          </p:cNvPr>
          <p:cNvSpPr/>
          <p:nvPr/>
        </p:nvSpPr>
        <p:spPr>
          <a:xfrm>
            <a:off x="4571999" y="371061"/>
            <a:ext cx="3048001" cy="153725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609F8-CDDE-4F16-B28E-E6503C764007}"/>
              </a:ext>
            </a:extLst>
          </p:cNvPr>
          <p:cNvSpPr/>
          <p:nvPr/>
        </p:nvSpPr>
        <p:spPr>
          <a:xfrm>
            <a:off x="993913" y="3213654"/>
            <a:ext cx="10204174" cy="1736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 প্রযুক্তি ব্যবহারের ৫টি ক্ষেত্রের নাম লিখ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9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440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</cp:revision>
  <dcterms:created xsi:type="dcterms:W3CDTF">2020-12-14T14:48:53Z</dcterms:created>
  <dcterms:modified xsi:type="dcterms:W3CDTF">2021-01-06T12:55:36Z</dcterms:modified>
</cp:coreProperties>
</file>